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1" r:id="rId5"/>
    <p:sldId id="362" r:id="rId6"/>
    <p:sldId id="360" r:id="rId7"/>
    <p:sldId id="359" r:id="rId8"/>
    <p:sldId id="347" r:id="rId9"/>
    <p:sldId id="366" r:id="rId10"/>
    <p:sldId id="367" r:id="rId11"/>
    <p:sldId id="257" r:id="rId12"/>
    <p:sldId id="374" r:id="rId13"/>
    <p:sldId id="368" r:id="rId14"/>
    <p:sldId id="379" r:id="rId15"/>
    <p:sldId id="369" r:id="rId16"/>
    <p:sldId id="380" r:id="rId17"/>
    <p:sldId id="381" r:id="rId18"/>
    <p:sldId id="382" r:id="rId19"/>
    <p:sldId id="372" r:id="rId20"/>
    <p:sldId id="373" r:id="rId21"/>
    <p:sldId id="377" r:id="rId22"/>
    <p:sldId id="371" r:id="rId23"/>
    <p:sldId id="349" r:id="rId24"/>
    <p:sldId id="364" r:id="rId25"/>
    <p:sldId id="365" r:id="rId26"/>
    <p:sldId id="269" r:id="rId27"/>
    <p:sldId id="375" r:id="rId28"/>
    <p:sldId id="274" r:id="rId29"/>
    <p:sldId id="358" r:id="rId30"/>
    <p:sldId id="275" r:id="rId31"/>
    <p:sldId id="282" r:id="rId32"/>
    <p:sldId id="355" r:id="rId33"/>
    <p:sldId id="356" r:id="rId34"/>
    <p:sldId id="277" r:id="rId35"/>
    <p:sldId id="378" r:id="rId36"/>
    <p:sldId id="271" r:id="rId37"/>
    <p:sldId id="276" r:id="rId38"/>
    <p:sldId id="272" r:id="rId39"/>
    <p:sldId id="357" r:id="rId40"/>
    <p:sldId id="376" r:id="rId41"/>
    <p:sldId id="265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3A41-9EAC-E9A7-5C61-81805F372CA5}" v="40" dt="2025-05-14T11:11:07.140"/>
    <p1510:client id="{33EDA268-3189-0778-8007-66F7267C625A}" v="1076" dt="2025-05-13T23:30:32.756"/>
    <p1510:client id="{5629B709-794B-9F89-93F9-B3FE3EA6EECE}" v="45" dt="2025-05-13T21:21:43.923"/>
    <p1510:client id="{745C1DC1-443C-03BB-5C62-FA2D9ADBC138}" v="930" dt="2025-05-12T22:25:09.632"/>
    <p1510:client id="{90574DD7-638E-4FFC-5BF1-DABCC99B1749}" v="31" dt="2025-05-12T12:01:37.373"/>
    <p1510:client id="{9F948F80-BDC7-FC67-6FB7-142FEF00D6DF}" v="14" dt="2025-05-13T10:52:05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4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66B6FBC-3C5B-1FF2-8088-6E2EACD092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4730400"/>
            <a:ext cx="1641600" cy="1641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0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ioemensagem.com.br/marketing/marketplaces-guiam-estrategia-de-digitalizacao-de-empresas-de-onibus" TargetMode="External"/><Relationship Id="rId13" Type="http://schemas.openxmlformats.org/officeDocument/2006/relationships/hyperlink" Target="https://descontostop.com/dicas/6-melhores-sites-para-comprar-passagem-de-onibus/" TargetMode="External"/><Relationship Id="rId18" Type="http://schemas.openxmlformats.org/officeDocument/2006/relationships/hyperlink" Target="https://cnt.org.br/agencia-cnt/pesquisa-cnt-de-rodovias--pautada-pelo-avano-tecnolgico-e-uso-de-inteligncia-artificial" TargetMode="External"/><Relationship Id="rId3" Type="http://schemas.openxmlformats.org/officeDocument/2006/relationships/hyperlink" Target="https://itforum.com.br/noticias/buser-telemetria-ia-motoristas-60-mais-prudentes/" TargetMode="External"/><Relationship Id="rId7" Type="http://schemas.openxmlformats.org/officeDocument/2006/relationships/hyperlink" Target="https://startups.com.br/negocios/ma/deonibus-do-grupo-israelense-travelier-compra-buscaonibus/" TargetMode="External"/><Relationship Id="rId12" Type="http://schemas.openxmlformats.org/officeDocument/2006/relationships/hyperlink" Target="https://www.despachantedok.com.br/blog/viagens/app-de-onibus-de-viagem/" TargetMode="External"/><Relationship Id="rId17" Type="http://schemas.openxmlformats.org/officeDocument/2006/relationships/hyperlink" Target="https://deonibus.com/" TargetMode="External"/><Relationship Id="rId2" Type="http://schemas.openxmlformats.org/officeDocument/2006/relationships/hyperlink" Target="https://consumidormoderno.com.br/tecnologia-flixbus/" TargetMode="External"/><Relationship Id="rId16" Type="http://schemas.openxmlformats.org/officeDocument/2006/relationships/hyperlink" Target="https://queropassagem.com.br/" TargetMode="External"/><Relationship Id="rId20" Type="http://schemas.openxmlformats.org/officeDocument/2006/relationships/hyperlink" Target="https://www.gov.br/antt/pt-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ibus.com.br/2020/10/07/wemobi-inicia-operacao-entre-belo-horizonte-e-rio-de-janeiro/" TargetMode="External"/><Relationship Id="rId11" Type="http://schemas.openxmlformats.org/officeDocument/2006/relationships/hyperlink" Target="https://technibus.com.br/2021/04/08/o-palmeiras-e-a-wemobi-plataforma-de-viagens-de-onibus-com-experiencia-digital-do-grupo-jca-assinaram-contrato-de-um-ano-para-parceria-de-logistica-e-transporte-do-time-profissional-e-da-comissao-te/" TargetMode="External"/><Relationship Id="rId5" Type="http://schemas.openxmlformats.org/officeDocument/2006/relationships/hyperlink" Target="https://www.thinkwithgoogle.com/intl/pt-br/estrategias-de-marketing/apps-e-mobile/mais-rapidez-mais-conversao-como-performance-trouxe-resultados-para-clickbus/" TargetMode="External"/><Relationship Id="rId15" Type="http://schemas.openxmlformats.org/officeDocument/2006/relationships/hyperlink" Target="https://www.buson.com.br/informacoes/guiche-virtual" TargetMode="External"/><Relationship Id="rId10" Type="http://schemas.openxmlformats.org/officeDocument/2006/relationships/hyperlink" Target="https://www.conversion.com.br/wp-content/uploads/2024/01/Janeiro-24-Relatorio-Setores-do-E-commerce-no-Brasil.pdf" TargetMode="External"/><Relationship Id="rId19" Type="http://schemas.openxmlformats.org/officeDocument/2006/relationships/hyperlink" Target="https://www.gov.br/antt/pt-br/assuntos/ultimas-noticias/inovacao-na-pista-antt-lanca-pagina-sobre-o-sandbox-regulatorio-de-inspecao-de-trafego" TargetMode="External"/><Relationship Id="rId4" Type="http://schemas.openxmlformats.org/officeDocument/2006/relationships/hyperlink" Target="https://startups.com.br/negocios/mobilidade/clickbus-foca-em-tecnologia-e-revela-planos-de-mas-e-ipo/" TargetMode="External"/><Relationship Id="rId9" Type="http://schemas.openxmlformats.org/officeDocument/2006/relationships/hyperlink" Target="https://www.tecmundo.com.br/mercado/402402-inovacao-e-digitalizacao-tendencias-para-o-setor-rodoviario-em-2025.htm" TargetMode="External"/><Relationship Id="rId14" Type="http://schemas.openxmlformats.org/officeDocument/2006/relationships/hyperlink" Target="https://www.flixbus.com.br/empresa/sobre-no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94159F-FCBB-6923-DDF5-151433B1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627F4246-38DC-6F34-29BA-A28995CE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1038225"/>
            <a:ext cx="47339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148F5A-DC57-B6A6-F5EE-435C2DA7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D755-3198-8593-C04F-6D68DD10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Antecipando o Retorno do Cliente</a:t>
            </a:r>
            <a:endParaRPr lang="pt-BR" b="1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75FF9-914A-F5F4-82B3-2E9D1475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17297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Como prever quando um cliente retornará para realizar uma nova compra?</a:t>
            </a:r>
            <a:endParaRPr lang="pt-BR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Tratamento de dados e Análise Exploratória.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Identificar padrões temporais em diferentes perfis de consumidores;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Compreender fatores que influenciam o intervalo entre compras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66342EA-1BE0-2FED-9030-A166FABC6546}"/>
              </a:ext>
            </a:extLst>
          </p:cNvPr>
          <p:cNvSpPr txBox="1">
            <a:spLocks/>
          </p:cNvSpPr>
          <p:nvPr/>
        </p:nvSpPr>
        <p:spPr>
          <a:xfrm>
            <a:off x="837092" y="3342046"/>
            <a:ext cx="3911484" cy="2869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Primeiro padrão identificado:</a:t>
            </a:r>
            <a:endParaRPr lang="pt-BR" sz="2000">
              <a:ea typeface="Calibri"/>
              <a:cs typeface="Calibri"/>
            </a:endParaRPr>
          </a:p>
          <a:p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As 1.741.344 ocorrências do </a:t>
            </a:r>
            <a:r>
              <a:rPr lang="pt-BR" sz="2000" i="1" err="1">
                <a:solidFill>
                  <a:srgbClr val="FFFFFF"/>
                </a:solidFill>
                <a:ea typeface="+mn-lt"/>
                <a:cs typeface="+mn-lt"/>
              </a:rPr>
              <a:t>Dataset</a:t>
            </a:r>
            <a:r>
              <a:rPr lang="pt-BR" sz="2000" i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foram geradas por 581.817 clientes;</a:t>
            </a:r>
            <a:endParaRPr lang="pt-BR" sz="200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pt-BR" sz="2000">
                <a:solidFill>
                  <a:srgbClr val="FFFFFF"/>
                </a:solidFill>
                <a:ea typeface="Calibri"/>
                <a:cs typeface="Calibri"/>
              </a:rPr>
              <a:t>Isto significa que em torno de 66,5% das vendas foram uma segunda compra.</a:t>
            </a:r>
          </a:p>
          <a:p>
            <a:pPr marL="0" indent="0"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Imagem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FB6C972A-C24D-D339-342F-46607A55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63" y="3263900"/>
            <a:ext cx="6886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29B829-AC61-EB43-97D8-DA46988C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4535-9D19-9B37-3306-E7CB4F3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Explicando o código</a:t>
            </a:r>
            <a:endParaRPr lang="pt-BR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423A634C-4205-7D7F-4BAC-BFC487A9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660525"/>
            <a:ext cx="11439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B70B7A-5DFB-4D0E-7BE3-A5A5E813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4545-12EA-E9EB-9485-D4D7FB4D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Desvendando o Destino Desejado</a:t>
            </a:r>
            <a:endParaRPr lang="pt-BR" b="1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5679381-D991-5267-9FE0-2D3C05B7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87349"/>
            <a:ext cx="10909300" cy="1548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Como antecipar qual será o próximo destino de interesse do cliente?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Entender a relação entre destinos anteriores e futuros;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Mapear padrões de viagem que se repetem entre usuários similares.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FD05EB3-9776-21E2-6363-13CB61913E7A}"/>
              </a:ext>
            </a:extLst>
          </p:cNvPr>
          <p:cNvSpPr txBox="1">
            <a:spLocks/>
          </p:cNvSpPr>
          <p:nvPr/>
        </p:nvSpPr>
        <p:spPr>
          <a:xfrm>
            <a:off x="8195927" y="3586084"/>
            <a:ext cx="3491918" cy="2132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Segundo Padrão Identificado:</a:t>
            </a:r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Pelo </a:t>
            </a:r>
            <a:r>
              <a:rPr lang="pt-BR" i="1" err="1">
                <a:solidFill>
                  <a:srgbClr val="FFFFFF"/>
                </a:solidFill>
                <a:ea typeface="+mn-lt"/>
                <a:cs typeface="+mn-lt"/>
              </a:rPr>
              <a:t>dataset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, foram comercializadas passagens para 20.640 trechos (ignorando a ordem de partida ou destino);</a:t>
            </a:r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Destes, 12.094 (&gt;58,5%) foram compradas mais de uma vez por um mesmo cliente.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5E31D1F9-7822-0A17-D7DB-7ABDFE84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" y="3429479"/>
            <a:ext cx="7436404" cy="24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7B7D11-A340-2335-F57E-7B6E78A5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3E93-5C0F-8880-EEED-62610F82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Desvendando o Destino Desejado</a:t>
            </a:r>
            <a:endParaRPr lang="pt-BR" b="1"/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B591A24-3DBA-78F1-A672-1B8A7357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1495425"/>
            <a:ext cx="9705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4C1DF3-148B-5575-D2E6-1CD90E44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FE3CB-6D41-1C61-2A80-9F696EEC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648950" cy="1255713"/>
          </a:xfrm>
        </p:spPr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Comportamentos que Revelam Oportunidades</a:t>
            </a:r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2F9A7EB-A838-1BDD-F3B4-F2C5F46D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31563"/>
            <a:ext cx="10280650" cy="1703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Uma boa segmentação deve dar conta de responder adequadamente às perguntas do desafio, prevendo com razoável probabilidade de acerto o comportamento do cliente;</a:t>
            </a:r>
          </a:p>
          <a:p>
            <a:r>
              <a:rPr lang="pt-BR" sz="2000" dirty="0">
                <a:solidFill>
                  <a:srgbClr val="FFFFFF"/>
                </a:solidFill>
                <a:ea typeface="Calibri"/>
                <a:cs typeface="Calibri"/>
              </a:rPr>
              <a:t>Terceiro e quatro padrões identificados: em torno de 51% dos que compram ao menos uma segunda vez, viajaram pelo mesmo trecho. Logo, aproximadamente 49% viajaram para outros destinos.</a:t>
            </a:r>
          </a:p>
          <a:p>
            <a:endParaRPr lang="pt-BR" sz="2000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E95BFF66-510E-8BE8-2202-4CE08AB9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461797"/>
            <a:ext cx="9194800" cy="3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422ED6-86C7-FF84-1C52-A6B76E8E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9E442-2532-A4BC-1599-69B8E387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648950" cy="9572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FFFF"/>
                </a:solidFill>
                <a:ea typeface="Calibri Light"/>
                <a:cs typeface="Calibri Light"/>
              </a:rPr>
              <a:t>Explicando o código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37C253F5-A527-1206-541C-084E4CB2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70606"/>
            <a:ext cx="10883900" cy="45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5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37BB25-0456-1352-E248-1A685F434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7E6E4-E139-7FE3-DCE4-5ECA88FA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highlight>
                  <a:srgbClr val="FF0000"/>
                </a:highlight>
                <a:ea typeface="+mj-lt"/>
                <a:cs typeface="+mj-lt"/>
              </a:rPr>
              <a:t>Desvendando o Desafio</a:t>
            </a:r>
            <a:endParaRPr lang="pt-BR" b="1">
              <a:highlight>
                <a:srgbClr val="FF0000"/>
              </a:highlight>
              <a:ea typeface="Calibri Light"/>
              <a:cs typeface="Calibri Light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4F5D009-2630-5530-6A6E-6FCA9A76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36285"/>
            <a:ext cx="10909300" cy="4288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marL="800100" lvl="1" indent="-342900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Quais variáveis compõem uma caracterização relevante de cada perfil para fins de segmentação?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marL="800100" lvl="1" indent="-342900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Como detectar mudanças de comportamento ao longo do tempo nos perfis criados?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Por que a predição importa?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Clientes esperam recomendações que façam sentido para seu contexto;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Sugerir destinos não relevantes gera ruído na comunicação;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Compreensão de padrões de viagem revela oportunidades comerciais;</a:t>
            </a: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Sugestões personalizadas geram sentimento de "ser ouvido" no cliente, aumentando confiança na marca e no serviço e, portanto, fidelização.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2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30306-8A11-2031-C41F-8EA07DF2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4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rgbClr val="FFFFFF"/>
                </a:solidFill>
                <a:ea typeface="Calibri Light"/>
                <a:cs typeface="Calibri Light"/>
              </a:rPr>
              <a:t>Tratamento de dados, análise de padrões e testes estatísticos devem responder ao desafio:</a:t>
            </a: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9F03B-50B1-53B9-3EBD-D6404F99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763"/>
            <a:ext cx="10515600" cy="468986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Courier New,monospace" panose="020B0604020202020204" pitchFamily="34" charset="0"/>
              <a:buChar char="o"/>
            </a:pPr>
            <a:r>
              <a:rPr lang="pt-BR" sz="3200" b="1">
                <a:solidFill>
                  <a:srgbClr val="FFFFFF"/>
                </a:solidFill>
                <a:ea typeface="Calibri"/>
                <a:cs typeface="Calibri"/>
              </a:rPr>
              <a:t>Como identificar os diferentes perfis de comportamento de compra? A partir de uma segmentação após análise cuidadosa</a:t>
            </a:r>
            <a:endParaRPr lang="pt-BR" sz="3200">
              <a:ea typeface="Calibri"/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3200" b="1">
                <a:solidFill>
                  <a:srgbClr val="FFFFFF"/>
                </a:solidFill>
                <a:ea typeface="Calibri"/>
                <a:cs typeface="Calibri"/>
              </a:rPr>
              <a:t>Qual é a probabilidade de próxima compra (dentro dos próximos 7 dias e dos próximos 30 dias respectivamente) para cada segmento? A partir de um teste de regressão linear simples com as variáveis adequadas;</a:t>
            </a:r>
            <a:endParaRPr lang="pt-BR" sz="3200">
              <a:solidFill>
                <a:srgbClr val="000000"/>
              </a:solidFill>
              <a:ea typeface="Calibri"/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3200" b="1">
                <a:solidFill>
                  <a:srgbClr val="FFFFFF"/>
                </a:solidFill>
                <a:ea typeface="Calibri"/>
                <a:cs typeface="Calibri"/>
              </a:rPr>
              <a:t>Qual é o próximo trecho mais provável do cliente comprar na próxima viagem? A partir de um teste de regressão linear simples com as variáveis adequadas.</a:t>
            </a:r>
            <a:endParaRPr lang="pt-BR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9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1C1D-93E8-CE9A-476B-15047858F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FA1C8-481F-3F3E-CB0D-6A28C74C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rgbClr val="FFFFFF"/>
                </a:solidFill>
                <a:ea typeface="Calibri Light"/>
                <a:cs typeface="Calibri Light"/>
              </a:rPr>
              <a:t>Tratamento de dados, análise de padrões e testes estatísticos devem responder ao desafio:</a:t>
            </a:r>
            <a:endParaRPr lang="pt-BR" b="1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 descr="Uma imagem com texto, captura de ecrã, Tipo de letra, algebra&#10;&#10;Os conteúdos gerados por IA poderão estar incorretos.">
            <a:extLst>
              <a:ext uri="{FF2B5EF4-FFF2-40B4-BE49-F238E27FC236}">
                <a16:creationId xmlns:a16="http://schemas.microsoft.com/office/drawing/2014/main" id="{60581A21-51FA-A606-D490-C340E5CC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188369"/>
            <a:ext cx="10210800" cy="3968750"/>
          </a:xfrm>
        </p:spPr>
      </p:pic>
    </p:spTree>
    <p:extLst>
      <p:ext uri="{BB962C8B-B14F-4D97-AF65-F5344CB8AC3E}">
        <p14:creationId xmlns:p14="http://schemas.microsoft.com/office/powerpoint/2010/main" val="19875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ED5C0B-2D33-875A-B04D-FCFCFD68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0A4F4-1ECD-6513-B3A5-C3118E21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Quem se Beneficia com a Rota </a:t>
            </a:r>
            <a:r>
              <a:rPr lang="pt-BR" b="1" err="1">
                <a:solidFill>
                  <a:srgbClr val="FFFFFF"/>
                </a:solidFill>
                <a:ea typeface="+mj-lt"/>
                <a:cs typeface="+mj-lt"/>
              </a:rPr>
              <a:t>Travelers</a:t>
            </a:r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?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0C16E-C771-95CE-E856-1AFDA5F1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Stakeholders Internos: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Marketing: Campanhas direcionadas, melhor ROI, timing otimizado;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TI (incluindo IA generativas):  Implementação de algoritmos preditivos, automação de ofertas, infraestrutura de dados;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Empresa: Aumento de receita, vantagem competitiva, tomada de decisão baseada em dados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Clientes da </a:t>
            </a:r>
            <a:r>
              <a:rPr lang="pt-BR" err="1">
                <a:solidFill>
                  <a:srgbClr val="FFFFFF"/>
                </a:solidFill>
                <a:ea typeface="Calibri"/>
                <a:cs typeface="Calibri"/>
              </a:rPr>
              <a:t>ClickBus</a:t>
            </a: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pt-BR">
              <a:solidFill>
                <a:srgbClr val="FFFFFF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Recomendações relevantes no momento oportuno;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Ofertas personalizadas alinhadas às necessidades individuais;</a:t>
            </a:r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Experiência de usuário mais intuitiva e satisfatória.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Fiap;</a:t>
            </a:r>
          </a:p>
          <a:p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Equipe Rota </a:t>
            </a:r>
            <a:r>
              <a:rPr lang="pt-BR" err="1">
                <a:solidFill>
                  <a:srgbClr val="FFFFFF"/>
                </a:solidFill>
                <a:ea typeface="Calibri"/>
                <a:cs typeface="Calibri"/>
              </a:rPr>
              <a:t>Travelers</a:t>
            </a: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.</a:t>
            </a:r>
          </a:p>
          <a:p>
            <a:pPr marL="457200" lvl="1" indent="0"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endParaRPr lang="pt-BR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7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D7DBA2-87C3-D2BF-0846-D101E54C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F0434-D957-53D5-E100-8EDA10E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813"/>
            <a:ext cx="9144000" cy="4406900"/>
          </a:xfrm>
        </p:spPr>
        <p:txBody>
          <a:bodyPr>
            <a:normAutofit/>
          </a:bodyPr>
          <a:lstStyle/>
          <a:p>
            <a:r>
              <a:rPr lang="pt-BR" sz="9600" b="1">
                <a:solidFill>
                  <a:schemeClr val="bg1"/>
                </a:solidFill>
              </a:rPr>
              <a:t>Rota </a:t>
            </a:r>
            <a:r>
              <a:rPr lang="pt-BR" sz="9600" b="1" err="1">
                <a:solidFill>
                  <a:schemeClr val="bg1"/>
                </a:solidFill>
              </a:rPr>
              <a:t>Travelers</a:t>
            </a:r>
            <a:br>
              <a:rPr lang="pt-BR" sz="9600" b="1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pt-BR" sz="9600" b="1">
                <a:solidFill>
                  <a:schemeClr val="bg1"/>
                </a:solidFill>
                <a:ea typeface="Calibri Light"/>
                <a:cs typeface="Calibri Light"/>
              </a:rPr>
              <a:t>Brasil</a:t>
            </a:r>
            <a:br>
              <a:rPr lang="pt-BR" sz="9600" b="1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pt-BR" sz="9600" b="1">
                <a:solidFill>
                  <a:schemeClr val="bg1"/>
                </a:solidFill>
                <a:ea typeface="Calibri Light"/>
                <a:cs typeface="Calibri Light"/>
              </a:rPr>
              <a:t> - Equipe 2FT - </a:t>
            </a:r>
          </a:p>
        </p:txBody>
      </p:sp>
    </p:spTree>
    <p:extLst>
      <p:ext uri="{BB962C8B-B14F-4D97-AF65-F5344CB8AC3E}">
        <p14:creationId xmlns:p14="http://schemas.microsoft.com/office/powerpoint/2010/main" val="289935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</a:rPr>
              <a:t>Impactos da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BC7497-C986-8CFE-8077-63F651983931}"/>
              </a:ext>
            </a:extLst>
          </p:cNvPr>
          <p:cNvSpPr txBox="1"/>
          <p:nvPr/>
        </p:nvSpPr>
        <p:spPr>
          <a:xfrm>
            <a:off x="1007902" y="1304138"/>
            <a:ext cx="1005979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Aumento do </a:t>
            </a: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engajamento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do cliente;</a:t>
            </a:r>
            <a:endParaRPr lang="pt-BR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Otimização de custos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e eficiência operacional;</a:t>
            </a:r>
            <a:endParaRPr lang="pt-BR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Fortalecimento da </a:t>
            </a: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posição competitiva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;</a:t>
            </a:r>
            <a:endParaRPr lang="pt-BR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2000" b="1" i="1">
                <a:solidFill>
                  <a:srgbClr val="FFFFFF"/>
                </a:solidFill>
                <a:ea typeface="+mn-lt"/>
                <a:cs typeface="+mn-lt"/>
              </a:rPr>
              <a:t>Insights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de negócio valiosos.</a:t>
            </a:r>
            <a:endParaRPr lang="pt-BR" sz="2000">
              <a:ea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Aumento da Receita e Vendas:</a:t>
            </a:r>
            <a:endParaRPr lang="pt-BR" sz="200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Conversão Otimizada: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Ao identificar clientes com alta probabilidade de compra iminente, a plataforma pode direcionar ofertas e lembretes no momento certo, aumentando a taxa de conversão de visitantes para compradores.</a:t>
            </a:r>
            <a:endParaRPr lang="pt-BR" sz="20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Vendas Complementares (Cross-</a:t>
            </a:r>
            <a:r>
              <a:rPr lang="pt-BR" sz="2000" b="1" err="1">
                <a:solidFill>
                  <a:srgbClr val="FFFFFF"/>
                </a:solidFill>
                <a:ea typeface="+mn-lt"/>
                <a:cs typeface="+mn-lt"/>
              </a:rPr>
              <a:t>selling</a:t>
            </a: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pt-BR" sz="2000" b="1" err="1">
                <a:solidFill>
                  <a:srgbClr val="FFFFFF"/>
                </a:solidFill>
                <a:ea typeface="+mn-lt"/>
                <a:cs typeface="+mn-lt"/>
              </a:rPr>
              <a:t>Upselling</a:t>
            </a: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):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Prever o próximo trecho permite oferecer passagens de volta, trechos adicionais, ou até mesmo serviços parceiros (hospedagem, seguro viagem) de forma contextual e relevante, elevando o valor médio da transação.</a:t>
            </a:r>
            <a:endParaRPr lang="pt-BR" sz="20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2000" b="1">
                <a:solidFill>
                  <a:srgbClr val="FFFFFF"/>
                </a:solidFill>
                <a:ea typeface="+mn-lt"/>
                <a:cs typeface="+mn-lt"/>
              </a:rPr>
              <a:t>Redução de Abandono de Carrinho: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 Ao entender o comportamento de compra e a probabilidade de conversão, estratégias proativas (como pop-ups com desconto ou e-mails de recuperação de carrinho) podem ser acionadas de forma mais inteligente para reter o cliente.</a:t>
            </a:r>
            <a:endParaRPr lang="pt-BR" sz="20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404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8CC410-F119-1125-B720-8637C8B5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7E7AF-F83A-5315-8D6A-36B9F8E5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5481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Melhoria da </a:t>
            </a:r>
            <a:r>
              <a:rPr lang="pt-BR" b="1">
                <a:solidFill>
                  <a:srgbClr val="FFFFFF"/>
                </a:solidFill>
                <a:ea typeface="+mn-lt"/>
                <a:cs typeface="+mn-lt"/>
              </a:rPr>
              <a:t>Experiência do Cliente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: Ao entender as preferências e o histórico de viagens, a plataforma pode personalizar a navegação, apresentar rotas sugeridas e facilitar o processo de compra, tornando a experiência mais fluida e agradável.</a:t>
            </a: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Aumento da </a:t>
            </a:r>
            <a:r>
              <a:rPr lang="pt-BR" b="1">
                <a:solidFill>
                  <a:srgbClr val="FFFFFF"/>
                </a:solidFill>
                <a:ea typeface="+mn-lt"/>
                <a:cs typeface="+mn-lt"/>
              </a:rPr>
              <a:t>Retenção e Fidelização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: Clientes que se sentem compreendidos e cujas necessidades são antecipadas tendem a retornar. Ofertas personalizadas e comunicação direcionada com base no comportamento fortalecem o relacionamento;</a:t>
            </a:r>
            <a:endParaRPr lang="pt-BR"/>
          </a:p>
          <a:p>
            <a:r>
              <a:rPr lang="pt-BR" b="1">
                <a:solidFill>
                  <a:srgbClr val="FFFFFF"/>
                </a:solidFill>
                <a:ea typeface="+mn-lt"/>
                <a:cs typeface="+mn-lt"/>
              </a:rPr>
              <a:t>Identificação de Tendências de Mercado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: A análise do comportamento de múltiplos clientes permite identificar padrões de viagem, horários de pico, destinos populares em determinadas épocas, auxiliando na precificação dinâmica e na alocação de recursos;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b="1">
                <a:solidFill>
                  <a:srgbClr val="FFFFFF"/>
                </a:solidFill>
                <a:ea typeface="+mn-lt"/>
                <a:cs typeface="+mn-lt"/>
              </a:rPr>
              <a:t>Otimização de Campanhas de Marketing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: Direcionar promoções e comunicados para clientes com alta probabilidade de compra nos próximos dias ou com interesse em trechos específicos aumenta a efetividade das ações de marketing e reduz o desperdício de recursos.</a:t>
            </a:r>
          </a:p>
          <a:p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Maior acurácia da </a:t>
            </a:r>
            <a:r>
              <a:rPr lang="pt-BR" b="1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IA generativa</a:t>
            </a:r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 da </a:t>
            </a:r>
            <a:r>
              <a:rPr lang="pt-BR" err="1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ClickBus</a:t>
            </a:r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: uma segmentação eficiente da clientela e um modelo preditivo de comportamento de compra trazem enriquecimento para as análises da IA, promovendo assim, melhor precisão em seus produtos.</a:t>
            </a:r>
          </a:p>
          <a:p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Maior </a:t>
            </a:r>
            <a:r>
              <a:rPr lang="pt-BR" b="1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receita</a:t>
            </a:r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, enfim.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EB38D30-262B-6DF3-156C-F58C2D78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</a:rPr>
              <a:t>Benefícios esperados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21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499E1E-B61E-A853-2CE0-D1B0AD5C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D956AE71-5A92-9105-41E0-12C2F9D9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055688"/>
            <a:ext cx="11229975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3621"/>
      </p:ext>
    </p:extLst>
  </p:cSld>
  <p:clrMapOvr>
    <a:masterClrMapping/>
  </p:clrMapOvr>
  <p:transition spd="slow">
    <p:strips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</a:rPr>
              <a:t>Comparativo com a concorrência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B75DEA7-AAE6-753E-65AF-28433C889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5879"/>
              </p:ext>
            </p:extLst>
          </p:nvPr>
        </p:nvGraphicFramePr>
        <p:xfrm>
          <a:off x="1085850" y="1555750"/>
          <a:ext cx="10269514" cy="396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2146">
                  <a:extLst>
                    <a:ext uri="{9D8B030D-6E8A-4147-A177-3AD203B41FA5}">
                      <a16:colId xmlns:a16="http://schemas.microsoft.com/office/drawing/2014/main" val="3389797870"/>
                    </a:ext>
                  </a:extLst>
                </a:gridCol>
                <a:gridCol w="1971412">
                  <a:extLst>
                    <a:ext uri="{9D8B030D-6E8A-4147-A177-3AD203B41FA5}">
                      <a16:colId xmlns:a16="http://schemas.microsoft.com/office/drawing/2014/main" val="2768336533"/>
                    </a:ext>
                  </a:extLst>
                </a:gridCol>
                <a:gridCol w="3131889">
                  <a:extLst>
                    <a:ext uri="{9D8B030D-6E8A-4147-A177-3AD203B41FA5}">
                      <a16:colId xmlns:a16="http://schemas.microsoft.com/office/drawing/2014/main" val="973329226"/>
                    </a:ext>
                  </a:extLst>
                </a:gridCol>
                <a:gridCol w="3754067">
                  <a:extLst>
                    <a:ext uri="{9D8B030D-6E8A-4147-A177-3AD203B41FA5}">
                      <a16:colId xmlns:a16="http://schemas.microsoft.com/office/drawing/2014/main" val="2043172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Concorrente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Modelo de Negócio Principal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Principais Forças/Áreas de Foco Reportadas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Notas sobre Presença/Escala de Mercado (Exemplos)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60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ClickBus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Marketplace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Ampla cobertura, parcerias, foco no app, </a:t>
                      </a:r>
                      <a:r>
                        <a:rPr lang="pt-BR" sz="1000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rebranding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, IA para CX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Mais de 10 milhões de clientes atendidos; mais de 3.000 empresas e 20.000 linhas de ônibus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73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Buser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Fretamento Colaborativo / Marketplace Híbrido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Preços competitivos, tecnologia para segurança (IA em telemetria), app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Conectou mais de 1,5 mil cidades por 28 mil trajetos; aproximadamente 350 parceiros (fretadores e viações)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9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FlixBus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Plataforma Tecnológica para Operadores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Tecnologia global, IA para precificação/rotas, experiência do cliente, marca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Operação global com adaptação local; sistema de IA gerencia mais de 495 milhões de assentos diariamente (global)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6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Quero Passagem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Marketplace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Preços baixos, promoções, ampla gama de formas de pagamento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Parceria com mais de 150 empresas de transporte, cobrindo mais de 5 mil rotas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8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DeÔnibus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Marketplace / Provedor de Tecnologia para Operadores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Extenso portfólio de parceiros, inteligência de dados (pós-aquisição </a:t>
                      </a:r>
                      <a:r>
                        <a:rPr lang="pt-BR" sz="1000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BuscaOnibus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)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Mais de 300 viações parceiras; atendeu mais de 6 milhões de viajantes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10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wemobi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Operador com Plataforma Digital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Experiência 100% digital, features inovadoras (reconhecimento facial), frota moderna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Parte do Grupo JCA; foco em rotas específicas com alta demanda.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BlaBlaCar</a:t>
                      </a:r>
                      <a:r>
                        <a:rPr lang="pt-BR" sz="1000" b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 Bus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Marketplace (integrado à plataforma de caronas)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Rede de usuários existente, parceria estratégica para digitalização de viações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Crescimento de 206% na venda de passagens de ônibus (comparativo semestral)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7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err="1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Buson</a:t>
                      </a:r>
                      <a:endParaRPr lang="pt-BR" err="1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Marketplace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Grande número de rotas e empresas parceiras, comparador de preços</a:t>
                      </a:r>
                      <a:endParaRPr lang="pt-BR">
                        <a:effectLst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Conecta viajantes a mais de 300 empresas e 70 mil rotas nacionais; realizou mais de 120 milhões de viagens (histórico Guichê Virtual)</a:t>
                      </a:r>
                      <a:endParaRPr lang="pt-BR" sz="1200" baseline="30000">
                        <a:solidFill>
                          <a:srgbClr val="FFFFFF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5330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3F8168-72E8-713C-4F7C-E4879E1BA365}"/>
              </a:ext>
            </a:extLst>
          </p:cNvPr>
          <p:cNvSpPr txBox="1"/>
          <p:nvPr/>
        </p:nvSpPr>
        <p:spPr>
          <a:xfrm>
            <a:off x="1365250" y="6172200"/>
            <a:ext cx="998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Google Sans Text"/>
              </a:rPr>
              <a:t>*Fontes: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ClickBus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ANTT, Abrati, (Think with) Google,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Offerwise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Fecomercio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Technibus</a:t>
            </a:r>
            <a:endParaRPr lang="en-US" sz="1200" i="1" baseline="30000" err="1">
              <a:solidFill>
                <a:schemeClr val="bg1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211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519462-8BAF-34BB-89B3-89B21A5F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0F964B0-5A3A-61C5-86EE-DE6E063C0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38580"/>
              </p:ext>
            </p:extLst>
          </p:nvPr>
        </p:nvGraphicFramePr>
        <p:xfrm>
          <a:off x="1276350" y="869950"/>
          <a:ext cx="10026755" cy="5727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6686">
                  <a:extLst>
                    <a:ext uri="{9D8B030D-6E8A-4147-A177-3AD203B41FA5}">
                      <a16:colId xmlns:a16="http://schemas.microsoft.com/office/drawing/2014/main" val="1499702212"/>
                    </a:ext>
                  </a:extLst>
                </a:gridCol>
                <a:gridCol w="2023177">
                  <a:extLst>
                    <a:ext uri="{9D8B030D-6E8A-4147-A177-3AD203B41FA5}">
                      <a16:colId xmlns:a16="http://schemas.microsoft.com/office/drawing/2014/main" val="2980424803"/>
                    </a:ext>
                  </a:extLst>
                </a:gridCol>
                <a:gridCol w="2458846">
                  <a:extLst>
                    <a:ext uri="{9D8B030D-6E8A-4147-A177-3AD203B41FA5}">
                      <a16:colId xmlns:a16="http://schemas.microsoft.com/office/drawing/2014/main" val="3291717082"/>
                    </a:ext>
                  </a:extLst>
                </a:gridCol>
                <a:gridCol w="2477941">
                  <a:extLst>
                    <a:ext uri="{9D8B030D-6E8A-4147-A177-3AD203B41FA5}">
                      <a16:colId xmlns:a16="http://schemas.microsoft.com/office/drawing/2014/main" val="4045156702"/>
                    </a:ext>
                  </a:extLst>
                </a:gridCol>
                <a:gridCol w="1700105">
                  <a:extLst>
                    <a:ext uri="{9D8B030D-6E8A-4147-A177-3AD203B41FA5}">
                      <a16:colId xmlns:a16="http://schemas.microsoft.com/office/drawing/2014/main" val="4243047296"/>
                    </a:ext>
                  </a:extLst>
                </a:gridCol>
              </a:tblGrid>
              <a:tr h="428514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Concorrente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Foco Principal da Coleta de Dados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Principais Aplicações de Análise de Dados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Casos de Uso de IA Documentados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Impacto/Benefícios Reportados (Exemplos)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2601"/>
                  </a:ext>
                </a:extLst>
              </a:tr>
              <a:tr h="74016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ClickBus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Comportamento do usuário, vendas, satisfação (NPS)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Personalização, otimização da experiência de compra, insights para parceiros (viações)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Melhoria da experiência de compra online, suporte pós-compra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Aumento de conversão e redução de </a:t>
                      </a:r>
                      <a:r>
                        <a:rPr lang="pt-BR" sz="1000" b="0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bounce</a:t>
                      </a: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 rate com AMP (tecnologia habilitadora)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0604"/>
                  </a:ext>
                </a:extLst>
              </a:tr>
              <a:tr h="623294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Buser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Dados operacionais de parceiros, comportamento do motorista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Preparação para alta temporada (parceiros) , análise de condução para segurança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Telemetria com IA para segurança do motorista (alertas de velocidade, etc.)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Redução de ~60% nos alertas de controle de velocidade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90508"/>
                  </a:ext>
                </a:extLst>
              </a:tr>
              <a:tr h="102584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FlixBus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Demanda, comportamento do consumidor, dados operacionais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Precificação dinâmica, planejamento de rotas, personalização da comunicação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Precificação dinâmica, otimização de rotas, monitoramento de segurança do motorista (sonolência)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Ajuste de preços para cada situação/consumidor, gerenciamento de milhões de assentos diariamente (global)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07275"/>
                  </a:ext>
                </a:extLst>
              </a:tr>
              <a:tr h="454485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Quero Passagem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Comportamento do usuário (via cookies)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Melhoria da experiência do usuário, personalização de conteúdo (básico)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Não documentado especificamente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Não detalhado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71861"/>
                  </a:ext>
                </a:extLst>
              </a:tr>
              <a:tr h="74016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DeÔnibus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Comportamento do usuário (via cookies),</a:t>
                      </a:r>
                      <a:r>
                        <a:rPr lang="pt-BR" sz="1200" b="0" i="0" u="none" strike="noStrike" baseline="30000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 </a:t>
                      </a: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dados de mercado (via </a:t>
                      </a:r>
                      <a:r>
                        <a:rPr lang="pt-BR" sz="1000" b="0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BuscaOnibus</a:t>
                      </a: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Personalização de conteúdo, inteligência de dados para operadores rodoviários (planejado)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Potencialmente para personalização e otimização (tendência geral de marketplaces)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Sinergia tecnológica e de serviços esperada com aquisição da </a:t>
                      </a:r>
                      <a:r>
                        <a:rPr lang="pt-BR" sz="1000" b="0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BuscaOnibus</a:t>
                      </a:r>
                      <a:endParaRPr lang="pt-BR" sz="1200" b="0" i="0" u="none" strike="noStrike" baseline="30000" err="1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6063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wemobi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Dados de viagem, feedback do cliente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Interação com cliente, possivelmente otimização de serviços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Reconhecimento facial para embarque (tecnologia avançada, não necessariamente IA pura)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Maior praticidade e agilidade no embarque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19106"/>
                  </a:ext>
                </a:extLst>
              </a:tr>
              <a:tr h="74016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BlaBlaCar</a:t>
                      </a:r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 Bus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Dados de vendas, comportamento do usuário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Análise de dados para auxiliar parceiros na preparação para alta temporada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Monitoramento e análise de dados (sugere uso de ferramentas analíticas, IA não explícita)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Crescimento de 206% na venda de passagens de ônibus (período específico)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93275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1" i="0" u="none" strike="noStrike" err="1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Buson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Dados de busca e compra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Comparação de preços e opções</a:t>
                      </a:r>
                      <a:endParaRPr lang="pt-BR" sz="1200" b="0" i="0" u="none" strike="noStrike" baseline="30000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Não documentado especificamente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Não detalhado</a:t>
                      </a:r>
                      <a:endParaRPr lang="pt-BR">
                        <a:solidFill>
                          <a:schemeClr val="bg1"/>
                        </a:solidFill>
                        <a:effectLst/>
                        <a:latin typeface="Calibri Light"/>
                      </a:endParaRPr>
                    </a:p>
                  </a:txBody>
                  <a:tcPr marL="114300" marR="1143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28802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EF9BB52C-2CB4-0E99-9B69-6D0E06811D92}"/>
              </a:ext>
            </a:extLst>
          </p:cNvPr>
          <p:cNvSpPr txBox="1">
            <a:spLocks/>
          </p:cNvSpPr>
          <p:nvPr/>
        </p:nvSpPr>
        <p:spPr>
          <a:xfrm>
            <a:off x="781050" y="212725"/>
            <a:ext cx="10572750" cy="51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>
                <a:solidFill>
                  <a:srgbClr val="FFFFFF"/>
                </a:solidFill>
              </a:rPr>
              <a:t>Uso de Dados e IA</a:t>
            </a:r>
          </a:p>
        </p:txBody>
      </p:sp>
    </p:spTree>
    <p:extLst>
      <p:ext uri="{BB962C8B-B14F-4D97-AF65-F5344CB8AC3E}">
        <p14:creationId xmlns:p14="http://schemas.microsoft.com/office/powerpoint/2010/main" val="341720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Sprint 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3164D9-CB94-35E8-3B5A-F955C8769022}"/>
              </a:ext>
            </a:extLst>
          </p:cNvPr>
          <p:cNvSpPr txBox="1">
            <a:spLocks/>
          </p:cNvSpPr>
          <p:nvPr/>
        </p:nvSpPr>
        <p:spPr>
          <a:xfrm>
            <a:off x="838200" y="3165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PLANEJAMENTO </a:t>
            </a:r>
          </a:p>
          <a:p>
            <a:pPr algn="ctr"/>
            <a:r>
              <a:rPr lang="pt-BR" sz="6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 </a:t>
            </a:r>
          </a:p>
          <a:p>
            <a:pPr algn="ctr"/>
            <a:r>
              <a:rPr lang="pt-BR" sz="6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GESTÃO DO </a:t>
            </a:r>
          </a:p>
          <a:p>
            <a:pPr algn="ctr"/>
            <a:r>
              <a:rPr lang="pt-BR" sz="6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2713569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0829DB-0FE9-D147-5757-A786F7785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87C8-DAD7-7E74-E796-880EA830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E GESTÃO DO PROJETO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A30748B8-010C-6891-D23F-FB1DCFA3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602278"/>
            <a:ext cx="11625072" cy="5023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/>
              <a:t>#Dicas</a:t>
            </a:r>
          </a:p>
          <a:p>
            <a:pPr marL="0" indent="0">
              <a:buNone/>
            </a:pPr>
            <a:r>
              <a:rPr lang="pt-BR" sz="2400"/>
              <a:t>É muito importante após a ideação e definição da arquitetura e desenho inicial da solução, você planejar adequadamente o tempo para começar a construir sua solução sem contratempos.</a:t>
            </a:r>
          </a:p>
          <a:p>
            <a:pPr marL="0" indent="0">
              <a:buNone/>
            </a:pPr>
            <a:r>
              <a:rPr lang="pt-BR" sz="2400"/>
              <a:t>Uma vez que utilizamos metodologia ágil, faz parte do framework ágil o planejamento, visão das tarefas e progresso do seu projeto. Desta forma você  poderá gerir melhor o desenvolvimento da sua solução.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/>
              <a:t>O </a:t>
            </a:r>
            <a:r>
              <a:rPr lang="pt-BR" sz="2400" err="1"/>
              <a:t>Kanban</a:t>
            </a:r>
            <a:r>
              <a:rPr lang="pt-BR" sz="2400"/>
              <a:t> é uma metodologia visual de gestão de projetos e tarefas que permite a visualização do fluxo de trabalho. 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Sugestões de ferramentas que podem ser utilizadas para criar protótipos: </a:t>
            </a:r>
            <a:r>
              <a:rPr lang="pt-BR" sz="2400" err="1"/>
              <a:t>Trello</a:t>
            </a:r>
            <a:r>
              <a:rPr lang="pt-BR" sz="2400"/>
              <a:t>, </a:t>
            </a:r>
            <a:r>
              <a:rPr lang="pt-BR" sz="2400" err="1"/>
              <a:t>Jira</a:t>
            </a:r>
            <a:r>
              <a:rPr lang="pt-BR" sz="2400"/>
              <a:t>, </a:t>
            </a:r>
            <a:r>
              <a:rPr lang="pt-BR" sz="2400" err="1"/>
              <a:t>KanbanFlow</a:t>
            </a:r>
            <a:r>
              <a:rPr lang="pt-BR" sz="2400"/>
              <a:t>, Azure Boards e outras a critério da sua equipe.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63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 E GESTÃO DO PROJETO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758E37A-8815-F16B-AFBD-DE6CAA60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680" y="6278753"/>
            <a:ext cx="11757767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/>
              <a:t>Exemplo Ilustrativo – Planejamento e Acompanhamento do Projeto – Fonte: Google Imagens</a:t>
            </a:r>
          </a:p>
        </p:txBody>
      </p:sp>
      <p:pic>
        <p:nvPicPr>
          <p:cNvPr id="1026" name="Picture 2" descr="Kanban, ¿Qué es? — SCRUM MÉXICO">
            <a:extLst>
              <a:ext uri="{FF2B5EF4-FFF2-40B4-BE49-F238E27FC236}">
                <a16:creationId xmlns:a16="http://schemas.microsoft.com/office/drawing/2014/main" id="{8EE3445C-CB78-A9C3-B3A8-373F1160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05" y="1380704"/>
            <a:ext cx="5891718" cy="45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3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#DICAS</a:t>
            </a:r>
          </a:p>
          <a:p>
            <a:r>
              <a:rPr lang="pt-BR"/>
              <a:t>Defina a arquitetura preliminar da sua solução e explique/justifique a escolha de cada elemento.</a:t>
            </a:r>
          </a:p>
          <a:p>
            <a:r>
              <a:rPr lang="pt-BR"/>
              <a:t>Indique principalmente, todas as fontes de dados necessárias para o desenvolvimento da sua solução. Explique e justifique suas escolhas.</a:t>
            </a:r>
            <a:endParaRPr lang="pt-BR">
              <a:ea typeface="Calibri"/>
              <a:cs typeface="Calibri"/>
            </a:endParaRPr>
          </a:p>
          <a:p>
            <a:r>
              <a:rPr lang="pt-BR"/>
              <a:t>Algumas ferramentas que podem ser utilizadas para criar arquitetura de solução: Microsoft Visio, </a:t>
            </a:r>
            <a:r>
              <a:rPr lang="pt-BR" err="1"/>
              <a:t>Lucid</a:t>
            </a:r>
            <a:r>
              <a:rPr lang="pt-BR"/>
              <a:t> Chart, outras a critério da equipe.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61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Desenho da Arquitetura da Solução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5A8FA91-7FCD-CD75-1181-99A0A245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4" y="1442916"/>
            <a:ext cx="7902759" cy="4845678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4AD3C06-764F-09AB-E27D-CF79E62F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157" y="6203251"/>
            <a:ext cx="6307033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/>
              <a:t>Exemplo Ilustrativo: Típica Arquitetura Big Data – Fonte: </a:t>
            </a:r>
            <a:r>
              <a:rPr lang="pt-BR" sz="1400" b="1" err="1"/>
              <a:t>Semantix</a:t>
            </a:r>
            <a:r>
              <a:rPr lang="pt-BR" sz="1400" b="1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848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D767F3-1451-6B34-E044-A0CC6E822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E3D94EF-2ED6-D3CA-C543-47DE3157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631" y="2241508"/>
            <a:ext cx="9144000" cy="2371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Equipe 2FT</a:t>
            </a:r>
          </a:p>
          <a:p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Fábio Fadul Cunha Yoshida - RM561530</a:t>
            </a:r>
            <a:endParaRPr lang="pt-BR" sz="4000">
              <a:latin typeface="Calibri"/>
              <a:ea typeface="Calibri"/>
              <a:cs typeface="Calibri"/>
            </a:endParaRPr>
          </a:p>
          <a:p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Felipe </a:t>
            </a:r>
            <a:r>
              <a:rPr lang="pt-BR" sz="40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Andueza</a:t>
            </a:r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Paullelli</a:t>
            </a:r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- RM559449</a:t>
            </a:r>
          </a:p>
          <a:p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Tiago Abou </a:t>
            </a:r>
            <a:r>
              <a:rPr lang="pt-BR" sz="40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Hamia</a:t>
            </a:r>
            <a:r>
              <a:rPr lang="pt-BR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França - RM562349</a:t>
            </a:r>
          </a:p>
        </p:txBody>
      </p:sp>
    </p:spTree>
    <p:extLst>
      <p:ext uri="{BB962C8B-B14F-4D97-AF65-F5344CB8AC3E}">
        <p14:creationId xmlns:p14="http://schemas.microsoft.com/office/powerpoint/2010/main" val="98704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Descrição da Arquitetura da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469009"/>
            <a:ext cx="11625072" cy="50238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/>
              <a:t>#Dicas – Arquitetura de Dados Simples</a:t>
            </a:r>
          </a:p>
          <a:p>
            <a:pPr algn="l">
              <a:buFont typeface="+mj-lt"/>
              <a:buAutoNum type="arabicPeriod"/>
            </a:pPr>
            <a:r>
              <a:rPr lang="pt-BR" b="1"/>
              <a:t>Fontes de Dados: </a:t>
            </a:r>
            <a:r>
              <a:rPr lang="pt-BR"/>
              <a:t>São as origens de onde vêm os dados. Podem ser bancos de dados, APIs, feeds de mídia social, arquivos CSV, entre outros.</a:t>
            </a:r>
          </a:p>
          <a:p>
            <a:pPr algn="l">
              <a:buFont typeface="+mj-lt"/>
              <a:buAutoNum type="arabicPeriod"/>
            </a:pPr>
            <a:r>
              <a:rPr lang="pt-BR" b="1"/>
              <a:t>Pipeline de Ingestão: </a:t>
            </a:r>
            <a:r>
              <a:rPr lang="pt-BR"/>
              <a:t>Este é o processo de coleta e transformação dos dados brutos das fontes. Geralmente, soluções como Apache Kafka ou Apache </a:t>
            </a:r>
            <a:r>
              <a:rPr lang="pt-BR" err="1"/>
              <a:t>NiFi</a:t>
            </a:r>
            <a:r>
              <a:rPr lang="pt-BR"/>
              <a:t> são usadas para mover esses dados em tempo real ou em lotes.</a:t>
            </a:r>
          </a:p>
          <a:p>
            <a:pPr algn="l">
              <a:buFont typeface="+mj-lt"/>
              <a:buAutoNum type="arabicPeriod"/>
            </a:pPr>
            <a:r>
              <a:rPr lang="pt-BR" b="1"/>
              <a:t>Armazenamento de Dados: </a:t>
            </a:r>
            <a:r>
              <a:rPr lang="pt-BR"/>
              <a:t>Uma vez ingeridos, os dados são armazenados em um sistema de armazenamento. Isto pode ser um grande banco de dados relacional, um banco de dados </a:t>
            </a:r>
            <a:r>
              <a:rPr lang="pt-BR" err="1"/>
              <a:t>NoSQL</a:t>
            </a:r>
            <a:r>
              <a:rPr lang="pt-BR"/>
              <a:t>, ou um data </a:t>
            </a:r>
            <a:r>
              <a:rPr lang="pt-BR" err="1"/>
              <a:t>lake</a:t>
            </a:r>
            <a:r>
              <a:rPr lang="pt-BR"/>
              <a:t> como o </a:t>
            </a:r>
            <a:r>
              <a:rPr lang="pt-BR" err="1"/>
              <a:t>Amazon</a:t>
            </a:r>
            <a:r>
              <a:rPr lang="pt-BR"/>
              <a:t> S3 ou </a:t>
            </a:r>
            <a:r>
              <a:rPr lang="pt-BR" err="1"/>
              <a:t>Hadoop</a:t>
            </a:r>
            <a:r>
              <a:rPr lang="pt-BR"/>
              <a:t> HDFS.</a:t>
            </a:r>
          </a:p>
          <a:p>
            <a:pPr algn="l">
              <a:buFont typeface="+mj-lt"/>
              <a:buAutoNum type="arabicPeriod"/>
            </a:pPr>
            <a:r>
              <a:rPr lang="pt-BR" b="1"/>
              <a:t>Processamento de Dados: </a:t>
            </a:r>
            <a:r>
              <a:rPr lang="pt-BR"/>
              <a:t>Aqui, os dados são processados, limpos, transformados e analisados. Soluções como Apache Spark ou Apache </a:t>
            </a:r>
            <a:r>
              <a:rPr lang="pt-BR" err="1"/>
              <a:t>Hadoop</a:t>
            </a:r>
            <a:r>
              <a:rPr lang="pt-BR"/>
              <a:t> podem ser usadas para processamento em larga escala. Os resultados são frequentemente armazenados novamente para consulta e análise rápidas.</a:t>
            </a:r>
          </a:p>
          <a:p>
            <a:pPr algn="l">
              <a:buFont typeface="+mj-lt"/>
              <a:buAutoNum type="arabicPeriod"/>
            </a:pPr>
            <a:r>
              <a:rPr lang="pt-BR" b="1"/>
              <a:t>Visualização e Análise: </a:t>
            </a:r>
            <a:r>
              <a:rPr lang="pt-BR"/>
              <a:t>Finalmente, ferramentas de visualização como Tableau, Power BI, ou soluções de código aberto como </a:t>
            </a:r>
            <a:r>
              <a:rPr lang="pt-BR" err="1"/>
              <a:t>Grafana</a:t>
            </a:r>
            <a:r>
              <a:rPr lang="pt-BR"/>
              <a:t> e </a:t>
            </a:r>
            <a:r>
              <a:rPr lang="pt-BR" err="1"/>
              <a:t>Kibana</a:t>
            </a:r>
            <a:r>
              <a:rPr lang="pt-BR"/>
              <a:t> são usadas para visualizar os dados processados, gerar relatórios e insights.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71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7616" y="124523"/>
            <a:ext cx="10515600" cy="1325563"/>
          </a:xfrm>
        </p:spPr>
        <p:txBody>
          <a:bodyPr/>
          <a:lstStyle/>
          <a:p>
            <a:r>
              <a:rPr lang="pt-BR"/>
              <a:t>Descrição da Arquitetura da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1176401"/>
            <a:ext cx="11625072" cy="502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#Dicas – Exemplo de descrição da Arquitetura de Solução Proposta</a:t>
            </a:r>
          </a:p>
          <a:p>
            <a:endParaRPr lang="pt-BR"/>
          </a:p>
        </p:txBody>
      </p:sp>
      <p:pic>
        <p:nvPicPr>
          <p:cNvPr id="1026" name="Picture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65F09D0-77CF-DB45-3924-C994163F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96" y="1667225"/>
            <a:ext cx="4735892" cy="44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B99EB59-8428-6FB2-DBB5-CA36A2506635}"/>
              </a:ext>
            </a:extLst>
          </p:cNvPr>
          <p:cNvSpPr txBox="1"/>
          <p:nvPr/>
        </p:nvSpPr>
        <p:spPr>
          <a:xfrm>
            <a:off x="787908" y="6239736"/>
            <a:ext cx="1086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/>
              <a:t>Exemplo Ilustrativo – Descrição da Arquitetura – Fonte: Feito pelo professor Salvio </a:t>
            </a:r>
            <a:r>
              <a:rPr lang="pt-BR" sz="1800" b="1" err="1"/>
              <a:t>Padlipskas</a:t>
            </a:r>
            <a:endParaRPr lang="pt-BR" sz="1800" b="1"/>
          </a:p>
        </p:txBody>
      </p:sp>
    </p:spTree>
    <p:extLst>
      <p:ext uri="{BB962C8B-B14F-4D97-AF65-F5344CB8AC3E}">
        <p14:creationId xmlns:p14="http://schemas.microsoft.com/office/powerpoint/2010/main" val="2364384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ED0950-4E5F-B8EE-F3C5-ECB3593EB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BAD23-79CE-A4C3-7074-C92F0EC0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24523"/>
            <a:ext cx="10515600" cy="1325563"/>
          </a:xfrm>
        </p:spPr>
        <p:txBody>
          <a:bodyPr/>
          <a:lstStyle/>
          <a:p>
            <a:r>
              <a:rPr lang="pt-BR"/>
              <a:t>Descrição da Arquitetura da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2F1265-3192-3CDE-577B-1E0C91EC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1176401"/>
            <a:ext cx="11625072" cy="502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#Dicas – Exemplo de descrição da Arquitetura de Solução Proposta</a:t>
            </a:r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21D78A-D72B-1F56-BA45-EC8B7B25EAFB}"/>
              </a:ext>
            </a:extLst>
          </p:cNvPr>
          <p:cNvSpPr txBox="1"/>
          <p:nvPr/>
        </p:nvSpPr>
        <p:spPr>
          <a:xfrm>
            <a:off x="787908" y="6239736"/>
            <a:ext cx="1086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/>
              <a:t>Exemplo Ilustrativo – Descrição da Arquitetura – Fonte: Feito pelo professor Salvio </a:t>
            </a:r>
            <a:r>
              <a:rPr lang="pt-BR" sz="1800" b="1" err="1"/>
              <a:t>Padlipskas</a:t>
            </a:r>
            <a:endParaRPr lang="pt-BR" sz="1800" b="1"/>
          </a:p>
        </p:txBody>
      </p:sp>
      <p:pic>
        <p:nvPicPr>
          <p:cNvPr id="3" name="Imagem 2" descr="Uma imagem com texto, captura de ecrã, Tipo de letra, algebra&#10;&#10;Os conteúdos gerados por IA poderão estar incorretos.">
            <a:extLst>
              <a:ext uri="{FF2B5EF4-FFF2-40B4-BE49-F238E27FC236}">
                <a16:creationId xmlns:a16="http://schemas.microsoft.com/office/drawing/2014/main" id="{A6B17CF7-12F8-5C15-FD08-CF2DA4C5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73275"/>
            <a:ext cx="10287000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472" y="54229"/>
            <a:ext cx="10515600" cy="1325563"/>
          </a:xfrm>
        </p:spPr>
        <p:txBody>
          <a:bodyPr/>
          <a:lstStyle/>
          <a:p>
            <a:r>
              <a:rPr lang="pt-BR"/>
              <a:t>Protótipos da Solução Proposta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057529"/>
            <a:ext cx="11625072" cy="50238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/>
              <a:t>#Dicas</a:t>
            </a:r>
          </a:p>
          <a:p>
            <a:pPr marL="0" indent="0">
              <a:buNone/>
            </a:pPr>
            <a:r>
              <a:rPr lang="pt-BR" sz="2400"/>
              <a:t>Refere-se a uma representação inicial ou versão preliminar de um produto, sistema ou conceito, que é criada para testar e validar funcionalidades, o design ou a ideia. Ele serve como modelo ou exemplo a ser seguido ou a partir do qual futuras versões ou sistemas podem ser desenvolvidos.</a:t>
            </a:r>
          </a:p>
          <a:p>
            <a:pPr marL="0" indent="0" algn="l">
              <a:buNone/>
            </a:pPr>
            <a:r>
              <a:rPr lang="pt-BR" sz="2400"/>
              <a:t>Os protótipos são utilizados em diversas áreas, como design de produto, engenharia, software e muitas outras, para: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Testar e validar conceitos: Antes de investir tempo e recursos no desenvolvimento final de um produto, um protótipo pode ser usado para verificar se a ideia é viável e funcional.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Coletar feedback: Um protótipo permite que você receba feedback de potenciais usuários, colegas, professores ou empresa parceira para fazer ajustes ou melhorias.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Reduzir custos e riscos: Ao identificar problemas ou falhas em estágios iniciais, pode-se evitar gastos desnecessários ou revisões extensas mais tarde no processo de desenvolvimento.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Visualizar e entender ideias: Em muitos casos, é mais fácil entender um conceito ou design quando se tem algo tangível ou visual para examinar, em vez de apenas descrições verbais ou escritas.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Aqui você pode usar Data </a:t>
            </a:r>
            <a:r>
              <a:rPr lang="pt-BR" sz="2400" err="1"/>
              <a:t>Storyteeling</a:t>
            </a:r>
            <a:r>
              <a:rPr lang="pt-BR" sz="2400"/>
              <a:t>, para combinar dados, visualizações e narrativas para comunicar informações de forma eficaz. Aqui você pode traduzir análises de dados em insights compreensíveis, usando uma história para contextualizar e dar significado aos dados.</a:t>
            </a:r>
          </a:p>
          <a:p>
            <a:pPr algn="l">
              <a:buFont typeface="+mj-lt"/>
              <a:buAutoNum type="arabicPeriod"/>
            </a:pPr>
            <a:r>
              <a:rPr lang="pt-BR" sz="2400"/>
              <a:t>Sugestões de ferramentas que podem ser utilizadas para criar protótipos: </a:t>
            </a:r>
            <a:r>
              <a:rPr lang="pt-BR" sz="2400" err="1"/>
              <a:t>Canva</a:t>
            </a:r>
            <a:r>
              <a:rPr lang="pt-BR" sz="2400"/>
              <a:t>, </a:t>
            </a:r>
            <a:r>
              <a:rPr lang="pt-BR" sz="2400" err="1"/>
              <a:t>Pencil</a:t>
            </a:r>
            <a:r>
              <a:rPr lang="pt-BR" sz="2400"/>
              <a:t>, </a:t>
            </a:r>
            <a:r>
              <a:rPr lang="pt-BR" sz="2400" err="1"/>
              <a:t>Figma</a:t>
            </a:r>
            <a:r>
              <a:rPr lang="pt-BR" sz="2400"/>
              <a:t>, Marvel, </a:t>
            </a:r>
            <a:r>
              <a:rPr lang="pt-BR" sz="2400" err="1"/>
              <a:t>Balsamiq</a:t>
            </a:r>
            <a:r>
              <a:rPr lang="pt-BR" sz="2400"/>
              <a:t> </a:t>
            </a:r>
            <a:r>
              <a:rPr lang="pt-BR" sz="2400" err="1"/>
              <a:t>Mockups</a:t>
            </a:r>
            <a:r>
              <a:rPr lang="pt-BR" sz="2400"/>
              <a:t>, Proto.IO e outras a critério da sua equipe. </a:t>
            </a:r>
          </a:p>
          <a:p>
            <a:pPr marL="0" indent="0">
              <a:buNone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11294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472" y="54229"/>
            <a:ext cx="10515600" cy="1325563"/>
          </a:xfrm>
        </p:spPr>
        <p:txBody>
          <a:bodyPr/>
          <a:lstStyle/>
          <a:p>
            <a:r>
              <a:rPr lang="pt-BR"/>
              <a:t>Protótipos da Solução Proposta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057529"/>
            <a:ext cx="11625072" cy="502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#Dicas</a:t>
            </a:r>
          </a:p>
          <a:p>
            <a:pPr marL="0" indent="0">
              <a:buNone/>
            </a:pPr>
            <a:r>
              <a:rPr lang="pt-BR" sz="2400"/>
              <a:t>Vale ressaltar aqui, caso sua equipe queira ir além, é possível com muito pouco código, utilizando bibliotecas e frameworks do Python,  a publicação na WEB. Isso geraria um diferencial bastante grande na sua entrega.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Sugestões que você poderia utilizar:</a:t>
            </a:r>
          </a:p>
          <a:p>
            <a:pPr marL="0" indent="0">
              <a:buNone/>
            </a:pPr>
            <a:r>
              <a:rPr lang="pt-BR" sz="2400" b="1" err="1"/>
              <a:t>Streamlit</a:t>
            </a:r>
            <a:r>
              <a:rPr lang="pt-BR" sz="2400"/>
              <a:t>: Uma ferramenta para criar aplicações de análise de dados rapidamente. Muito intuitivo e ótimo para prototipagem.</a:t>
            </a:r>
          </a:p>
          <a:p>
            <a:pPr marL="0" indent="0">
              <a:buNone/>
            </a:pPr>
            <a:r>
              <a:rPr lang="pt-BR" sz="2400" b="1"/>
              <a:t>Dash</a:t>
            </a:r>
            <a:r>
              <a:rPr lang="pt-BR" sz="2400"/>
              <a:t>: Criado pela </a:t>
            </a:r>
            <a:r>
              <a:rPr lang="pt-BR" sz="2400" err="1"/>
              <a:t>Plotly</a:t>
            </a:r>
            <a:r>
              <a:rPr lang="pt-BR" sz="2400"/>
              <a:t>, Dash permite que os desenvolvedores criem aplicações analíticas da web com Python. É ótimo para visualizações de dados e dashboards.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500487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da Solução Proposta</a:t>
            </a:r>
          </a:p>
        </p:txBody>
      </p:sp>
      <p:pic>
        <p:nvPicPr>
          <p:cNvPr id="1026" name="Picture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238F332-D3FF-8C83-5729-331B72B2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45" y="1459149"/>
            <a:ext cx="3896598" cy="21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iando Dashboard no Excel (Guia Passo a Passo) - Excel Easy | Modelos de  painel, Dashboard interface, Modelos infográficos">
            <a:extLst>
              <a:ext uri="{FF2B5EF4-FFF2-40B4-BE49-F238E27FC236}">
                <a16:creationId xmlns:a16="http://schemas.microsoft.com/office/drawing/2014/main" id="{244FE1B2-9DBB-CCF5-A442-EECC5BD6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7447"/>
            <a:ext cx="3843548" cy="221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 que é dashboard? Saiba tudo aqui com dashboards reais - Marketing por  Dados">
            <a:extLst>
              <a:ext uri="{FF2B5EF4-FFF2-40B4-BE49-F238E27FC236}">
                <a16:creationId xmlns:a16="http://schemas.microsoft.com/office/drawing/2014/main" id="{263152F0-88B3-8FEF-7F5A-29D39D96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09" y="3861223"/>
            <a:ext cx="3971734" cy="22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rear un dashboard para eCommerce | Blog ePayco">
            <a:extLst>
              <a:ext uri="{FF2B5EF4-FFF2-40B4-BE49-F238E27FC236}">
                <a16:creationId xmlns:a16="http://schemas.microsoft.com/office/drawing/2014/main" id="{C992A814-A041-AAF7-F8D1-3C789E2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9375"/>
            <a:ext cx="3788300" cy="26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A6E34-9CE4-AE79-0563-7B42B88B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3" y="6492875"/>
            <a:ext cx="11757767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/>
              <a:t>Exemplo Ilustrativo – É esperado que sua equipe gere os protótipos que reflitam a solução proposta – 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2912142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754063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rgbClr val="FFFFFF"/>
                </a:solidFill>
                <a:ea typeface="Calibri Light"/>
                <a:cs typeface="Calibri Light"/>
              </a:rPr>
              <a:t>Referências para números e dados da concorrência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550" y="1108075"/>
            <a:ext cx="11487150" cy="47958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“As experiências de transporte serão cada vez mais integradas”, diz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https://consumidormoderno.com.br/tecnologia-flixbus/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EXCLUSIVO: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Buser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aposta em telemetria com IA para tornar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https://itforum.com.br/noticias/buser-telemetria-ia-motoristas-60-mais-prudentes/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ClickBus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foca em tecnologia e revela planos de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M&amp;As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e IPO - Startups,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https://startups.com.br/negocios/mobilidade/clickbus-foca-em-tecnologia-e-revela-planos-de-mas-e-ipo/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Mais rapidez, mais conversão: como a performance trouxe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https://www.thinkwithgoogle.com/intl/pt-br/estrategias-de-marketing/apps-e-mobile/mais-rapidez-mais-conversao-como-performance-trouxe-resultados-para-clickbus/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wemobi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inicia operação entre Belo Horizonte e Rio de Janeiro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https://technibus.com.br/2020/10/07/wemobi-inicia-operacao-entre-belo-horizonte-e-rio-de-janeiro/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DeÔnibus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do grupo israelense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Travelier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compra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BuscaOnibus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https://startups.com.br/negocios/ma/deonibus-do-grupo-israelense-travelier-compra-buscaonibus/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Marketplaces guiam empresas de ônibus para digitalização,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https://www.meioemensagem.com.br/marketing/marketplaces-guiam-estrategia-de-digitalizacao-de-empresas-de-onibus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Inovação e digitalização: tendências para o setor rodoviário em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https://www.tecmundo.com.br/mercado/402402-inovacao-e-digitalizacao-tendencias-para-o-setor-rodoviario-em-2025.htm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[Janeiro-24] - Relatório Setores do E-commerce no Brasil -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Conversion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https://www.conversion.com.br/wp-content/uploads/2024/01/Janeiro-24-Relatorio-Setores-do-E-commerce-no-Brasil.pdf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O Palmeiras e a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wemobi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plataforma de viagens de ônibus com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https://technibus.com.br/2021/04/08/o-palmeiras-e-a-wemobi-plataforma-de-viagens-de-onibus-com-experiencia-digital-do-grupo-jca-assinaram-contrato-de-um-ano-para-parceria-de-logistica-e-transporte-do-time-profissional-e-da-comissao-te/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Conheça os 7 melhores apps de ônibus de viagem | DOK,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https://www.despachantedok.com.br/blog/viagens/app-de-onibus-de-viagem/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Os 5 melhores sites para comprar passagem de ônibus,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https://descontostop.com/dicas/6-melhores-sites-para-comprar-passagem-de-onibus/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Sobre a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Flix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: Operadora de ônibus e trens de longa distância -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FlixBus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https://www.flixbus.com.br/empresa/sobre-nos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Guichê Virtual agora é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Buson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| Acesse e compre sua passagem!,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https://www.buson.com.br/informacoes/guiche-virtual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Quero Passagem: Passagem de ônibus sem sair de casa,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https://queropassagem.com.br/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Passagem de Ônibus Online e Barata |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DeÔnibus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https://deonibus.com/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Pesquisa CNT de Rodovias é pautada pelo avanço tecnológico e ...,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https://cnt.org.br/agencia-cnt/pesquisa-cnt-de-rodovias--pautada-pelo-avano-tecnolgico-e-uso-de-inteligncia-artificial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Inovação na pista: ANTT lança página sobre o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Sandbox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Regulatório de Inspeção de Tráfego - Portal Gov.br,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https://www.gov.br/antt/pt-br/assuntos/ultimas-noticias/inovacao-na-pista-antt-lanca-pagina-sobre-o-sandbox-regulatorio-de-inspecao-de-trafego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>
              <a:buFont typeface="Arial"/>
            </a:pP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Agência Nacional de Transportes Terrestres - ANTT - GOV.BR, </a:t>
            </a:r>
            <a:r>
              <a:rPr lang="pt-BR" sz="8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accessed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May 12, 2025, </a:t>
            </a:r>
            <a:r>
              <a:rPr lang="pt-BR"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https://www.gov.br/antt/pt-br</a:t>
            </a: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pt-BR" sz="8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5664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31C945-7C76-4BC3-0B1D-4C156675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07B9B-7027-FF08-A46A-27D41292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Finalização e Agradecimentos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8BAD0-5E2E-420D-0601-88A4A5CE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#DICAS</a:t>
            </a:r>
          </a:p>
          <a:p>
            <a:r>
              <a:rPr lang="pt-BR"/>
              <a:t>Aqui você pode inserir uma conclusão final e agradecer as pessoas que foi submetida sua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16659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BR" sz="6600"/>
              <a:t>Finalização e Agradecimentos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/>
              <a:t>#DICAS</a:t>
            </a:r>
          </a:p>
          <a:p>
            <a:pPr algn="l"/>
            <a:r>
              <a:rPr lang="pt-BR"/>
              <a:t>Aqui você pode inserir uma conclusão final e agradecer as pessoas que foi submetida sua apresentação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421110-6932-3C45-75AF-77FCDB78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FA8A3-E48D-3B61-A442-3E89C3BD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Sprint 1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10EA60B-EB16-21BF-9977-6319A8B85A31}"/>
              </a:ext>
            </a:extLst>
          </p:cNvPr>
          <p:cNvSpPr txBox="1">
            <a:spLocks/>
          </p:cNvSpPr>
          <p:nvPr/>
        </p:nvSpPr>
        <p:spPr>
          <a:xfrm>
            <a:off x="838200" y="3165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Ideação</a:t>
            </a:r>
          </a:p>
        </p:txBody>
      </p:sp>
    </p:spTree>
    <p:extLst>
      <p:ext uri="{BB962C8B-B14F-4D97-AF65-F5344CB8AC3E}">
        <p14:creationId xmlns:p14="http://schemas.microsoft.com/office/powerpoint/2010/main" val="266795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24B28445-A14E-3FA2-B9AF-C80E9D7E608E}"/>
              </a:ext>
            </a:extLst>
          </p:cNvPr>
          <p:cNvSpPr/>
          <p:nvPr/>
        </p:nvSpPr>
        <p:spPr>
          <a:xfrm>
            <a:off x="-4144" y="626"/>
            <a:ext cx="12192000" cy="6893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Roboto" panose="02000000000000000000" pitchFamily="2" charset="0"/>
            </a:endParaRPr>
          </a:p>
        </p:txBody>
      </p:sp>
      <p:sp>
        <p:nvSpPr>
          <p:cNvPr id="306" name="Interrogação">
            <a:extLst>
              <a:ext uri="{FF2B5EF4-FFF2-40B4-BE49-F238E27FC236}">
                <a16:creationId xmlns:a16="http://schemas.microsoft.com/office/drawing/2014/main" id="{206FE72C-B96F-2697-0E33-9E402CE824F9}"/>
              </a:ext>
            </a:extLst>
          </p:cNvPr>
          <p:cNvSpPr txBox="1"/>
          <p:nvPr/>
        </p:nvSpPr>
        <p:spPr>
          <a:xfrm>
            <a:off x="876510" y="4644155"/>
            <a:ext cx="500603" cy="1200329"/>
          </a:xfrm>
          <a:prstGeom prst="rect">
            <a:avLst/>
          </a:prstGeom>
          <a:noFill/>
          <a:effectLst>
            <a:outerShdw blurRad="50800" dist="381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>
                <a:gradFill>
                  <a:gsLst>
                    <a:gs pos="61600">
                      <a:srgbClr val="FFFFFF">
                        <a:alpha val="32000"/>
                      </a:srgbClr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BBDE77-D066-DBF4-DF0B-E2224F921951}"/>
              </a:ext>
            </a:extLst>
          </p:cNvPr>
          <p:cNvSpPr txBox="1">
            <a:spLocks/>
          </p:cNvSpPr>
          <p:nvPr/>
        </p:nvSpPr>
        <p:spPr>
          <a:xfrm>
            <a:off x="317500" y="600075"/>
            <a:ext cx="11029950" cy="86201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>
                <a:solidFill>
                  <a:srgbClr val="FFFFFF"/>
                </a:solidFill>
              </a:rPr>
              <a:t>O maior mercado de transporte do Brasil</a:t>
            </a:r>
            <a:endParaRPr lang="pt-BR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F7013AB-CF95-1A54-3512-FC86DD05A423}"/>
              </a:ext>
            </a:extLst>
          </p:cNvPr>
          <p:cNvSpPr txBox="1">
            <a:spLocks/>
          </p:cNvSpPr>
          <p:nvPr/>
        </p:nvSpPr>
        <p:spPr>
          <a:xfrm>
            <a:off x="641350" y="1615313"/>
            <a:ext cx="10909300" cy="3436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Entre 160 e 170 milhões de passagens rodoviárias comercializadas anualmente;</a:t>
            </a:r>
            <a:endParaRPr lang="pt-BR">
              <a:ea typeface="Calibri"/>
              <a:cs typeface="Calibri"/>
            </a:endParaRP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Movimenta aproximadamente 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R$20 bilhões anuais;</a:t>
            </a: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74% dos brasileiros que viajaram ano passado utilizaram ônibus para se deslocar;</a:t>
            </a: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30-35% das passagens foram comercializadas digitalmente;</a:t>
            </a: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Alta capilaridade: social (todas as classes) e territorial (quase todo o território);</a:t>
            </a:r>
          </a:p>
          <a:p>
            <a:pPr lvl="1"/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Expansão: 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aumento de 24,9% de passageiros em viagens interestaduais;</a:t>
            </a:r>
          </a:p>
          <a:p>
            <a:pPr lvl="1"/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Investimentos no setor ultrapassam R$3 bilhões</a:t>
            </a:r>
          </a:p>
          <a:p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892857-1007-386F-B7A4-A2303F907424}"/>
              </a:ext>
            </a:extLst>
          </p:cNvPr>
          <p:cNvSpPr txBox="1"/>
          <p:nvPr/>
        </p:nvSpPr>
        <p:spPr>
          <a:xfrm>
            <a:off x="812800" y="5105400"/>
            <a:ext cx="998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Google Sans Text"/>
              </a:rPr>
              <a:t>*Fontes: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ClickBus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ANTT, Abrati, (Think with) Google,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Offerwise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Fecomercio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,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Technibus</a:t>
            </a:r>
            <a:endParaRPr lang="en-US" sz="1200" i="1" baseline="30000" err="1">
              <a:solidFill>
                <a:schemeClr val="bg1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8255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AE3E6E-F091-46A1-5A34-271EBBB9C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6102B2B3-EBDE-3774-09CC-EEE60EDB13AC}"/>
              </a:ext>
            </a:extLst>
          </p:cNvPr>
          <p:cNvSpPr/>
          <p:nvPr/>
        </p:nvSpPr>
        <p:spPr>
          <a:xfrm>
            <a:off x="-4144" y="626"/>
            <a:ext cx="12192000" cy="6893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Roboto" panose="02000000000000000000" pitchFamily="2" charset="0"/>
            </a:endParaRPr>
          </a:p>
        </p:txBody>
      </p:sp>
      <p:sp>
        <p:nvSpPr>
          <p:cNvPr id="306" name="Interrogação">
            <a:extLst>
              <a:ext uri="{FF2B5EF4-FFF2-40B4-BE49-F238E27FC236}">
                <a16:creationId xmlns:a16="http://schemas.microsoft.com/office/drawing/2014/main" id="{85DAF6B7-54B1-7F37-D302-BAB177F73AF0}"/>
              </a:ext>
            </a:extLst>
          </p:cNvPr>
          <p:cNvSpPr txBox="1"/>
          <p:nvPr/>
        </p:nvSpPr>
        <p:spPr>
          <a:xfrm>
            <a:off x="876510" y="4644155"/>
            <a:ext cx="500603" cy="1200329"/>
          </a:xfrm>
          <a:prstGeom prst="rect">
            <a:avLst/>
          </a:prstGeom>
          <a:noFill/>
          <a:effectLst>
            <a:outerShdw blurRad="50800" dist="381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>
                <a:gradFill>
                  <a:gsLst>
                    <a:gs pos="61600">
                      <a:srgbClr val="FFFFFF">
                        <a:alpha val="32000"/>
                      </a:srgbClr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6FFB6-A70B-8B73-1C05-A9C602C9779B}"/>
              </a:ext>
            </a:extLst>
          </p:cNvPr>
          <p:cNvSpPr txBox="1">
            <a:spLocks/>
          </p:cNvSpPr>
          <p:nvPr/>
        </p:nvSpPr>
        <p:spPr>
          <a:xfrm>
            <a:off x="317500" y="600075"/>
            <a:ext cx="11029950" cy="86201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>
                <a:solidFill>
                  <a:srgbClr val="FFFFFF"/>
                </a:solidFill>
              </a:rPr>
              <a:t>A digitalização do transporte rodoviário</a:t>
            </a:r>
            <a:endParaRPr lang="pt-BR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577790-5589-3269-D0F0-4C72079EE811}"/>
              </a:ext>
            </a:extLst>
          </p:cNvPr>
          <p:cNvSpPr txBox="1">
            <a:spLocks/>
          </p:cNvSpPr>
          <p:nvPr/>
        </p:nvSpPr>
        <p:spPr>
          <a:xfrm>
            <a:off x="635000" y="1462913"/>
            <a:ext cx="10909300" cy="4935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FFFFFF"/>
                </a:solidFill>
              </a:rPr>
              <a:t>Desafios</a:t>
            </a:r>
            <a:r>
              <a:rPr lang="pt-BR">
                <a:solidFill>
                  <a:srgbClr val="FFFFFF"/>
                </a:solidFill>
              </a:rPr>
              <a:t>: </a:t>
            </a: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</a:rPr>
              <a:t>Concorrência de serviços irregulares;</a:t>
            </a:r>
            <a:endParaRPr lang="pt-BR">
              <a:solidFill>
                <a:srgbClr val="FFFFFF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Aumento da concorrência de serviços alternativos (aplicativos de carona, etc.)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/>
                <a:cs typeface="Calibri"/>
              </a:rPr>
              <a:t>Fidelidade do consumidor num mercado competitivo;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Volatilidade nos preços dos combustíveis e a inflação.</a:t>
            </a:r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 b="1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Oportunidades</a:t>
            </a:r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Crescimento significativo (maior que o PIB) como alternativa ao transporte aéreo;</a:t>
            </a:r>
            <a:endParaRPr lang="pt-BR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Utilização de tecnologia e dados para criar experiências de viagem diferenciadas e personalizadas;</a:t>
            </a:r>
            <a:endParaRPr lang="pt-BR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Agregação de serviços complementares ao transporte, relacionados às viagens, numa mesma plataforma: hospedagem, alimentação, pacotes turísticos,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b="1">
                <a:solidFill>
                  <a:srgbClr val="FFFFFF"/>
                </a:solidFill>
                <a:ea typeface="+mn-lt"/>
                <a:cs typeface="+mn-lt"/>
              </a:rPr>
              <a:t>Contínua digitalização dos processos de venda e gestão (65-70% das passagens ainda não são compradas digitalmente);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b="1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72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37B0E7-68E0-F329-01D3-24F747EB8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F881DE3F-8404-CF43-DEB1-E1D64A2BE2A6}"/>
              </a:ext>
            </a:extLst>
          </p:cNvPr>
          <p:cNvSpPr/>
          <p:nvPr/>
        </p:nvSpPr>
        <p:spPr>
          <a:xfrm>
            <a:off x="-4144" y="626"/>
            <a:ext cx="12192000" cy="6893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latin typeface="Roboto" panose="02000000000000000000" pitchFamily="2" charset="0"/>
            </a:endParaRPr>
          </a:p>
        </p:txBody>
      </p:sp>
      <p:sp>
        <p:nvSpPr>
          <p:cNvPr id="306" name="Interrogação">
            <a:extLst>
              <a:ext uri="{FF2B5EF4-FFF2-40B4-BE49-F238E27FC236}">
                <a16:creationId xmlns:a16="http://schemas.microsoft.com/office/drawing/2014/main" id="{8D0AC595-2B5E-540A-DBD3-C559FE77B652}"/>
              </a:ext>
            </a:extLst>
          </p:cNvPr>
          <p:cNvSpPr txBox="1"/>
          <p:nvPr/>
        </p:nvSpPr>
        <p:spPr>
          <a:xfrm>
            <a:off x="876510" y="4644155"/>
            <a:ext cx="500603" cy="1200329"/>
          </a:xfrm>
          <a:prstGeom prst="rect">
            <a:avLst/>
          </a:prstGeom>
          <a:noFill/>
          <a:effectLst>
            <a:outerShdw blurRad="50800" dist="381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>
                <a:gradFill>
                  <a:gsLst>
                    <a:gs pos="61600">
                      <a:srgbClr val="FFFFFF">
                        <a:alpha val="32000"/>
                      </a:srgbClr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B32A91-9D29-29B8-9F74-B809FC853AF9}"/>
              </a:ext>
            </a:extLst>
          </p:cNvPr>
          <p:cNvSpPr txBox="1">
            <a:spLocks/>
          </p:cNvSpPr>
          <p:nvPr/>
        </p:nvSpPr>
        <p:spPr>
          <a:xfrm>
            <a:off x="317500" y="600075"/>
            <a:ext cx="11029950" cy="86201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>
                <a:solidFill>
                  <a:srgbClr val="FFFFFF"/>
                </a:solidFill>
              </a:rPr>
              <a:t>65 a 70% a serem conquistados ainda </a:t>
            </a:r>
            <a:endParaRPr lang="pt-BR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061A534-1D80-2B2A-CF22-D5BF4600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43314"/>
              </p:ext>
            </p:extLst>
          </p:nvPr>
        </p:nvGraphicFramePr>
        <p:xfrm>
          <a:off x="812800" y="1943100"/>
          <a:ext cx="9989880" cy="3035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7470">
                  <a:extLst>
                    <a:ext uri="{9D8B030D-6E8A-4147-A177-3AD203B41FA5}">
                      <a16:colId xmlns:a16="http://schemas.microsoft.com/office/drawing/2014/main" val="1506770857"/>
                    </a:ext>
                  </a:extLst>
                </a:gridCol>
                <a:gridCol w="2497470">
                  <a:extLst>
                    <a:ext uri="{9D8B030D-6E8A-4147-A177-3AD203B41FA5}">
                      <a16:colId xmlns:a16="http://schemas.microsoft.com/office/drawing/2014/main" val="3586993271"/>
                    </a:ext>
                  </a:extLst>
                </a:gridCol>
                <a:gridCol w="2497470">
                  <a:extLst>
                    <a:ext uri="{9D8B030D-6E8A-4147-A177-3AD203B41FA5}">
                      <a16:colId xmlns:a16="http://schemas.microsoft.com/office/drawing/2014/main" val="4023750895"/>
                    </a:ext>
                  </a:extLst>
                </a:gridCol>
                <a:gridCol w="2497470">
                  <a:extLst>
                    <a:ext uri="{9D8B030D-6E8A-4147-A177-3AD203B41FA5}">
                      <a16:colId xmlns:a16="http://schemas.microsoft.com/office/drawing/2014/main" val="3468561513"/>
                    </a:ext>
                  </a:extLst>
                </a:gridCol>
              </a:tblGrid>
              <a:tr h="6907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Período de Referência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Participação Online (Estimada)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Participação Física (Estimada)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Fonte(s)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0418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Maio 2019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~6%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~94%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 baseline="30000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10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9767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Projeção CNT para 2023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29%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71%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 baseline="30000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10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07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Outubro 2024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~40%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60%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 baseline="30000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9</a:t>
                      </a: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*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7536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Janeiro 2025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30-35%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65-70%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2000" b="1" i="0" u="none" strike="noStrike" baseline="30000">
                          <a:solidFill>
                            <a:schemeClr val="bg1"/>
                          </a:solidFill>
                          <a:effectLst/>
                          <a:latin typeface="Google Sans Text"/>
                        </a:rPr>
                        <a:t>4</a:t>
                      </a:r>
                      <a:endParaRPr lang="pt-BR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6379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D9FCB2B-4213-3CC2-23EC-0812DD3E1D77}"/>
              </a:ext>
            </a:extLst>
          </p:cNvPr>
          <p:cNvSpPr txBox="1"/>
          <p:nvPr/>
        </p:nvSpPr>
        <p:spPr>
          <a:xfrm>
            <a:off x="812800" y="5105400"/>
            <a:ext cx="9988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Google Sans Text"/>
              </a:rPr>
              <a:t>*Valor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derivado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: 100% - 60% de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vendas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físicas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 </a:t>
            </a:r>
            <a:r>
              <a:rPr lang="en-US" sz="1200" i="1" err="1">
                <a:solidFill>
                  <a:schemeClr val="bg1"/>
                </a:solidFill>
                <a:latin typeface="Google Sans Text"/>
              </a:rPr>
              <a:t>reportadas</a:t>
            </a:r>
            <a:r>
              <a:rPr lang="en-US" sz="1200" i="1">
                <a:solidFill>
                  <a:schemeClr val="bg1"/>
                </a:solidFill>
                <a:latin typeface="Google Sans Text"/>
              </a:rPr>
              <a:t> em.</a:t>
            </a:r>
            <a:r>
              <a:rPr lang="en-US" sz="1200" i="1" baseline="30000">
                <a:solidFill>
                  <a:schemeClr val="bg1"/>
                </a:solidFill>
                <a:latin typeface="Google Sans Text"/>
              </a:rPr>
              <a:t>9&lt;</a:t>
            </a:r>
            <a:r>
              <a:rPr lang="en-US" sz="1200" i="1" baseline="30000">
                <a:solidFill>
                  <a:schemeClr val="bg1"/>
                </a:solidFill>
                <a:highlight>
                  <a:srgbClr val="FF0000"/>
                </a:highlight>
                <a:latin typeface="Google Sans Text"/>
              </a:rPr>
              <a:t>REEFERÊNCIA</a:t>
            </a:r>
            <a:r>
              <a:rPr lang="en-US" sz="1200" i="1" baseline="30000">
                <a:solidFill>
                  <a:schemeClr val="bg1"/>
                </a:solidFill>
                <a:latin typeface="Google Sans Text"/>
              </a:rPr>
              <a:t>&gt;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algn="just">
              <a:buFont typeface="Courier New" panose="020B0604020202020204" pitchFamily="34" charset="0"/>
              <a:buChar char="o"/>
            </a:pPr>
            <a:r>
              <a:rPr lang="pt-BR" sz="3600">
                <a:solidFill>
                  <a:srgbClr val="FFFFFF"/>
                </a:solidFill>
                <a:ea typeface="+mn-lt"/>
                <a:cs typeface="+mn-lt"/>
              </a:rPr>
              <a:t>Segmentar os clientes em grupos distintos com base em seu histórico de compras.</a:t>
            </a:r>
            <a:endParaRPr lang="pt-BR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sz="3600">
                <a:solidFill>
                  <a:srgbClr val="FFFFFF"/>
                </a:solidFill>
                <a:ea typeface="+mn-lt"/>
                <a:cs typeface="+mn-lt"/>
              </a:rPr>
              <a:t>Prever, para um conjunto de clientes, se eles realizarão qualquer compra na plataforma dentro de uma janela de tempo futura definida (próximos 7 ou 30 dias)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sz="3600">
                <a:solidFill>
                  <a:srgbClr val="FFFFFF"/>
                </a:solidFill>
                <a:ea typeface="+mn-lt"/>
                <a:cs typeface="+mn-lt"/>
              </a:rPr>
              <a:t>Prever qual o trecho específico (par origem-destino) um cliente tem maior probabilidade de comprar em sua próxima viagem.</a:t>
            </a:r>
            <a:endParaRPr lang="pt-BR" sz="3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9CE2D6-13AA-84BC-4D1C-E79215FC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</a:rPr>
              <a:t>Desafio </a:t>
            </a:r>
            <a:r>
              <a:rPr lang="pt-BR" b="1" err="1">
                <a:solidFill>
                  <a:srgbClr val="FFFFFF"/>
                </a:solidFill>
              </a:rPr>
              <a:t>ClickBus</a:t>
            </a:r>
            <a:endParaRPr lang="pt-BR" b="1" err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1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BC392-DD41-ED74-98F3-04C1DE21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B412FBD-DE9E-ABF6-67AF-5488CC83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563"/>
          </a:xfrm>
        </p:spPr>
        <p:txBody>
          <a:bodyPr/>
          <a:lstStyle/>
          <a:p>
            <a:pPr algn="ctr"/>
            <a:r>
              <a:rPr lang="pt-BR" b="1">
                <a:solidFill>
                  <a:srgbClr val="FFFFFF"/>
                </a:solidFill>
                <a:ea typeface="Calibri Light"/>
                <a:cs typeface="Calibri Light"/>
              </a:rPr>
              <a:t>Propondo uma Solução</a:t>
            </a:r>
            <a:endParaRPr lang="pt-BR" b="1">
              <a:solidFill>
                <a:srgbClr val="FFFFFF"/>
              </a:solidFill>
            </a:endParaRPr>
          </a:p>
        </p:txBody>
      </p:sp>
      <p:pic>
        <p:nvPicPr>
          <p:cNvPr id="10" name="Imagem 9" descr="Linha do tempo&#10;&#10;O conteúdo gerado por IA pode estar incorreto.">
            <a:extLst>
              <a:ext uri="{FF2B5EF4-FFF2-40B4-BE49-F238E27FC236}">
                <a16:creationId xmlns:a16="http://schemas.microsoft.com/office/drawing/2014/main" id="{8D350985-20CF-0782-2D93-087B098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5" y="1433513"/>
            <a:ext cx="9848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1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E0E9283CB0F24FADCFB839F57A6851" ma:contentTypeVersion="11" ma:contentTypeDescription="Crie um novo documento." ma:contentTypeScope="" ma:versionID="b3c9c8ea0f1f325721caba422b0f8cbd">
  <xsd:schema xmlns:xsd="http://www.w3.org/2001/XMLSchema" xmlns:xs="http://www.w3.org/2001/XMLSchema" xmlns:p="http://schemas.microsoft.com/office/2006/metadata/properties" xmlns:ns2="6c4f7dbd-337a-4682-b3d3-6bb04a3382ba" xmlns:ns3="2a1e0752-9b45-4d29-9ef8-bc5f41ba5249" targetNamespace="http://schemas.microsoft.com/office/2006/metadata/properties" ma:root="true" ma:fieldsID="ba787b79364a61229effbd59fe500f99" ns2:_="" ns3:_="">
    <xsd:import namespace="6c4f7dbd-337a-4682-b3d3-6bb04a3382ba"/>
    <xsd:import namespace="2a1e0752-9b45-4d29-9ef8-bc5f41ba52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f7dbd-337a-4682-b3d3-6bb04a3382b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e0752-9b45-4d29-9ef8-bc5f41ba524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c2bfff6-f250-41af-9595-4c8500f82510}" ma:internalName="TaxCatchAll" ma:showField="CatchAllData" ma:web="2a1e0752-9b45-4d29-9ef8-bc5f41ba52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4f7dbd-337a-4682-b3d3-6bb04a3382ba">
      <Terms xmlns="http://schemas.microsoft.com/office/infopath/2007/PartnerControls"/>
    </lcf76f155ced4ddcb4097134ff3c332f>
    <TaxCatchAll xmlns="2a1e0752-9b45-4d29-9ef8-bc5f41ba5249" xsi:nil="true"/>
  </documentManagement>
</p:properties>
</file>

<file path=customXml/itemProps1.xml><?xml version="1.0" encoding="utf-8"?>
<ds:datastoreItem xmlns:ds="http://schemas.openxmlformats.org/officeDocument/2006/customXml" ds:itemID="{37BCA938-84CC-4F8F-9104-3DE860887B00}">
  <ds:schemaRefs>
    <ds:schemaRef ds:uri="2a1e0752-9b45-4d29-9ef8-bc5f41ba5249"/>
    <ds:schemaRef ds:uri="6c4f7dbd-337a-4682-b3d3-6bb04a3382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270728C-C564-4F19-991F-61AEE70E3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FCB130-610E-42D1-96E6-E37A36A00C38}">
  <ds:schemaRefs>
    <ds:schemaRef ds:uri="2a1e0752-9b45-4d29-9ef8-bc5f41ba5249"/>
    <ds:schemaRef ds:uri="49c50ba2-eaf4-4058-b769-73a32109933c"/>
    <ds:schemaRef ds:uri="6c4f7dbd-337a-4682-b3d3-6bb04a3382ba"/>
    <ds:schemaRef ds:uri="a6194295-1792-4b63-878c-b29c2ff827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Apresentação do PowerPoint</vt:lpstr>
      <vt:lpstr>Rota Travelers Brasil  - Equipe 2FT - </vt:lpstr>
      <vt:lpstr>Apresentação do PowerPoint</vt:lpstr>
      <vt:lpstr>Sprint 1 </vt:lpstr>
      <vt:lpstr>Apresentação do PowerPoint</vt:lpstr>
      <vt:lpstr>Apresentação do PowerPoint</vt:lpstr>
      <vt:lpstr>Apresentação do PowerPoint</vt:lpstr>
      <vt:lpstr>Desafio ClickBus</vt:lpstr>
      <vt:lpstr>Propondo uma Solução</vt:lpstr>
      <vt:lpstr>Antecipando o Retorno do Cliente</vt:lpstr>
      <vt:lpstr>Explicando o código</vt:lpstr>
      <vt:lpstr>Desvendando o Destino Desejado</vt:lpstr>
      <vt:lpstr>Desvendando o Destino Desejado</vt:lpstr>
      <vt:lpstr>Comportamentos que Revelam Oportunidades</vt:lpstr>
      <vt:lpstr>Explicando o código</vt:lpstr>
      <vt:lpstr>Desvendando o Desafio</vt:lpstr>
      <vt:lpstr>Tratamento de dados, análise de padrões e testes estatísticos devem responder ao desafio:</vt:lpstr>
      <vt:lpstr>Tratamento de dados, análise de padrões e testes estatísticos devem responder ao desafio:</vt:lpstr>
      <vt:lpstr>Quem se Beneficia com a Rota Travelers?</vt:lpstr>
      <vt:lpstr>Impactos da Solução</vt:lpstr>
      <vt:lpstr>Benefícios esperados</vt:lpstr>
      <vt:lpstr>Apresentação do PowerPoint</vt:lpstr>
      <vt:lpstr>Comparativo com a concorrência</vt:lpstr>
      <vt:lpstr>Apresentação do PowerPoint</vt:lpstr>
      <vt:lpstr>Sprint 2</vt:lpstr>
      <vt:lpstr>PLANEJAMENTO E GESTÃO DO PROJETO</vt:lpstr>
      <vt:lpstr>PLANEJAMENTO  E GESTÃO DO PROJETO</vt:lpstr>
      <vt:lpstr>Arquitetura da Solução</vt:lpstr>
      <vt:lpstr>Desenho da Arquitetura da Solução</vt:lpstr>
      <vt:lpstr>Descrição da Arquitetura da Solução</vt:lpstr>
      <vt:lpstr>Descrição da Arquitetura da Solução</vt:lpstr>
      <vt:lpstr>Descrição da Arquitetura da Solução</vt:lpstr>
      <vt:lpstr>Protótipos da Solução Proposta</vt:lpstr>
      <vt:lpstr>Protótipos da Solução Proposta</vt:lpstr>
      <vt:lpstr>Protótipos da Solução Proposta</vt:lpstr>
      <vt:lpstr>Referências para números e dados da concorrência</vt:lpstr>
      <vt:lpstr>Finalização e Agradecimentos </vt:lpstr>
      <vt:lpstr>Finalização e Agradecimentos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revision>51</cp:revision>
  <dcterms:created xsi:type="dcterms:W3CDTF">2016-03-03T21:44:23Z</dcterms:created>
  <dcterms:modified xsi:type="dcterms:W3CDTF">2025-05-14T11:13:16Z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0x01010019E0E9283CB0F24FADCFB839F57A6851</vt:lpwstr>
  </property>
  <property fmtid="{D5CDD505-2E9C-101B-9397-08002B2CF9AE}" pid="3" name="MediaServiceImageTags">
    <vt:lpwstr/>
  </property>
  <property fmtid="{D5CDD505-2E9C-101B-9397-08002B2CF9AE}" pid="4" name="Order">
    <vt:r8>148400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