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008fba77_0_2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5008fba7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008fba77_0_29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e5008fba7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008fba77_0_29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5008fba7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008fba77_0_30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5008fba7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5008fba77_0_3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5008fba7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5008fba77_0_3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e5008fba7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5008fba77_0_3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e5008fba7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5008fba77_0_3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e5008fba7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dc2bc0bf2_0_4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ddc2bc0bf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008fba77_0_2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e5008fba7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5008fba77_0_2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e5008fba7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008fba77_0_2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5008fba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008fba77_0_2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e5008fba7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5008fba77_0_2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e5008fba7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008fba77_0_26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5008fba7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5008fba77_0_2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e5008fba7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008fba77_0_28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e5008fba7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8884225" y="4803600"/>
            <a:ext cx="313800" cy="256200"/>
          </a:xfrm>
          <a:prstGeom prst="roundRect">
            <a:avLst>
              <a:gd fmla="val 16667" name="adj"/>
            </a:avLst>
          </a:prstGeom>
          <a:solidFill>
            <a:srgbClr val="F7D222"/>
          </a:solidFill>
          <a:ln cap="flat" cmpd="sng" w="9525">
            <a:solidFill>
              <a:srgbClr val="293B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93B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884200" y="4803600"/>
            <a:ext cx="3138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/>
        </p:nvSpPr>
        <p:spPr>
          <a:xfrm>
            <a:off x="3631925" y="1579947"/>
            <a:ext cx="4314900" cy="22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6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AULA 0</a:t>
            </a:r>
            <a:r>
              <a:rPr b="1" lang="pt-BR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b="1" i="0" sz="6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Complexidade de Algoritmos</a:t>
            </a:r>
            <a:endParaRPr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>
            <a:off x="4850225" y="2670975"/>
            <a:ext cx="1878300" cy="0"/>
          </a:xfrm>
          <a:prstGeom prst="straightConnector1">
            <a:avLst/>
          </a:prstGeom>
          <a:noFill/>
          <a:ln cap="flat" cmpd="sng" w="38100">
            <a:solidFill>
              <a:srgbClr val="F7D22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300" y="4454175"/>
            <a:ext cx="548125" cy="5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8674" y="1617900"/>
            <a:ext cx="2171126" cy="21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5299400" y="333681"/>
            <a:ext cx="3703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LET’S CODE</a:t>
            </a:r>
            <a:endParaRPr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5299400" y="99981"/>
            <a:ext cx="3703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pt-BR" sz="15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ITAÚ</a:t>
            </a:r>
            <a:endParaRPr b="1" i="0" sz="1500" u="none" cap="none" strike="noStrike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34"/>
          <p:cNvSpPr txBox="1"/>
          <p:nvPr/>
        </p:nvSpPr>
        <p:spPr>
          <a:xfrm>
            <a:off x="3918850" y="1287900"/>
            <a:ext cx="48231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F7D222"/>
                </a:solidFill>
                <a:latin typeface="Poppins"/>
                <a:ea typeface="Poppins"/>
                <a:cs typeface="Poppins"/>
                <a:sym typeface="Poppins"/>
              </a:rPr>
              <a:t>Instruções simples: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são aquelas que podem ser executadas em linguagem de máquina. Diremos que medem </a:t>
            </a:r>
            <a:r>
              <a:rPr b="1"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 unidade de tempo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ou simplesmente 1.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3998800" y="3415225"/>
            <a:ext cx="4663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F7D222"/>
                </a:solidFill>
                <a:latin typeface="Poppins"/>
                <a:ea typeface="Poppins"/>
                <a:cs typeface="Poppins"/>
                <a:sym typeface="Poppins"/>
              </a:rPr>
              <a:t>Instruções complexas: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combinação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de instruções simples. Instruções de </a:t>
            </a:r>
            <a:r>
              <a:rPr b="1"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controle de fluxo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Em resumo, a soma de instruções simples.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318750" y="922500"/>
            <a:ext cx="28290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9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Contagem de Instruções</a:t>
            </a:r>
            <a:endParaRPr b="1" i="0" sz="29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35"/>
          <p:cNvSpPr txBox="1"/>
          <p:nvPr/>
        </p:nvSpPr>
        <p:spPr>
          <a:xfrm>
            <a:off x="3918850" y="540100"/>
            <a:ext cx="4823100" cy="3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CASOS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AutoNum type="arabicPeriod"/>
            </a:pP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Atribuições de valores (de um modo geral)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AutoNum type="arabicPeriod"/>
            </a:pP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Incremento de valores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AutoNum type="arabicPeriod"/>
            </a:pP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Operações aritméticas mais complexas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AutoNum type="arabicPeriod"/>
            </a:pP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Acesso ao valor de um elemento de um vetor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AutoNum type="arabicPeriod"/>
            </a:pP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Expressões lógicas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AutoNum type="arabicPeriod"/>
            </a:pP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Operações de leitura e escrita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318750" y="922500"/>
            <a:ext cx="28290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9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Instruções Simples</a:t>
            </a:r>
            <a:endParaRPr b="1" i="0" sz="29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36"/>
          <p:cNvSpPr txBox="1"/>
          <p:nvPr/>
        </p:nvSpPr>
        <p:spPr>
          <a:xfrm>
            <a:off x="386550" y="7700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Existe custo zero?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3918850" y="1135500"/>
            <a:ext cx="48231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F7D222"/>
                </a:solidFill>
                <a:latin typeface="Poppins"/>
                <a:ea typeface="Poppins"/>
                <a:cs typeface="Poppins"/>
                <a:sym typeface="Poppins"/>
              </a:rPr>
              <a:t>Sim!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Estruturas de seleção possuem custo zero.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O que gera valor é a expressão agregada (comparação).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3998800" y="3186625"/>
            <a:ext cx="4663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Declaração de variáveis</a:t>
            </a: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também têm custo zero. Como não trabalhamos com declaração de variáveis em Python, não iremos considerar esse caso aqui.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4047400" y="2386475"/>
            <a:ext cx="3121200" cy="1143000"/>
          </a:xfrm>
          <a:prstGeom prst="roundRect">
            <a:avLst>
              <a:gd fmla="val 16667" name="adj"/>
            </a:avLst>
          </a:prstGeom>
          <a:solidFill>
            <a:srgbClr val="3333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4071250" y="540100"/>
            <a:ext cx="48231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EXEMPLOS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a = 21</a:t>
            </a:r>
            <a:endParaRPr sz="2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b = a + 11</a:t>
            </a:r>
            <a:endParaRPr sz="2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x = x * x + (a - b)</a:t>
            </a:r>
            <a:endParaRPr sz="2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318750" y="1303500"/>
            <a:ext cx="28290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Exemplos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9" name="Google Shape;219;p38"/>
          <p:cNvSpPr txBox="1"/>
          <p:nvPr/>
        </p:nvSpPr>
        <p:spPr>
          <a:xfrm>
            <a:off x="386550" y="7700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Notação Assintótica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3918850" y="678300"/>
            <a:ext cx="48231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Considere a seguinte situação: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3922600" y="1738825"/>
            <a:ext cx="4663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Você deseja ordenar algumas listas, e você tem duas opções de algoritmos para isso com as seguintes complexidades: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4303600" y="2958025"/>
            <a:ext cx="4663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AutoNum type="arabicPeriod"/>
            </a:pPr>
            <a:r>
              <a:rPr b="1"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2n² + 5n</a:t>
            </a: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operações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AutoNum type="arabicPeriod"/>
            </a:pPr>
            <a:r>
              <a:rPr b="1"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500n + 4000</a:t>
            </a: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operações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4227400" y="3872425"/>
            <a:ext cx="4663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Qual deles seria mais eficiente para ordenar uma lista com 10 itens?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 com 1000 itens?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3655000" y="2351950"/>
            <a:ext cx="5381400" cy="19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3918850" y="1135500"/>
            <a:ext cx="48231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Char char="●"/>
            </a:pPr>
            <a:r>
              <a:rPr b="1"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Qual você escolheria para utilizar em uma lista arbitrária (da qual você não saberia o tamanho previamente)?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000" y="2340325"/>
            <a:ext cx="5350825" cy="19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/>
        </p:nvSpPr>
        <p:spPr>
          <a:xfrm>
            <a:off x="386550" y="7700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Notação Assintótica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386550" y="7700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Notação Assintótica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3912575" y="2143125"/>
            <a:ext cx="48231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Trata-se de</a:t>
            </a:r>
            <a:r>
              <a:rPr b="1"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uma notação que nos permite </a:t>
            </a:r>
            <a:r>
              <a:rPr b="1"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descartar os termos constantes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e menos significativos.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/>
          <p:nvPr/>
        </p:nvSpPr>
        <p:spPr>
          <a:xfrm>
            <a:off x="1103100" y="716250"/>
            <a:ext cx="6888000" cy="3708300"/>
          </a:xfrm>
          <a:prstGeom prst="roundRect">
            <a:avLst>
              <a:gd fmla="val 16667" name="adj"/>
            </a:avLst>
          </a:prstGeom>
          <a:solidFill>
            <a:srgbClr val="666666">
              <a:alpha val="1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7225" y="4659100"/>
            <a:ext cx="343200" cy="3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599775" y="1021801"/>
            <a:ext cx="4922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5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VAMOS À</a:t>
            </a:r>
            <a:endParaRPr b="1" i="0" sz="5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2025" y="1810925"/>
            <a:ext cx="4136100" cy="241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/>
          <p:nvPr/>
        </p:nvSpPr>
        <p:spPr>
          <a:xfrm>
            <a:off x="1505775" y="1889700"/>
            <a:ext cx="3153600" cy="725700"/>
          </a:xfrm>
          <a:prstGeom prst="rect">
            <a:avLst/>
          </a:prstGeom>
          <a:solidFill>
            <a:srgbClr val="F8B9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1"/>
          <p:cNvSpPr txBox="1"/>
          <p:nvPr/>
        </p:nvSpPr>
        <p:spPr>
          <a:xfrm>
            <a:off x="599775" y="1810935"/>
            <a:ext cx="4922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pt-BR" sz="50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PRÁTICA!</a:t>
            </a:r>
            <a:endParaRPr b="1" i="0" sz="5000" u="none" cap="none" strike="noStrike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/>
        </p:nvSpPr>
        <p:spPr>
          <a:xfrm>
            <a:off x="4109025" y="679725"/>
            <a:ext cx="43587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Quando falamos sobre a complexidade de um algoritmo estamos nos referindo à </a:t>
            </a:r>
            <a:r>
              <a:rPr b="1"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quantidade de recursos</a:t>
            </a: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(tempo de processamento ou espaço de armazenamento) que precisa ser </a:t>
            </a:r>
            <a:r>
              <a:rPr b="1"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consumida</a:t>
            </a: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ou alocada </a:t>
            </a:r>
            <a:r>
              <a:rPr b="1"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 sua execução</a:t>
            </a:r>
            <a:r>
              <a:rPr lang="pt-B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386550" y="12272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/>
        </p:nvSpPr>
        <p:spPr>
          <a:xfrm>
            <a:off x="4109025" y="679725"/>
            <a:ext cx="43587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"/>
              <a:buChar char="●"/>
            </a:pPr>
            <a:r>
              <a:rPr lang="pt-BR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Essa análise de complexidade é fundamental para que possamos projetar algoritmos eficientes e verificar a eficiência dos algoritmos que utilizamos. Além disso, para escolher a estrutura de dados mais adequada para cada problema que precisamos resolver, é necessário identificar quais operações essa estrutura fornece com máxima eficiência.</a:t>
            </a:r>
            <a:endParaRPr sz="2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386550" y="12272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/>
        </p:nvSpPr>
        <p:spPr>
          <a:xfrm>
            <a:off x="4050625" y="864600"/>
            <a:ext cx="46323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 QUE DEPENDE O TEMPO DE EXECUÇÃO DE UM ALGORITMO?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86550" y="8462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Do que depende?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4159050" y="199245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 </a:t>
            </a: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velocidade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do computador;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4159050" y="244965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 startAt="2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 </a:t>
            </a: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linguagem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programação;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4159050" y="313545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 startAt="3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 </a:t>
            </a: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compilador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traduziu o programa para executar diretamente no computador.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386550" y="8462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Como analisar?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4129750" y="121170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"/>
              <a:buAutoNum type="arabicPeriod"/>
            </a:pPr>
            <a:r>
              <a:rPr lang="pt-BR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Vamos pensar no tempo de execução do algoritmo como uma função do tamanho da sua entrada.</a:t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4129750" y="265950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"/>
              <a:buAutoNum type="arabicPeriod" startAt="2"/>
            </a:pPr>
            <a:r>
              <a:rPr lang="pt-BR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Vamos pensar no tempo de execução do algoritmo como quão rápido essa função cresce dado o tamanho da entrada.</a:t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4129750" y="403110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b="1" lang="pt-BR" sz="1900">
                <a:solidFill>
                  <a:srgbClr val="F7D222"/>
                </a:solidFill>
                <a:latin typeface="Poppins"/>
                <a:ea typeface="Poppins"/>
                <a:cs typeface="Poppins"/>
                <a:sym typeface="Poppins"/>
              </a:rPr>
              <a:t>TAXA DE CRESCIMENTO DO TEMPO DE EXECUÇÃO!</a:t>
            </a:r>
            <a:endParaRPr b="1" sz="1900">
              <a:solidFill>
                <a:srgbClr val="F7D2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30"/>
          <p:cNvSpPr txBox="1"/>
          <p:nvPr/>
        </p:nvSpPr>
        <p:spPr>
          <a:xfrm>
            <a:off x="386550" y="8462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Como analisar?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>
            <a:off x="4012500" y="159270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tamanho da entrada aqui é a quantidade de "coisas" que o algoritmo precisa processar.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4012500" y="304050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Fazemos a análise em função do tamanho da entrada, pois o que nos interessa é identificar como o algoritmo irá escalar.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31"/>
          <p:cNvSpPr txBox="1"/>
          <p:nvPr/>
        </p:nvSpPr>
        <p:spPr>
          <a:xfrm>
            <a:off x="386550" y="8462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Como analisar?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/>
        </p:nvSpPr>
        <p:spPr>
          <a:xfrm>
            <a:off x="4012500" y="144030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 outras palavras, queremos responder algo do tipo: </a:t>
            </a:r>
            <a:r>
              <a:rPr b="1"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"Quando dobramos a entrada, o tempo de execução dobra? quadruplica?"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4012500" y="342150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Enfim, </a:t>
            </a:r>
            <a:r>
              <a:rPr b="1" lang="pt-BR" sz="2000">
                <a:solidFill>
                  <a:srgbClr val="F7D222"/>
                </a:solidFill>
                <a:latin typeface="Poppins"/>
                <a:ea typeface="Poppins"/>
                <a:cs typeface="Poppins"/>
                <a:sym typeface="Poppins"/>
              </a:rPr>
              <a:t>o que acontece com o tempo de execução a medida que o tamanho da entrada aumenta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32"/>
          <p:cNvSpPr txBox="1"/>
          <p:nvPr/>
        </p:nvSpPr>
        <p:spPr>
          <a:xfrm>
            <a:off x="386550" y="8462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Como analisar?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4012500" y="1287900"/>
            <a:ext cx="4729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Queremos uma medida que seja geral o suficiente para capturar o comportamento do algoritmo </a:t>
            </a:r>
            <a:r>
              <a:rPr b="1"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independentemente do tipo de máquina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que o código irá executar.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4012500" y="342150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 usássemos segundos ou minutos para medir o tempo, teríamos que fazer uma análise diferente para cada processador existente.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33"/>
          <p:cNvSpPr txBox="1"/>
          <p:nvPr/>
        </p:nvSpPr>
        <p:spPr>
          <a:xfrm>
            <a:off x="386550" y="846294"/>
            <a:ext cx="2693400" cy="5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200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Como analisar?</a:t>
            </a:r>
            <a:endParaRPr b="1" i="0" sz="32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38" y="2143125"/>
            <a:ext cx="1414224" cy="141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4012500" y="1745100"/>
            <a:ext cx="4729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Por esse motivo, o que contamos é </a:t>
            </a:r>
            <a:r>
              <a:rPr b="1" lang="pt-BR" sz="2000">
                <a:solidFill>
                  <a:srgbClr val="F7D222"/>
                </a:solidFill>
                <a:latin typeface="Poppins"/>
                <a:ea typeface="Poppins"/>
                <a:cs typeface="Poppins"/>
                <a:sym typeface="Poppins"/>
              </a:rPr>
              <a:t>a quantidade de operações básicas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que são executadas e cada uma destas instruções leva um tempo constante.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4012500" y="3345300"/>
            <a:ext cx="4632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b="1"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Como é feita essa contagem?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