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8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38B6F-0047-4FA0-8412-6DE40935E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5BD2F4-6603-40AD-95C2-36E63AE0B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D1EC15-0634-4E78-9810-56AC9AA2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FAEC92-B4B9-4309-84EF-55F37AF7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DF036A-AF6C-4A98-AFF3-F4B95F87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80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1BBAA-F719-4375-8FB5-5B64A115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2AABD1-3D27-4BC7-808B-4CBA9FB87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566ED6-54EC-45A9-87E0-D287AC09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AA78B2-0E9F-4A7B-AFB5-BA51C45C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5F7634-2F61-4A0A-B2A4-63544B64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06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5CFF34-3FD6-4C40-BD74-014F8CA4E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625DB4-FA12-47F8-BC48-E7B50E24C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A619C7-C6E3-47FD-833E-1BE16A35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DFBFEA-6AEB-4CC9-B9CD-06C765ED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2CD71C-6937-449F-BD15-D82DE2C1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01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F0223-E549-490D-879E-858397D0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1ED65E-55F9-49B9-9A84-A37F6A61C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230F29-6BEB-4293-8014-778D7FA8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3918D6-B06E-47A0-8ED5-A7FE7F57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82FB0F-A18C-437F-A66E-9D19FBA5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40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83E4A-8996-4AC2-9534-F16B66E8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1D7C09-9D93-4A43-A332-E211B5732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2C14C2-F824-4217-B01B-78F5BAD4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0BE817-E0F4-4C2F-A3E2-2F2A1AE6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BBE28B-28BE-4BC3-A408-C8029E4A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89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F20FC-D68D-4BD0-9660-B688B80D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03EB1F-B8B7-47B5-AC08-B16EA7C3E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57869F-44E5-47A3-B288-48CF425DE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0C48B-1C0A-4CCC-9828-19A2B627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3927B4-D5D2-425B-B8CA-AF37C083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E7A3C0-8ACD-4DE8-91C5-9626B4E7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88B6C-FE10-41FA-B5A1-053DE463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1FC8E9-F486-4BD5-9331-5538193E2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2D150A-1264-4474-A5C8-E6AFD94A0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8CA35D-5F96-4899-938F-25DFF69B4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60EBBD-8709-45B8-878A-67DACA0D8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CEE405-1A86-4E44-98B8-3089DBD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EBA701-3455-435D-A5FD-9EDDA307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873AEE-1950-42BB-B4CE-E1816FCA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06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F2FC1-E4FC-46CE-8682-D7D5F1E7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A31A9A4-296C-4249-9AE9-CC9F4747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BF5104-D0B3-48C6-9864-313C0A91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E1BFDFB-0F31-4997-89FE-110C2C11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63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25C388-4570-4262-9C47-58FD4160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CEF839-704D-4A22-9299-467F07AA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43A029-6D2E-445A-9935-BE321752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34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B0CAE-6CFC-4433-8DD8-EFE7A769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3C7F1D-84E8-4236-B51E-90C503C3F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82B23B-C639-4882-B61F-6A1E13684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8D0FE5-0393-43EF-B713-D76C15EC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87315B-2DE1-473D-B0DD-92D07E78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15C2B9-6B52-4E30-AA66-CA295F7A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52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531B-C1FE-4E16-ACFF-458E29A0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424E99-E319-4FAF-8CFF-6D142F4B3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5CC02A-DB76-47AF-B216-7FB8CF015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4B099D-79B3-4A15-B3E8-7E6B847A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1D70EE-08DB-4517-9031-E6A8FEBF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9DD3DD-D65D-4C83-813E-814A4FC0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49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FB3428-68E0-47AD-ACCD-F977520C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118668-FB10-4F9D-8BEB-0D8E598FD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9520BB-C7B3-4BFF-99C1-7B9479A63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47F50-A787-42AD-BD4D-DDC713A9E983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B4A0A2-C608-434E-9140-4F8046727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445F79-7659-41DA-895A-46F1D0BA2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48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250995-D81C-4E72-9C68-0FCB78604161}"/>
              </a:ext>
            </a:extLst>
          </p:cNvPr>
          <p:cNvGrpSpPr/>
          <p:nvPr/>
        </p:nvGrpSpPr>
        <p:grpSpPr>
          <a:xfrm>
            <a:off x="1169581" y="1881963"/>
            <a:ext cx="7697974" cy="829339"/>
            <a:chOff x="1169581" y="1881963"/>
            <a:chExt cx="7697974" cy="829339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54E6FAA-8CB8-4D04-8A34-B495DFDFA320}"/>
                </a:ext>
              </a:extLst>
            </p:cNvPr>
            <p:cNvSpPr/>
            <p:nvPr/>
          </p:nvSpPr>
          <p:spPr>
            <a:xfrm>
              <a:off x="1169581" y="1881963"/>
              <a:ext cx="1562986" cy="8293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7638098C-C1D2-438B-AE92-851E77CC5910}"/>
                </a:ext>
              </a:extLst>
            </p:cNvPr>
            <p:cNvSpPr txBox="1"/>
            <p:nvPr/>
          </p:nvSpPr>
          <p:spPr>
            <a:xfrm>
              <a:off x="1397492" y="2111966"/>
              <a:ext cx="1175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Realidade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8DD4143-F51A-4053-8F1D-9A3CC8A23576}"/>
                </a:ext>
              </a:extLst>
            </p:cNvPr>
            <p:cNvSpPr/>
            <p:nvPr/>
          </p:nvSpPr>
          <p:spPr>
            <a:xfrm>
              <a:off x="3214577" y="1881963"/>
              <a:ext cx="1562986" cy="8293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D4D4F5C-C6DA-46A0-8EE4-1117C7FC72E5}"/>
                </a:ext>
              </a:extLst>
            </p:cNvPr>
            <p:cNvSpPr txBox="1"/>
            <p:nvPr/>
          </p:nvSpPr>
          <p:spPr>
            <a:xfrm>
              <a:off x="3550274" y="1973466"/>
              <a:ext cx="9220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defRPr>
              </a:lvl1pPr>
            </a:lstStyle>
            <a:p>
              <a:pPr algn="ctr"/>
              <a:r>
                <a:rPr lang="pt-BR" dirty="0"/>
                <a:t>Modelo</a:t>
              </a:r>
            </a:p>
            <a:p>
              <a:pPr algn="ctr"/>
              <a:r>
                <a:rPr lang="pt-BR" dirty="0"/>
                <a:t>Físico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413EE93-9A0F-4B3F-B6F2-5A23818715DC}"/>
                </a:ext>
              </a:extLst>
            </p:cNvPr>
            <p:cNvSpPr/>
            <p:nvPr/>
          </p:nvSpPr>
          <p:spPr>
            <a:xfrm>
              <a:off x="5259573" y="1881963"/>
              <a:ext cx="1562986" cy="8293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C4642D5-4AF9-452D-A8DF-4BFBFE287BAA}"/>
                </a:ext>
              </a:extLst>
            </p:cNvPr>
            <p:cNvSpPr txBox="1"/>
            <p:nvPr/>
          </p:nvSpPr>
          <p:spPr>
            <a:xfrm>
              <a:off x="5380789" y="1973466"/>
              <a:ext cx="1320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defRPr>
              </a:lvl1pPr>
            </a:lstStyle>
            <a:p>
              <a:pPr algn="ctr"/>
              <a:r>
                <a:rPr lang="pt-BR" dirty="0"/>
                <a:t>Modelo </a:t>
              </a:r>
            </a:p>
            <a:p>
              <a:pPr algn="ctr"/>
              <a:r>
                <a:rPr lang="pt-BR" dirty="0"/>
                <a:t>Matemático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59481AE-A77E-4E69-938A-8FAE8A1835FC}"/>
                </a:ext>
              </a:extLst>
            </p:cNvPr>
            <p:cNvSpPr/>
            <p:nvPr/>
          </p:nvSpPr>
          <p:spPr>
            <a:xfrm>
              <a:off x="7304569" y="1881963"/>
              <a:ext cx="1562986" cy="8293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E2BB55C9-748A-41A3-B41E-2C06770C4D26}"/>
                </a:ext>
              </a:extLst>
            </p:cNvPr>
            <p:cNvSpPr txBox="1"/>
            <p:nvPr/>
          </p:nvSpPr>
          <p:spPr>
            <a:xfrm>
              <a:off x="7533026" y="1973466"/>
              <a:ext cx="1106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 algn="ctr">
                <a:defRPr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defRPr>
              </a:lvl1pPr>
            </a:lstStyle>
            <a:p>
              <a:r>
                <a:rPr lang="pt-BR" dirty="0"/>
                <a:t>Modelo</a:t>
              </a:r>
            </a:p>
            <a:p>
              <a:r>
                <a:rPr lang="pt-BR" dirty="0"/>
                <a:t>Numérico</a:t>
              </a:r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0FC6392-C8F1-4FB9-A021-651AFE1CD34E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2732567" y="2296633"/>
              <a:ext cx="482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5FA25807-A333-484D-A1BF-D87B799D338F}"/>
                </a:ext>
              </a:extLst>
            </p:cNvPr>
            <p:cNvCxnSpPr/>
            <p:nvPr/>
          </p:nvCxnSpPr>
          <p:spPr>
            <a:xfrm>
              <a:off x="4777563" y="2289545"/>
              <a:ext cx="482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FBF1FEAE-A0D6-47E3-AA78-99CB5C23E4FD}"/>
                </a:ext>
              </a:extLst>
            </p:cNvPr>
            <p:cNvCxnSpPr/>
            <p:nvPr/>
          </p:nvCxnSpPr>
          <p:spPr>
            <a:xfrm>
              <a:off x="6822559" y="2289545"/>
              <a:ext cx="482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791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F114555-2A9C-4FC2-BA99-608F14218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14" y="340242"/>
            <a:ext cx="10194725" cy="571555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0F3E26-B732-4BF4-8AEE-4AC266AB90A5}"/>
              </a:ext>
            </a:extLst>
          </p:cNvPr>
          <p:cNvSpPr txBox="1"/>
          <p:nvPr/>
        </p:nvSpPr>
        <p:spPr>
          <a:xfrm>
            <a:off x="1743739" y="1467293"/>
            <a:ext cx="73834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">
              <a:spcAft>
                <a:spcPts val="600"/>
              </a:spcAft>
            </a:pPr>
            <a:r>
              <a:rPr lang="pt-BR" sz="1400" kern="1300" spc="20" dirty="0"/>
              <a:t>196,95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185,38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173,81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162,24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150,68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139,11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127,54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115,97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104,41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92,84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81,27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63,70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58,14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46,57</a:t>
            </a:r>
          </a:p>
          <a:p>
            <a:pPr marL="36000">
              <a:spcAft>
                <a:spcPts val="600"/>
              </a:spcAft>
            </a:pPr>
            <a:r>
              <a:rPr lang="pt-BR" sz="1400" kern="1300" spc="20" dirty="0"/>
              <a:t>35</a:t>
            </a:r>
            <a:endParaRPr lang="pt-BR" kern="1300" spc="2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41AEA60-8071-492D-846F-E44040322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666" y="1518317"/>
            <a:ext cx="691800" cy="428706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1B88DA5-653F-48FB-A8F2-A592BCEA9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911" y="1518318"/>
            <a:ext cx="647247" cy="410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2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AA02B1B-2FCE-4715-A34C-CE1E90FD182D}"/>
              </a:ext>
            </a:extLst>
          </p:cNvPr>
          <p:cNvGrpSpPr/>
          <p:nvPr/>
        </p:nvGrpSpPr>
        <p:grpSpPr>
          <a:xfrm>
            <a:off x="-1135810" y="429559"/>
            <a:ext cx="13145403" cy="5676900"/>
            <a:chOff x="-1135810" y="429559"/>
            <a:chExt cx="13145403" cy="5676900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A0ABBD26-2407-46A1-8C14-6CBB1A0AF69E}"/>
                </a:ext>
              </a:extLst>
            </p:cNvPr>
            <p:cNvGrpSpPr/>
            <p:nvPr/>
          </p:nvGrpSpPr>
          <p:grpSpPr>
            <a:xfrm>
              <a:off x="5541215" y="429559"/>
              <a:ext cx="6468378" cy="5676900"/>
              <a:chOff x="2861811" y="599680"/>
              <a:chExt cx="6468378" cy="5676900"/>
            </a:xfrm>
          </p:grpSpPr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38B51709-A21A-4553-8176-A938E6309E89}"/>
                  </a:ext>
                </a:extLst>
              </p:cNvPr>
              <p:cNvGrpSpPr/>
              <p:nvPr/>
            </p:nvGrpSpPr>
            <p:grpSpPr>
              <a:xfrm>
                <a:off x="2861811" y="599680"/>
                <a:ext cx="6468378" cy="5676900"/>
                <a:chOff x="2861811" y="599680"/>
                <a:chExt cx="6468378" cy="5676900"/>
              </a:xfrm>
            </p:grpSpPr>
            <p:pic>
              <p:nvPicPr>
                <p:cNvPr id="3" name="Imagem 2">
                  <a:extLst>
                    <a:ext uri="{FF2B5EF4-FFF2-40B4-BE49-F238E27FC236}">
                      <a16:creationId xmlns:a16="http://schemas.microsoft.com/office/drawing/2014/main" id="{3BA3531D-3929-4FA6-A4F6-8245513C79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-323"/>
                <a:stretch/>
              </p:blipFill>
              <p:spPr>
                <a:xfrm>
                  <a:off x="2861811" y="599680"/>
                  <a:ext cx="6468378" cy="5676900"/>
                </a:xfrm>
                <a:prstGeom prst="rect">
                  <a:avLst/>
                </a:prstGeom>
              </p:spPr>
            </p:pic>
            <p:pic>
              <p:nvPicPr>
                <p:cNvPr id="7" name="Imagem 6">
                  <a:extLst>
                    <a:ext uri="{FF2B5EF4-FFF2-40B4-BE49-F238E27FC236}">
                      <a16:creationId xmlns:a16="http://schemas.microsoft.com/office/drawing/2014/main" id="{B152458F-E701-4414-99E4-F46594550F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06589" y="1518464"/>
                  <a:ext cx="428625" cy="4371975"/>
                </a:xfrm>
                <a:prstGeom prst="rect">
                  <a:avLst/>
                </a:prstGeom>
              </p:spPr>
            </p:pic>
          </p:grp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FA56D83-E894-4FEC-AE4B-9A1D74C575F4}"/>
                  </a:ext>
                </a:extLst>
              </p:cNvPr>
              <p:cNvSpPr txBox="1"/>
              <p:nvPr/>
            </p:nvSpPr>
            <p:spPr>
              <a:xfrm>
                <a:off x="3014678" y="1518464"/>
                <a:ext cx="827471" cy="447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195,42</a:t>
                </a:r>
              </a:p>
              <a:p>
                <a:endParaRPr lang="pt-BR" sz="1100" dirty="0"/>
              </a:p>
              <a:p>
                <a:r>
                  <a:rPr lang="pt-BR" dirty="0"/>
                  <a:t>177,6</a:t>
                </a:r>
              </a:p>
              <a:p>
                <a:endParaRPr lang="pt-BR" sz="1100" dirty="0"/>
              </a:p>
              <a:p>
                <a:r>
                  <a:rPr lang="pt-BR" dirty="0"/>
                  <a:t>159,8</a:t>
                </a:r>
              </a:p>
              <a:p>
                <a:endParaRPr lang="pt-BR" sz="1100" dirty="0"/>
              </a:p>
              <a:p>
                <a:r>
                  <a:rPr lang="pt-BR" dirty="0"/>
                  <a:t>141,95</a:t>
                </a:r>
              </a:p>
              <a:p>
                <a:endParaRPr lang="pt-BR" sz="1100" dirty="0"/>
              </a:p>
              <a:p>
                <a:r>
                  <a:rPr lang="pt-BR" dirty="0"/>
                  <a:t>124,12</a:t>
                </a:r>
              </a:p>
              <a:p>
                <a:endParaRPr lang="pt-BR" sz="1100" dirty="0"/>
              </a:p>
              <a:p>
                <a:r>
                  <a:rPr lang="pt-BR" dirty="0"/>
                  <a:t>106,3</a:t>
                </a:r>
              </a:p>
              <a:p>
                <a:endParaRPr lang="pt-BR" sz="1100" dirty="0"/>
              </a:p>
              <a:p>
                <a:r>
                  <a:rPr lang="pt-BR" dirty="0"/>
                  <a:t>88,48</a:t>
                </a:r>
              </a:p>
              <a:p>
                <a:endParaRPr lang="pt-BR" sz="1100" dirty="0"/>
              </a:p>
              <a:p>
                <a:r>
                  <a:rPr lang="pt-BR" dirty="0"/>
                  <a:t>70,65</a:t>
                </a:r>
              </a:p>
              <a:p>
                <a:endParaRPr lang="pt-BR" sz="1100" dirty="0"/>
              </a:p>
              <a:p>
                <a:r>
                  <a:rPr lang="pt-BR" dirty="0"/>
                  <a:t>52,825</a:t>
                </a:r>
              </a:p>
              <a:p>
                <a:endParaRPr lang="pt-BR" sz="1100" dirty="0"/>
              </a:p>
              <a:p>
                <a:r>
                  <a:rPr lang="pt-BR" dirty="0"/>
                  <a:t>35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59A13790-D9F5-414E-A0DC-806970751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135810" y="429559"/>
              <a:ext cx="6677025" cy="5676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5435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AC0F82AC-FEDC-4D60-92DC-746FA03EE8E9}"/>
              </a:ext>
            </a:extLst>
          </p:cNvPr>
          <p:cNvGrpSpPr/>
          <p:nvPr/>
        </p:nvGrpSpPr>
        <p:grpSpPr>
          <a:xfrm>
            <a:off x="2164111" y="1444183"/>
            <a:ext cx="6551983" cy="3034561"/>
            <a:chOff x="2164111" y="1444183"/>
            <a:chExt cx="6551983" cy="303456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FF036DC-09A4-4CB5-B0CE-8B3662FF4218}"/>
                </a:ext>
              </a:extLst>
            </p:cNvPr>
            <p:cNvSpPr/>
            <p:nvPr/>
          </p:nvSpPr>
          <p:spPr>
            <a:xfrm>
              <a:off x="3250680" y="2275368"/>
              <a:ext cx="1180214" cy="118021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1850B20-DB60-4A7F-9FFE-EEEA0E9E8704}"/>
                </a:ext>
              </a:extLst>
            </p:cNvPr>
            <p:cNvSpPr/>
            <p:nvPr/>
          </p:nvSpPr>
          <p:spPr>
            <a:xfrm>
              <a:off x="2812973" y="2608521"/>
              <a:ext cx="1180214" cy="11802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05DD710C-375B-44BC-895B-7FC4900F6E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2973" y="2275368"/>
              <a:ext cx="437707" cy="3331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D8231E53-7C22-46F5-B059-6412C1B40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3187" y="2275368"/>
              <a:ext cx="437707" cy="3331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2AB85FF0-0B39-4993-97DB-5C56E55CF0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3187" y="3455582"/>
              <a:ext cx="437707" cy="3331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2110FAF0-53CB-489A-A218-5541865FF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7735" y="3454694"/>
              <a:ext cx="431337" cy="334039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4BD9B10-49AA-46A8-AF4F-ED2BF84D1851}"/>
                </a:ext>
              </a:extLst>
            </p:cNvPr>
            <p:cNvCxnSpPr>
              <a:cxnSpLocks/>
            </p:cNvCxnSpPr>
            <p:nvPr/>
          </p:nvCxnSpPr>
          <p:spPr>
            <a:xfrm>
              <a:off x="3250680" y="2275368"/>
              <a:ext cx="11802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DB76E2B3-7E23-4413-9B80-10E4340EE9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894" y="2274481"/>
              <a:ext cx="0" cy="1154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FD1E1B95-B92F-40C3-AA86-8086BF9E69C1}"/>
                </a:ext>
              </a:extLst>
            </p:cNvPr>
            <p:cNvSpPr/>
            <p:nvPr/>
          </p:nvSpPr>
          <p:spPr>
            <a:xfrm>
              <a:off x="6705600" y="2275368"/>
              <a:ext cx="1180214" cy="11802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3E4012A-2215-4D85-B529-342E958A7BEF}"/>
                </a:ext>
              </a:extLst>
            </p:cNvPr>
            <p:cNvSpPr/>
            <p:nvPr/>
          </p:nvSpPr>
          <p:spPr>
            <a:xfrm>
              <a:off x="6267893" y="2608521"/>
              <a:ext cx="1180214" cy="11802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BFECA038-F7B4-45FF-BC69-ADC044BD6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7266" y="2275368"/>
              <a:ext cx="437707" cy="333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C0598847-F01B-4709-B232-202694B497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8107" y="2275368"/>
              <a:ext cx="437707" cy="333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B291B4B7-1B3A-4359-B7C1-58AED0396E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8107" y="3455582"/>
              <a:ext cx="437707" cy="333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0589187F-5DC9-4C52-B0EA-14ABB0837F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7893" y="3429000"/>
              <a:ext cx="437707" cy="33315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3C3CA2ED-AB67-4146-8C7F-ADC3F5702691}"/>
                </a:ext>
              </a:extLst>
            </p:cNvPr>
            <p:cNvCxnSpPr>
              <a:cxnSpLocks/>
            </p:cNvCxnSpPr>
            <p:nvPr/>
          </p:nvCxnSpPr>
          <p:spPr>
            <a:xfrm>
              <a:off x="6705600" y="2275368"/>
              <a:ext cx="11802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6E40687F-5413-4832-9566-416AD1D0E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5814" y="2274481"/>
              <a:ext cx="0" cy="1154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FC3F396E-9ABA-4C30-B8D8-E89C684532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6786" y="2094170"/>
              <a:ext cx="1059710" cy="805856"/>
            </a:xfrm>
            <a:prstGeom prst="straightConnector1">
              <a:avLst/>
            </a:prstGeom>
            <a:ln w="28575"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A27A1A43-C883-4825-B6F2-C2005EF24429}"/>
                </a:ext>
              </a:extLst>
            </p:cNvPr>
            <p:cNvCxnSpPr>
              <a:cxnSpLocks/>
            </p:cNvCxnSpPr>
            <p:nvPr/>
          </p:nvCxnSpPr>
          <p:spPr>
            <a:xfrm>
              <a:off x="5613991" y="3048885"/>
              <a:ext cx="872755" cy="0"/>
            </a:xfrm>
            <a:prstGeom prst="straightConnector1">
              <a:avLst/>
            </a:prstGeom>
            <a:ln w="28575">
              <a:prstDash val="lg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90998B88-E7D1-435F-8ADE-52702D7F740E}"/>
                </a:ext>
              </a:extLst>
            </p:cNvPr>
            <p:cNvCxnSpPr>
              <a:cxnSpLocks/>
            </p:cNvCxnSpPr>
            <p:nvPr/>
          </p:nvCxnSpPr>
          <p:spPr>
            <a:xfrm>
              <a:off x="7687340" y="3048885"/>
              <a:ext cx="872755" cy="0"/>
            </a:xfrm>
            <a:prstGeom prst="straightConnector1">
              <a:avLst/>
            </a:prstGeom>
            <a:ln w="28575">
              <a:prstDash val="lg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AB50E5DC-8EFF-411A-89C6-2ED0CC56AE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2467" y="3164958"/>
              <a:ext cx="1115533" cy="813834"/>
            </a:xfrm>
            <a:prstGeom prst="straightConnector1">
              <a:avLst/>
            </a:prstGeom>
            <a:ln w="28575"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FA3549F9-CF62-49C3-BF92-4633FDEEC0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0680" y="1520456"/>
              <a:ext cx="0" cy="754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394EDFA2-E595-4F54-8EC2-EA6B8385F2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4111" y="3788734"/>
              <a:ext cx="653623" cy="529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F070BAB5-ED9E-4083-8D21-2A580B17B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0679" y="1520456"/>
              <a:ext cx="1" cy="754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>
              <a:extLst>
                <a:ext uri="{FF2B5EF4-FFF2-40B4-BE49-F238E27FC236}">
                  <a16:creationId xmlns:a16="http://schemas.microsoft.com/office/drawing/2014/main" id="{FAC7BECE-FFF6-4F66-95CD-2CD21DD6734A}"/>
                </a:ext>
              </a:extLst>
            </p:cNvPr>
            <p:cNvCxnSpPr>
              <a:cxnSpLocks/>
            </p:cNvCxnSpPr>
            <p:nvPr/>
          </p:nvCxnSpPr>
          <p:spPr>
            <a:xfrm>
              <a:off x="4435296" y="3455580"/>
              <a:ext cx="644626" cy="6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ACAF6BE1-6927-4A51-B301-E9EE6BBC960B}"/>
                </a:ext>
              </a:extLst>
            </p:cNvPr>
            <p:cNvSpPr txBox="1"/>
            <p:nvPr/>
          </p:nvSpPr>
          <p:spPr>
            <a:xfrm>
              <a:off x="4844669" y="307295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A96BD358-D599-4C5B-AB00-30FBAB842D29}"/>
                </a:ext>
              </a:extLst>
            </p:cNvPr>
            <p:cNvSpPr txBox="1"/>
            <p:nvPr/>
          </p:nvSpPr>
          <p:spPr>
            <a:xfrm>
              <a:off x="2235941" y="410941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x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B6BBCB1D-4229-47D2-A705-E2D7786C3C49}"/>
                </a:ext>
              </a:extLst>
            </p:cNvPr>
            <p:cNvSpPr txBox="1"/>
            <p:nvPr/>
          </p:nvSpPr>
          <p:spPr>
            <a:xfrm>
              <a:off x="3258649" y="1444183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z</a:t>
              </a:r>
            </a:p>
          </p:txBody>
        </p: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2D530ABC-9B81-449B-93EB-90FE16EFA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8500" y="3621713"/>
              <a:ext cx="0" cy="857031"/>
            </a:xfrm>
            <a:prstGeom prst="straightConnector1">
              <a:avLst/>
            </a:prstGeom>
            <a:ln w="28575">
              <a:prstDash val="lgDash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Conector de Seta Reta 79">
              <a:extLst>
                <a:ext uri="{FF2B5EF4-FFF2-40B4-BE49-F238E27FC236}">
                  <a16:creationId xmlns:a16="http://schemas.microsoft.com/office/drawing/2014/main" id="{E7C50AFE-6E68-4FDF-8B4F-C42511889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8500" y="1584913"/>
              <a:ext cx="0" cy="857031"/>
            </a:xfrm>
            <a:prstGeom prst="straightConnector1">
              <a:avLst/>
            </a:prstGeom>
            <a:ln w="28575">
              <a:prstDash val="lgDash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2C751601-6975-4F3F-AA98-048509C87230}"/>
                </a:ext>
              </a:extLst>
            </p:cNvPr>
            <p:cNvSpPr txBox="1"/>
            <p:nvPr/>
          </p:nvSpPr>
          <p:spPr>
            <a:xfrm>
              <a:off x="7092355" y="1479550"/>
              <a:ext cx="678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rgbClr val="DEA900"/>
                  </a:solidFill>
                </a:rPr>
                <a:t>q”</a:t>
              </a:r>
              <a:r>
                <a:rPr lang="pt-BR" baseline="-25000" dirty="0" err="1">
                  <a:solidFill>
                    <a:srgbClr val="DEA900"/>
                  </a:solidFill>
                </a:rPr>
                <a:t>z+dz</a:t>
              </a:r>
              <a:endParaRPr lang="pt-BR" baseline="-25000" dirty="0">
                <a:solidFill>
                  <a:srgbClr val="DEA900"/>
                </a:solidFill>
              </a:endParaRP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4055753E-B03C-4205-A82B-7BBD578D1B64}"/>
                </a:ext>
              </a:extLst>
            </p:cNvPr>
            <p:cNvSpPr txBox="1"/>
            <p:nvPr/>
          </p:nvSpPr>
          <p:spPr>
            <a:xfrm>
              <a:off x="7120132" y="4052004"/>
              <a:ext cx="678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solidFill>
                    <a:srgbClr val="DEA900"/>
                  </a:solidFill>
                </a:defRPr>
              </a:lvl1pPr>
            </a:lstStyle>
            <a:p>
              <a:r>
                <a:rPr lang="pt-BR" dirty="0" err="1"/>
                <a:t>q</a:t>
              </a:r>
              <a:r>
                <a:rPr lang="pt-BR" dirty="0" err="1">
                  <a:solidFill>
                    <a:srgbClr val="DEA900"/>
                  </a:solidFill>
                </a:rPr>
                <a:t>”</a:t>
              </a:r>
              <a:r>
                <a:rPr lang="pt-BR" baseline="-25000" dirty="0" err="1"/>
                <a:t>z+dz</a:t>
              </a:r>
              <a:endParaRPr lang="pt-BR" baseline="-25000" dirty="0"/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7132E5D1-4582-4653-A5FA-E5B2DBD41665}"/>
                </a:ext>
              </a:extLst>
            </p:cNvPr>
            <p:cNvSpPr txBox="1"/>
            <p:nvPr/>
          </p:nvSpPr>
          <p:spPr>
            <a:xfrm>
              <a:off x="7904146" y="2642189"/>
              <a:ext cx="692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solidFill>
                    <a:srgbClr val="DEA900"/>
                  </a:solidFill>
                </a:defRPr>
              </a:lvl1pPr>
            </a:lstStyle>
            <a:p>
              <a:r>
                <a:rPr lang="pt-BR" dirty="0">
                  <a:solidFill>
                    <a:schemeClr val="accent2"/>
                  </a:solidFill>
                </a:rPr>
                <a:t>q”</a:t>
              </a:r>
              <a:r>
                <a:rPr lang="pt-BR" baseline="-25000" dirty="0">
                  <a:solidFill>
                    <a:schemeClr val="accent2"/>
                  </a:solidFill>
                </a:rPr>
                <a:t>y+dy</a:t>
              </a: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F74B8F43-917F-49B6-9F36-0FE346506777}"/>
                </a:ext>
              </a:extLst>
            </p:cNvPr>
            <p:cNvSpPr txBox="1"/>
            <p:nvPr/>
          </p:nvSpPr>
          <p:spPr>
            <a:xfrm>
              <a:off x="5521222" y="2667074"/>
              <a:ext cx="466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solidFill>
                    <a:srgbClr val="DEA900"/>
                  </a:solidFill>
                </a:defRPr>
              </a:lvl1pPr>
            </a:lstStyle>
            <a:p>
              <a:r>
                <a:rPr lang="pt-BR" dirty="0">
                  <a:solidFill>
                    <a:schemeClr val="accent2"/>
                  </a:solidFill>
                </a:rPr>
                <a:t>q”</a:t>
              </a:r>
              <a:r>
                <a:rPr lang="pt-BR" baseline="-25000" dirty="0">
                  <a:solidFill>
                    <a:schemeClr val="accent2"/>
                  </a:solidFill>
                </a:rPr>
                <a:t>y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2B4AB00E-04F2-4D1B-B153-DA44CBD7A5CB}"/>
                </a:ext>
              </a:extLst>
            </p:cNvPr>
            <p:cNvSpPr txBox="1"/>
            <p:nvPr/>
          </p:nvSpPr>
          <p:spPr>
            <a:xfrm>
              <a:off x="8251415" y="1760645"/>
              <a:ext cx="464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solidFill>
                    <a:srgbClr val="DEA900"/>
                  </a:solidFill>
                </a:defRPr>
              </a:lvl1pPr>
            </a:lstStyle>
            <a:p>
              <a:r>
                <a:rPr lang="pt-BR" dirty="0" err="1">
                  <a:solidFill>
                    <a:schemeClr val="accent6"/>
                  </a:solidFill>
                </a:rPr>
                <a:t>q”</a:t>
              </a:r>
              <a:r>
                <a:rPr lang="pt-BR" baseline="-25000" dirty="0" err="1">
                  <a:solidFill>
                    <a:schemeClr val="accent6"/>
                  </a:solidFill>
                </a:rPr>
                <a:t>x</a:t>
              </a:r>
              <a:endParaRPr lang="pt-BR" baseline="-25000" dirty="0">
                <a:solidFill>
                  <a:schemeClr val="accent6"/>
                </a:solidFill>
              </a:endParaRP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A1D521CC-5E5A-417B-8C2E-8EDC55D7E3BE}"/>
                </a:ext>
              </a:extLst>
            </p:cNvPr>
            <p:cNvSpPr txBox="1"/>
            <p:nvPr/>
          </p:nvSpPr>
          <p:spPr>
            <a:xfrm>
              <a:off x="5251586" y="3913227"/>
              <a:ext cx="689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solidFill>
                    <a:srgbClr val="DEA900"/>
                  </a:solidFill>
                </a:defRPr>
              </a:lvl1pPr>
            </a:lstStyle>
            <a:p>
              <a:r>
                <a:rPr lang="pt-BR" dirty="0" err="1">
                  <a:solidFill>
                    <a:schemeClr val="accent6"/>
                  </a:solidFill>
                </a:rPr>
                <a:t>q”</a:t>
              </a:r>
              <a:r>
                <a:rPr lang="pt-BR" baseline="-25000" dirty="0" err="1">
                  <a:solidFill>
                    <a:schemeClr val="accent6"/>
                  </a:solidFill>
                </a:rPr>
                <a:t>x+dx</a:t>
              </a:r>
              <a:endParaRPr lang="pt-BR" baseline="-25000" dirty="0">
                <a:solidFill>
                  <a:schemeClr val="accent6"/>
                </a:solidFill>
              </a:endParaRPr>
            </a:p>
          </p:txBody>
        </p: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90474C44-2C54-415E-82FF-6A5C6BF6EC92}"/>
                </a:ext>
              </a:extLst>
            </p:cNvPr>
            <p:cNvCxnSpPr>
              <a:cxnSpLocks/>
            </p:cNvCxnSpPr>
            <p:nvPr/>
          </p:nvCxnSpPr>
          <p:spPr>
            <a:xfrm>
              <a:off x="2812973" y="3978792"/>
              <a:ext cx="118497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1A02B711-84F0-4566-9F1D-2B7CF5D79C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8925" y="2608521"/>
              <a:ext cx="3447" cy="11536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A63BD4CF-6137-4667-AEE9-FD58E825FE9F}"/>
                </a:ext>
              </a:extLst>
            </p:cNvPr>
            <p:cNvSpPr txBox="1"/>
            <p:nvPr/>
          </p:nvSpPr>
          <p:spPr>
            <a:xfrm>
              <a:off x="3215368" y="3984184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solidFill>
                    <a:srgbClr val="DEA900"/>
                  </a:solidFill>
                </a:defRPr>
              </a:lvl1pPr>
            </a:lstStyle>
            <a:p>
              <a:r>
                <a:rPr lang="pt-BR" dirty="0">
                  <a:solidFill>
                    <a:schemeClr val="accent1"/>
                  </a:solidFill>
                </a:rPr>
                <a:t>d</a:t>
              </a:r>
              <a:r>
                <a:rPr lang="pt-BR" baseline="-25000" dirty="0">
                  <a:solidFill>
                    <a:schemeClr val="accent1"/>
                  </a:solidFill>
                </a:rPr>
                <a:t>y</a:t>
              </a: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B1390044-DFDF-4721-BF11-3EBF12BB06CE}"/>
                </a:ext>
              </a:extLst>
            </p:cNvPr>
            <p:cNvSpPr txBox="1"/>
            <p:nvPr/>
          </p:nvSpPr>
          <p:spPr>
            <a:xfrm>
              <a:off x="2173458" y="3000671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>
                  <a:solidFill>
                    <a:srgbClr val="DEA900"/>
                  </a:solidFill>
                </a:defRPr>
              </a:lvl1pPr>
            </a:lstStyle>
            <a:p>
              <a:r>
                <a:rPr lang="pt-BR" dirty="0">
                  <a:solidFill>
                    <a:schemeClr val="accent1"/>
                  </a:solidFill>
                </a:rPr>
                <a:t>d</a:t>
              </a:r>
              <a:r>
                <a:rPr lang="pt-BR" baseline="-25000" dirty="0">
                  <a:solidFill>
                    <a:schemeClr val="accent1"/>
                  </a:solidFill>
                </a:rPr>
                <a:t>z</a:t>
              </a:r>
            </a:p>
          </p:txBody>
        </p: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F85FB6A4-F7E0-4F23-A289-959968533A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2946" y="3475517"/>
              <a:ext cx="408251" cy="3139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B81BD8A0-2E57-4A09-883C-8F81322DBD13}"/>
                </a:ext>
              </a:extLst>
            </p:cNvPr>
            <p:cNvSpPr txBox="1"/>
            <p:nvPr/>
          </p:nvSpPr>
          <p:spPr>
            <a:xfrm>
              <a:off x="4588409" y="3543895"/>
              <a:ext cx="37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>
                  <a:solidFill>
                    <a:srgbClr val="DEA900"/>
                  </a:solidFill>
                </a:defRPr>
              </a:lvl1pPr>
            </a:lstStyle>
            <a:p>
              <a:r>
                <a:rPr lang="pt-BR" dirty="0">
                  <a:solidFill>
                    <a:schemeClr val="accent1"/>
                  </a:solidFill>
                </a:rPr>
                <a:t>d</a:t>
              </a:r>
              <a:r>
                <a:rPr lang="pt-BR" baseline="-25000" dirty="0">
                  <a:solidFill>
                    <a:schemeClr val="accent1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279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Agrupar 366">
            <a:extLst>
              <a:ext uri="{FF2B5EF4-FFF2-40B4-BE49-F238E27FC236}">
                <a16:creationId xmlns:a16="http://schemas.microsoft.com/office/drawing/2014/main" id="{52375F93-0EF7-4199-A3A6-4734B9A1595C}"/>
              </a:ext>
            </a:extLst>
          </p:cNvPr>
          <p:cNvGrpSpPr/>
          <p:nvPr/>
        </p:nvGrpSpPr>
        <p:grpSpPr>
          <a:xfrm>
            <a:off x="1699090" y="1617072"/>
            <a:ext cx="7946292" cy="2054720"/>
            <a:chOff x="1699090" y="1617072"/>
            <a:chExt cx="7946292" cy="2054720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6C46A0D6-0D7B-4C5A-A991-CBF0474F58EE}"/>
                </a:ext>
              </a:extLst>
            </p:cNvPr>
            <p:cNvSpPr/>
            <p:nvPr/>
          </p:nvSpPr>
          <p:spPr>
            <a:xfrm>
              <a:off x="2626242" y="2626242"/>
              <a:ext cx="6549656" cy="382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36" name="Agrupar 335">
              <a:extLst>
                <a:ext uri="{FF2B5EF4-FFF2-40B4-BE49-F238E27FC236}">
                  <a16:creationId xmlns:a16="http://schemas.microsoft.com/office/drawing/2014/main" id="{D9391342-9814-406A-9202-67D6619D12CC}"/>
                </a:ext>
              </a:extLst>
            </p:cNvPr>
            <p:cNvGrpSpPr/>
            <p:nvPr/>
          </p:nvGrpSpPr>
          <p:grpSpPr>
            <a:xfrm>
              <a:off x="2626242" y="1947707"/>
              <a:ext cx="6522720" cy="678535"/>
              <a:chOff x="2626242" y="1947707"/>
              <a:chExt cx="6522720" cy="678535"/>
            </a:xfrm>
          </p:grpSpPr>
          <p:cxnSp>
            <p:nvCxnSpPr>
              <p:cNvPr id="6" name="Conector de Seta Reta 5">
                <a:extLst>
                  <a:ext uri="{FF2B5EF4-FFF2-40B4-BE49-F238E27FC236}">
                    <a16:creationId xmlns:a16="http://schemas.microsoft.com/office/drawing/2014/main" id="{DC955850-75DB-4E1B-A68C-C07343E57525}"/>
                  </a:ext>
                </a:extLst>
              </p:cNvPr>
              <p:cNvCxnSpPr/>
              <p:nvPr/>
            </p:nvCxnSpPr>
            <p:spPr>
              <a:xfrm flipV="1">
                <a:off x="2626242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de Seta Reta 48">
                <a:extLst>
                  <a:ext uri="{FF2B5EF4-FFF2-40B4-BE49-F238E27FC236}">
                    <a16:creationId xmlns:a16="http://schemas.microsoft.com/office/drawing/2014/main" id="{8FAD24EF-DF0B-4A9E-813D-64B9D897645F}"/>
                  </a:ext>
                </a:extLst>
              </p:cNvPr>
              <p:cNvCxnSpPr/>
              <p:nvPr/>
            </p:nvCxnSpPr>
            <p:spPr>
              <a:xfrm flipV="1">
                <a:off x="2948763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de Seta Reta 50">
                <a:extLst>
                  <a:ext uri="{FF2B5EF4-FFF2-40B4-BE49-F238E27FC236}">
                    <a16:creationId xmlns:a16="http://schemas.microsoft.com/office/drawing/2014/main" id="{C350F574-77C8-42CE-B50C-814B9FA2A41A}"/>
                  </a:ext>
                </a:extLst>
              </p:cNvPr>
              <p:cNvCxnSpPr/>
              <p:nvPr/>
            </p:nvCxnSpPr>
            <p:spPr>
              <a:xfrm flipV="1">
                <a:off x="3289006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de Seta Reta 53">
                <a:extLst>
                  <a:ext uri="{FF2B5EF4-FFF2-40B4-BE49-F238E27FC236}">
                    <a16:creationId xmlns:a16="http://schemas.microsoft.com/office/drawing/2014/main" id="{707AC0F4-2849-4DAA-9C73-3B034B96B33D}"/>
                  </a:ext>
                </a:extLst>
              </p:cNvPr>
              <p:cNvCxnSpPr/>
              <p:nvPr/>
            </p:nvCxnSpPr>
            <p:spPr>
              <a:xfrm flipV="1">
                <a:off x="3618615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de Seta Reta 55">
                <a:extLst>
                  <a:ext uri="{FF2B5EF4-FFF2-40B4-BE49-F238E27FC236}">
                    <a16:creationId xmlns:a16="http://schemas.microsoft.com/office/drawing/2014/main" id="{ED7922EB-985D-46D8-9BF0-0CE6E9808B26}"/>
                  </a:ext>
                </a:extLst>
              </p:cNvPr>
              <p:cNvCxnSpPr/>
              <p:nvPr/>
            </p:nvCxnSpPr>
            <p:spPr>
              <a:xfrm flipV="1">
                <a:off x="3937591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de Seta Reta 57">
                <a:extLst>
                  <a:ext uri="{FF2B5EF4-FFF2-40B4-BE49-F238E27FC236}">
                    <a16:creationId xmlns:a16="http://schemas.microsoft.com/office/drawing/2014/main" id="{5CBC692B-91E4-411A-8BA9-0B5D8098640A}"/>
                  </a:ext>
                </a:extLst>
              </p:cNvPr>
              <p:cNvCxnSpPr/>
              <p:nvPr/>
            </p:nvCxnSpPr>
            <p:spPr>
              <a:xfrm flipV="1">
                <a:off x="4260112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de Seta Reta 59">
                <a:extLst>
                  <a:ext uri="{FF2B5EF4-FFF2-40B4-BE49-F238E27FC236}">
                    <a16:creationId xmlns:a16="http://schemas.microsoft.com/office/drawing/2014/main" id="{810DF229-BE84-4D67-9321-03AF6031317C}"/>
                  </a:ext>
                </a:extLst>
              </p:cNvPr>
              <p:cNvCxnSpPr/>
              <p:nvPr/>
            </p:nvCxnSpPr>
            <p:spPr>
              <a:xfrm flipV="1">
                <a:off x="4589722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de Seta Reta 61">
                <a:extLst>
                  <a:ext uri="{FF2B5EF4-FFF2-40B4-BE49-F238E27FC236}">
                    <a16:creationId xmlns:a16="http://schemas.microsoft.com/office/drawing/2014/main" id="{950F9087-597B-43CC-B987-2521E546EEC4}"/>
                  </a:ext>
                </a:extLst>
              </p:cNvPr>
              <p:cNvCxnSpPr/>
              <p:nvPr/>
            </p:nvCxnSpPr>
            <p:spPr>
              <a:xfrm flipV="1">
                <a:off x="4919331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de Seta Reta 65">
                <a:extLst>
                  <a:ext uri="{FF2B5EF4-FFF2-40B4-BE49-F238E27FC236}">
                    <a16:creationId xmlns:a16="http://schemas.microsoft.com/office/drawing/2014/main" id="{162F46E1-66BA-43F6-8AE3-4B77FBBAB63A}"/>
                  </a:ext>
                </a:extLst>
              </p:cNvPr>
              <p:cNvCxnSpPr/>
              <p:nvPr/>
            </p:nvCxnSpPr>
            <p:spPr>
              <a:xfrm flipV="1">
                <a:off x="5245395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de Seta Reta 67">
                <a:extLst>
                  <a:ext uri="{FF2B5EF4-FFF2-40B4-BE49-F238E27FC236}">
                    <a16:creationId xmlns:a16="http://schemas.microsoft.com/office/drawing/2014/main" id="{CAC1F701-1DBC-4B56-90C0-52B19ADC5C42}"/>
                  </a:ext>
                </a:extLst>
              </p:cNvPr>
              <p:cNvCxnSpPr/>
              <p:nvPr/>
            </p:nvCxnSpPr>
            <p:spPr>
              <a:xfrm flipV="1">
                <a:off x="5567916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de Seta Reta 69">
                <a:extLst>
                  <a:ext uri="{FF2B5EF4-FFF2-40B4-BE49-F238E27FC236}">
                    <a16:creationId xmlns:a16="http://schemas.microsoft.com/office/drawing/2014/main" id="{AFD0E580-09CA-4BD0-987F-DF2AB64DDD4E}"/>
                  </a:ext>
                </a:extLst>
              </p:cNvPr>
              <p:cNvCxnSpPr/>
              <p:nvPr/>
            </p:nvCxnSpPr>
            <p:spPr>
              <a:xfrm flipV="1">
                <a:off x="5897526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de Seta Reta 72">
                <a:extLst>
                  <a:ext uri="{FF2B5EF4-FFF2-40B4-BE49-F238E27FC236}">
                    <a16:creationId xmlns:a16="http://schemas.microsoft.com/office/drawing/2014/main" id="{D3E402BE-E78A-4FB0-B97F-93A7D720CC31}"/>
                  </a:ext>
                </a:extLst>
              </p:cNvPr>
              <p:cNvCxnSpPr/>
              <p:nvPr/>
            </p:nvCxnSpPr>
            <p:spPr>
              <a:xfrm flipV="1">
                <a:off x="6227135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de Seta Reta 78">
                <a:extLst>
                  <a:ext uri="{FF2B5EF4-FFF2-40B4-BE49-F238E27FC236}">
                    <a16:creationId xmlns:a16="http://schemas.microsoft.com/office/drawing/2014/main" id="{4BED78A8-359B-4F21-BCEE-13315F75F987}"/>
                  </a:ext>
                </a:extLst>
              </p:cNvPr>
              <p:cNvCxnSpPr/>
              <p:nvPr/>
            </p:nvCxnSpPr>
            <p:spPr>
              <a:xfrm flipV="1">
                <a:off x="6546111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de Seta Reta 87">
                <a:extLst>
                  <a:ext uri="{FF2B5EF4-FFF2-40B4-BE49-F238E27FC236}">
                    <a16:creationId xmlns:a16="http://schemas.microsoft.com/office/drawing/2014/main" id="{C65DB118-DCF1-4081-9357-884FAE65703F}"/>
                  </a:ext>
                </a:extLst>
              </p:cNvPr>
              <p:cNvCxnSpPr/>
              <p:nvPr/>
            </p:nvCxnSpPr>
            <p:spPr>
              <a:xfrm flipV="1">
                <a:off x="6868632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de Seta Reta 91">
                <a:extLst>
                  <a:ext uri="{FF2B5EF4-FFF2-40B4-BE49-F238E27FC236}">
                    <a16:creationId xmlns:a16="http://schemas.microsoft.com/office/drawing/2014/main" id="{C0FAEC77-566A-4B5C-994F-DA0825D78CDC}"/>
                  </a:ext>
                </a:extLst>
              </p:cNvPr>
              <p:cNvCxnSpPr/>
              <p:nvPr/>
            </p:nvCxnSpPr>
            <p:spPr>
              <a:xfrm flipV="1">
                <a:off x="7198242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de Seta Reta 96">
                <a:extLst>
                  <a:ext uri="{FF2B5EF4-FFF2-40B4-BE49-F238E27FC236}">
                    <a16:creationId xmlns:a16="http://schemas.microsoft.com/office/drawing/2014/main" id="{8E009A73-008A-4C75-950D-1DC1B97514AE}"/>
                  </a:ext>
                </a:extLst>
              </p:cNvPr>
              <p:cNvCxnSpPr/>
              <p:nvPr/>
            </p:nvCxnSpPr>
            <p:spPr>
              <a:xfrm flipV="1">
                <a:off x="7527851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de Seta Reta 100">
                <a:extLst>
                  <a:ext uri="{FF2B5EF4-FFF2-40B4-BE49-F238E27FC236}">
                    <a16:creationId xmlns:a16="http://schemas.microsoft.com/office/drawing/2014/main" id="{A0B5862E-910D-4D99-A08A-C69E4464651F}"/>
                  </a:ext>
                </a:extLst>
              </p:cNvPr>
              <p:cNvCxnSpPr/>
              <p:nvPr/>
            </p:nvCxnSpPr>
            <p:spPr>
              <a:xfrm flipV="1">
                <a:off x="7848246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de Seta Reta 102">
                <a:extLst>
                  <a:ext uri="{FF2B5EF4-FFF2-40B4-BE49-F238E27FC236}">
                    <a16:creationId xmlns:a16="http://schemas.microsoft.com/office/drawing/2014/main" id="{A5DC30DD-F0DC-424A-A2DB-0D368CF131BC}"/>
                  </a:ext>
                </a:extLst>
              </p:cNvPr>
              <p:cNvCxnSpPr/>
              <p:nvPr/>
            </p:nvCxnSpPr>
            <p:spPr>
              <a:xfrm flipV="1">
                <a:off x="8177855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de Seta Reta 104">
                <a:extLst>
                  <a:ext uri="{FF2B5EF4-FFF2-40B4-BE49-F238E27FC236}">
                    <a16:creationId xmlns:a16="http://schemas.microsoft.com/office/drawing/2014/main" id="{DB58A9EA-2617-4BC3-A7F5-769F7FC14033}"/>
                  </a:ext>
                </a:extLst>
              </p:cNvPr>
              <p:cNvCxnSpPr/>
              <p:nvPr/>
            </p:nvCxnSpPr>
            <p:spPr>
              <a:xfrm flipV="1">
                <a:off x="8496831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de Seta Reta 106">
                <a:extLst>
                  <a:ext uri="{FF2B5EF4-FFF2-40B4-BE49-F238E27FC236}">
                    <a16:creationId xmlns:a16="http://schemas.microsoft.com/office/drawing/2014/main" id="{F14710C3-7E21-457C-AC56-2FF447CA5773}"/>
                  </a:ext>
                </a:extLst>
              </p:cNvPr>
              <p:cNvCxnSpPr/>
              <p:nvPr/>
            </p:nvCxnSpPr>
            <p:spPr>
              <a:xfrm flipV="1">
                <a:off x="8819352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de Seta Reta 108">
                <a:extLst>
                  <a:ext uri="{FF2B5EF4-FFF2-40B4-BE49-F238E27FC236}">
                    <a16:creationId xmlns:a16="http://schemas.microsoft.com/office/drawing/2014/main" id="{4D96B1F3-7007-48F5-8AB0-358C54FDFED9}"/>
                  </a:ext>
                </a:extLst>
              </p:cNvPr>
              <p:cNvCxnSpPr/>
              <p:nvPr/>
            </p:nvCxnSpPr>
            <p:spPr>
              <a:xfrm flipV="1">
                <a:off x="9148962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de Seta Reta 8">
                <a:extLst>
                  <a:ext uri="{FF2B5EF4-FFF2-40B4-BE49-F238E27FC236}">
                    <a16:creationId xmlns:a16="http://schemas.microsoft.com/office/drawing/2014/main" id="{6AF2AA84-C1E1-4AF5-ABB1-5E204822F510}"/>
                  </a:ext>
                </a:extLst>
              </p:cNvPr>
              <p:cNvCxnSpPr/>
              <p:nvPr/>
            </p:nvCxnSpPr>
            <p:spPr>
              <a:xfrm>
                <a:off x="6705600" y="1950720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4" name="Conector de Seta Reta 113">
                <a:extLst>
                  <a:ext uri="{FF2B5EF4-FFF2-40B4-BE49-F238E27FC236}">
                    <a16:creationId xmlns:a16="http://schemas.microsoft.com/office/drawing/2014/main" id="{06CDF2DD-9BE3-451F-8BA6-A20CE941870D}"/>
                  </a:ext>
                </a:extLst>
              </p:cNvPr>
              <p:cNvCxnSpPr/>
              <p:nvPr/>
            </p:nvCxnSpPr>
            <p:spPr>
              <a:xfrm>
                <a:off x="7033260" y="1953733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6" name="Conector de Seta Reta 115">
                <a:extLst>
                  <a:ext uri="{FF2B5EF4-FFF2-40B4-BE49-F238E27FC236}">
                    <a16:creationId xmlns:a16="http://schemas.microsoft.com/office/drawing/2014/main" id="{A7ADAAB1-99C7-41AB-8682-51EF8137BD5D}"/>
                  </a:ext>
                </a:extLst>
              </p:cNvPr>
              <p:cNvCxnSpPr/>
              <p:nvPr/>
            </p:nvCxnSpPr>
            <p:spPr>
              <a:xfrm>
                <a:off x="7360920" y="1953733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8" name="Conector de Seta Reta 117">
                <a:extLst>
                  <a:ext uri="{FF2B5EF4-FFF2-40B4-BE49-F238E27FC236}">
                    <a16:creationId xmlns:a16="http://schemas.microsoft.com/office/drawing/2014/main" id="{53D11316-A0D2-4E92-BEAA-317CC1DB0AD6}"/>
                  </a:ext>
                </a:extLst>
              </p:cNvPr>
              <p:cNvCxnSpPr/>
              <p:nvPr/>
            </p:nvCxnSpPr>
            <p:spPr>
              <a:xfrm>
                <a:off x="7688580" y="1947707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0" name="Conector de Seta Reta 119">
                <a:extLst>
                  <a:ext uri="{FF2B5EF4-FFF2-40B4-BE49-F238E27FC236}">
                    <a16:creationId xmlns:a16="http://schemas.microsoft.com/office/drawing/2014/main" id="{640889AE-E556-4D1F-8448-2C82466FE92A}"/>
                  </a:ext>
                </a:extLst>
              </p:cNvPr>
              <p:cNvCxnSpPr/>
              <p:nvPr/>
            </p:nvCxnSpPr>
            <p:spPr>
              <a:xfrm>
                <a:off x="8016240" y="1950720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2" name="Conector de Seta Reta 121">
                <a:extLst>
                  <a:ext uri="{FF2B5EF4-FFF2-40B4-BE49-F238E27FC236}">
                    <a16:creationId xmlns:a16="http://schemas.microsoft.com/office/drawing/2014/main" id="{81F11400-18EA-485C-A86C-DFE04ED88E6C}"/>
                  </a:ext>
                </a:extLst>
              </p:cNvPr>
              <p:cNvCxnSpPr/>
              <p:nvPr/>
            </p:nvCxnSpPr>
            <p:spPr>
              <a:xfrm>
                <a:off x="8336280" y="1961353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4" name="Conector de Seta Reta 123">
                <a:extLst>
                  <a:ext uri="{FF2B5EF4-FFF2-40B4-BE49-F238E27FC236}">
                    <a16:creationId xmlns:a16="http://schemas.microsoft.com/office/drawing/2014/main" id="{FC69C2E1-7887-40A8-85B0-98A44B7698E4}"/>
                  </a:ext>
                </a:extLst>
              </p:cNvPr>
              <p:cNvCxnSpPr/>
              <p:nvPr/>
            </p:nvCxnSpPr>
            <p:spPr>
              <a:xfrm>
                <a:off x="8656320" y="1955327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6" name="Conector de Seta Reta 125">
                <a:extLst>
                  <a:ext uri="{FF2B5EF4-FFF2-40B4-BE49-F238E27FC236}">
                    <a16:creationId xmlns:a16="http://schemas.microsoft.com/office/drawing/2014/main" id="{120B7505-6E8E-417D-AE45-88187B5F01D4}"/>
                  </a:ext>
                </a:extLst>
              </p:cNvPr>
              <p:cNvCxnSpPr/>
              <p:nvPr/>
            </p:nvCxnSpPr>
            <p:spPr>
              <a:xfrm>
                <a:off x="8983980" y="1958340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358F39B-912C-4101-89F0-01D03AC78F13}"/>
                </a:ext>
              </a:extLst>
            </p:cNvPr>
            <p:cNvSpPr txBox="1"/>
            <p:nvPr/>
          </p:nvSpPr>
          <p:spPr>
            <a:xfrm>
              <a:off x="3743769" y="1832799"/>
              <a:ext cx="1729961" cy="113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Convecção h(t)</a:t>
              </a:r>
            </a:p>
            <a:p>
              <a:pPr algn="ctr"/>
              <a:endParaRPr lang="pt-BR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endParaRPr>
            </a:p>
            <a:p>
              <a:pPr algn="ctr"/>
              <a:endParaRPr lang="pt-BR" sz="14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endParaRPr>
            </a:p>
            <a:p>
              <a:pPr algn="ctr"/>
              <a:r>
                <a:rPr lang="pt-BR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q = 0</a:t>
              </a:r>
            </a:p>
          </p:txBody>
        </p:sp>
        <p:sp>
          <p:nvSpPr>
            <p:cNvPr id="130" name="CaixaDeTexto 129">
              <a:extLst>
                <a:ext uri="{FF2B5EF4-FFF2-40B4-BE49-F238E27FC236}">
                  <a16:creationId xmlns:a16="http://schemas.microsoft.com/office/drawing/2014/main" id="{B431DFE4-D0DB-4480-8E12-AD2CE53A8B60}"/>
                </a:ext>
              </a:extLst>
            </p:cNvPr>
            <p:cNvSpPr txBox="1"/>
            <p:nvPr/>
          </p:nvSpPr>
          <p:spPr>
            <a:xfrm>
              <a:off x="6795714" y="1617072"/>
              <a:ext cx="2105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Fluxo de calor q(t)</a:t>
              </a:r>
            </a:p>
          </p:txBody>
        </p:sp>
        <p:cxnSp>
          <p:nvCxnSpPr>
            <p:cNvPr id="323" name="Conector de Seta Reta 322">
              <a:extLst>
                <a:ext uri="{FF2B5EF4-FFF2-40B4-BE49-F238E27FC236}">
                  <a16:creationId xmlns:a16="http://schemas.microsoft.com/office/drawing/2014/main" id="{548ED301-4156-487B-A92A-77D8CCF12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1063" y="2588703"/>
              <a:ext cx="0" cy="4277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Conector de Seta Reta 326">
              <a:extLst>
                <a:ext uri="{FF2B5EF4-FFF2-40B4-BE49-F238E27FC236}">
                  <a16:creationId xmlns:a16="http://schemas.microsoft.com/office/drawing/2014/main" id="{829BB3E9-2215-4845-8269-1DF59D6DEDA3}"/>
                </a:ext>
              </a:extLst>
            </p:cNvPr>
            <p:cNvCxnSpPr/>
            <p:nvPr/>
          </p:nvCxnSpPr>
          <p:spPr>
            <a:xfrm>
              <a:off x="1981063" y="3016486"/>
              <a:ext cx="4419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9" name="CaixaDeTexto 328">
              <a:extLst>
                <a:ext uri="{FF2B5EF4-FFF2-40B4-BE49-F238E27FC236}">
                  <a16:creationId xmlns:a16="http://schemas.microsoft.com/office/drawing/2014/main" id="{015C1966-2D94-49ED-BF27-1AA7EE24F1F9}"/>
                </a:ext>
              </a:extLst>
            </p:cNvPr>
            <p:cNvSpPr txBox="1"/>
            <p:nvPr/>
          </p:nvSpPr>
          <p:spPr>
            <a:xfrm>
              <a:off x="2201769" y="2993243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r</a:t>
              </a:r>
            </a:p>
          </p:txBody>
        </p:sp>
        <p:sp>
          <p:nvSpPr>
            <p:cNvPr id="330" name="CaixaDeTexto 329">
              <a:extLst>
                <a:ext uri="{FF2B5EF4-FFF2-40B4-BE49-F238E27FC236}">
                  <a16:creationId xmlns:a16="http://schemas.microsoft.com/office/drawing/2014/main" id="{2D4FC97F-2952-420C-AEFF-993F8C2523EC}"/>
                </a:ext>
              </a:extLst>
            </p:cNvPr>
            <p:cNvSpPr txBox="1"/>
            <p:nvPr/>
          </p:nvSpPr>
          <p:spPr>
            <a:xfrm>
              <a:off x="1699090" y="240403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z</a:t>
              </a:r>
            </a:p>
          </p:txBody>
        </p:sp>
        <p:sp>
          <p:nvSpPr>
            <p:cNvPr id="331" name="CaixaDeTexto 330">
              <a:extLst>
                <a:ext uri="{FF2B5EF4-FFF2-40B4-BE49-F238E27FC236}">
                  <a16:creationId xmlns:a16="http://schemas.microsoft.com/office/drawing/2014/main" id="{75923FA9-396B-4784-91F1-AE1EBF4FA7B9}"/>
                </a:ext>
              </a:extLst>
            </p:cNvPr>
            <p:cNvSpPr txBox="1"/>
            <p:nvPr/>
          </p:nvSpPr>
          <p:spPr>
            <a:xfrm>
              <a:off x="9358124" y="261045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e</a:t>
              </a:r>
            </a:p>
          </p:txBody>
        </p:sp>
        <p:sp>
          <p:nvSpPr>
            <p:cNvPr id="333" name="Chave Direita 332">
              <a:extLst>
                <a:ext uri="{FF2B5EF4-FFF2-40B4-BE49-F238E27FC236}">
                  <a16:creationId xmlns:a16="http://schemas.microsoft.com/office/drawing/2014/main" id="{5C1BBF1B-7BFE-4966-B4F2-54E1FDEEFD6A}"/>
                </a:ext>
              </a:extLst>
            </p:cNvPr>
            <p:cNvSpPr/>
            <p:nvPr/>
          </p:nvSpPr>
          <p:spPr>
            <a:xfrm>
              <a:off x="9281513" y="2618622"/>
              <a:ext cx="74993" cy="373558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37" name="Agrupar 336">
              <a:extLst>
                <a:ext uri="{FF2B5EF4-FFF2-40B4-BE49-F238E27FC236}">
                  <a16:creationId xmlns:a16="http://schemas.microsoft.com/office/drawing/2014/main" id="{2C648A88-F58C-4C59-BA95-9D3206DC6F3A}"/>
                </a:ext>
              </a:extLst>
            </p:cNvPr>
            <p:cNvGrpSpPr/>
            <p:nvPr/>
          </p:nvGrpSpPr>
          <p:grpSpPr>
            <a:xfrm rot="10800000">
              <a:off x="2626242" y="2993257"/>
              <a:ext cx="6522720" cy="678535"/>
              <a:chOff x="2626242" y="1947707"/>
              <a:chExt cx="6522720" cy="678535"/>
            </a:xfrm>
          </p:grpSpPr>
          <p:cxnSp>
            <p:nvCxnSpPr>
              <p:cNvPr id="338" name="Conector de Seta Reta 337">
                <a:extLst>
                  <a:ext uri="{FF2B5EF4-FFF2-40B4-BE49-F238E27FC236}">
                    <a16:creationId xmlns:a16="http://schemas.microsoft.com/office/drawing/2014/main" id="{B8409F88-8579-49C8-8EBF-DB29F0CAB4F4}"/>
                  </a:ext>
                </a:extLst>
              </p:cNvPr>
              <p:cNvCxnSpPr/>
              <p:nvPr/>
            </p:nvCxnSpPr>
            <p:spPr>
              <a:xfrm flipV="1">
                <a:off x="2626242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de Seta Reta 338">
                <a:extLst>
                  <a:ext uri="{FF2B5EF4-FFF2-40B4-BE49-F238E27FC236}">
                    <a16:creationId xmlns:a16="http://schemas.microsoft.com/office/drawing/2014/main" id="{EF0813D2-CF2E-4EBC-BE2C-9AB2566F7E41}"/>
                  </a:ext>
                </a:extLst>
              </p:cNvPr>
              <p:cNvCxnSpPr/>
              <p:nvPr/>
            </p:nvCxnSpPr>
            <p:spPr>
              <a:xfrm flipV="1">
                <a:off x="2948763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de Seta Reta 339">
                <a:extLst>
                  <a:ext uri="{FF2B5EF4-FFF2-40B4-BE49-F238E27FC236}">
                    <a16:creationId xmlns:a16="http://schemas.microsoft.com/office/drawing/2014/main" id="{B004B7C0-5CBC-4635-BA12-AA56B8EFD335}"/>
                  </a:ext>
                </a:extLst>
              </p:cNvPr>
              <p:cNvCxnSpPr/>
              <p:nvPr/>
            </p:nvCxnSpPr>
            <p:spPr>
              <a:xfrm flipV="1">
                <a:off x="3289006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de Seta Reta 340">
                <a:extLst>
                  <a:ext uri="{FF2B5EF4-FFF2-40B4-BE49-F238E27FC236}">
                    <a16:creationId xmlns:a16="http://schemas.microsoft.com/office/drawing/2014/main" id="{5EDA271D-F1EF-44C1-9353-03AB598A40F1}"/>
                  </a:ext>
                </a:extLst>
              </p:cNvPr>
              <p:cNvCxnSpPr/>
              <p:nvPr/>
            </p:nvCxnSpPr>
            <p:spPr>
              <a:xfrm flipV="1">
                <a:off x="3618615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Conector de Seta Reta 341">
                <a:extLst>
                  <a:ext uri="{FF2B5EF4-FFF2-40B4-BE49-F238E27FC236}">
                    <a16:creationId xmlns:a16="http://schemas.microsoft.com/office/drawing/2014/main" id="{AE0CE156-3205-4FF1-B3C1-3A8C48813B4F}"/>
                  </a:ext>
                </a:extLst>
              </p:cNvPr>
              <p:cNvCxnSpPr/>
              <p:nvPr/>
            </p:nvCxnSpPr>
            <p:spPr>
              <a:xfrm flipV="1">
                <a:off x="3937591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Conector de Seta Reta 342">
                <a:extLst>
                  <a:ext uri="{FF2B5EF4-FFF2-40B4-BE49-F238E27FC236}">
                    <a16:creationId xmlns:a16="http://schemas.microsoft.com/office/drawing/2014/main" id="{450D8D94-31BC-4F2B-9F06-5D118A2177AE}"/>
                  </a:ext>
                </a:extLst>
              </p:cNvPr>
              <p:cNvCxnSpPr/>
              <p:nvPr/>
            </p:nvCxnSpPr>
            <p:spPr>
              <a:xfrm flipV="1">
                <a:off x="4260112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Conector de Seta Reta 343">
                <a:extLst>
                  <a:ext uri="{FF2B5EF4-FFF2-40B4-BE49-F238E27FC236}">
                    <a16:creationId xmlns:a16="http://schemas.microsoft.com/office/drawing/2014/main" id="{9D3DC1A2-EDCD-4CA7-8271-8E7538DF2EB2}"/>
                  </a:ext>
                </a:extLst>
              </p:cNvPr>
              <p:cNvCxnSpPr/>
              <p:nvPr/>
            </p:nvCxnSpPr>
            <p:spPr>
              <a:xfrm flipV="1">
                <a:off x="4589722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Conector de Seta Reta 344">
                <a:extLst>
                  <a:ext uri="{FF2B5EF4-FFF2-40B4-BE49-F238E27FC236}">
                    <a16:creationId xmlns:a16="http://schemas.microsoft.com/office/drawing/2014/main" id="{47E4E0DD-33B0-459D-89BF-4D441E3D7166}"/>
                  </a:ext>
                </a:extLst>
              </p:cNvPr>
              <p:cNvCxnSpPr/>
              <p:nvPr/>
            </p:nvCxnSpPr>
            <p:spPr>
              <a:xfrm flipV="1">
                <a:off x="4919331" y="2222205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Conector de Seta Reta 345">
                <a:extLst>
                  <a:ext uri="{FF2B5EF4-FFF2-40B4-BE49-F238E27FC236}">
                    <a16:creationId xmlns:a16="http://schemas.microsoft.com/office/drawing/2014/main" id="{2E33E7AB-D308-42A8-B1EF-99894A749135}"/>
                  </a:ext>
                </a:extLst>
              </p:cNvPr>
              <p:cNvCxnSpPr/>
              <p:nvPr/>
            </p:nvCxnSpPr>
            <p:spPr>
              <a:xfrm flipV="1">
                <a:off x="5245395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Conector de Seta Reta 346">
                <a:extLst>
                  <a:ext uri="{FF2B5EF4-FFF2-40B4-BE49-F238E27FC236}">
                    <a16:creationId xmlns:a16="http://schemas.microsoft.com/office/drawing/2014/main" id="{A6F2C80C-5525-4292-B64E-01FA03801F25}"/>
                  </a:ext>
                </a:extLst>
              </p:cNvPr>
              <p:cNvCxnSpPr/>
              <p:nvPr/>
            </p:nvCxnSpPr>
            <p:spPr>
              <a:xfrm flipV="1">
                <a:off x="5567916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Conector de Seta Reta 347">
                <a:extLst>
                  <a:ext uri="{FF2B5EF4-FFF2-40B4-BE49-F238E27FC236}">
                    <a16:creationId xmlns:a16="http://schemas.microsoft.com/office/drawing/2014/main" id="{A15E6768-2565-4D20-9E3D-806B8E2A79D6}"/>
                  </a:ext>
                </a:extLst>
              </p:cNvPr>
              <p:cNvCxnSpPr/>
              <p:nvPr/>
            </p:nvCxnSpPr>
            <p:spPr>
              <a:xfrm flipV="1">
                <a:off x="5897526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Conector de Seta Reta 348">
                <a:extLst>
                  <a:ext uri="{FF2B5EF4-FFF2-40B4-BE49-F238E27FC236}">
                    <a16:creationId xmlns:a16="http://schemas.microsoft.com/office/drawing/2014/main" id="{474B0671-8ECC-4AE3-9260-39B7881CDDD6}"/>
                  </a:ext>
                </a:extLst>
              </p:cNvPr>
              <p:cNvCxnSpPr/>
              <p:nvPr/>
            </p:nvCxnSpPr>
            <p:spPr>
              <a:xfrm flipV="1">
                <a:off x="6227135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Conector de Seta Reta 349">
                <a:extLst>
                  <a:ext uri="{FF2B5EF4-FFF2-40B4-BE49-F238E27FC236}">
                    <a16:creationId xmlns:a16="http://schemas.microsoft.com/office/drawing/2014/main" id="{46D599C2-747B-4369-938F-C6E068D69D67}"/>
                  </a:ext>
                </a:extLst>
              </p:cNvPr>
              <p:cNvCxnSpPr/>
              <p:nvPr/>
            </p:nvCxnSpPr>
            <p:spPr>
              <a:xfrm flipV="1">
                <a:off x="6546111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Conector de Seta Reta 350">
                <a:extLst>
                  <a:ext uri="{FF2B5EF4-FFF2-40B4-BE49-F238E27FC236}">
                    <a16:creationId xmlns:a16="http://schemas.microsoft.com/office/drawing/2014/main" id="{C6760BAE-9FB4-4828-BACE-2A21175F646B}"/>
                  </a:ext>
                </a:extLst>
              </p:cNvPr>
              <p:cNvCxnSpPr/>
              <p:nvPr/>
            </p:nvCxnSpPr>
            <p:spPr>
              <a:xfrm flipV="1">
                <a:off x="6868632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Conector de Seta Reta 351">
                <a:extLst>
                  <a:ext uri="{FF2B5EF4-FFF2-40B4-BE49-F238E27FC236}">
                    <a16:creationId xmlns:a16="http://schemas.microsoft.com/office/drawing/2014/main" id="{1A324A57-F50B-4F13-AF5E-B73EEDED8B35}"/>
                  </a:ext>
                </a:extLst>
              </p:cNvPr>
              <p:cNvCxnSpPr/>
              <p:nvPr/>
            </p:nvCxnSpPr>
            <p:spPr>
              <a:xfrm flipV="1">
                <a:off x="7198242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Conector de Seta Reta 352">
                <a:extLst>
                  <a:ext uri="{FF2B5EF4-FFF2-40B4-BE49-F238E27FC236}">
                    <a16:creationId xmlns:a16="http://schemas.microsoft.com/office/drawing/2014/main" id="{F6A5867C-0672-4119-8C60-3B18B5C34FA5}"/>
                  </a:ext>
                </a:extLst>
              </p:cNvPr>
              <p:cNvCxnSpPr/>
              <p:nvPr/>
            </p:nvCxnSpPr>
            <p:spPr>
              <a:xfrm flipV="1">
                <a:off x="7527851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Conector de Seta Reta 353">
                <a:extLst>
                  <a:ext uri="{FF2B5EF4-FFF2-40B4-BE49-F238E27FC236}">
                    <a16:creationId xmlns:a16="http://schemas.microsoft.com/office/drawing/2014/main" id="{06AABC2E-4A93-4BD8-ACFD-745B65EE832C}"/>
                  </a:ext>
                </a:extLst>
              </p:cNvPr>
              <p:cNvCxnSpPr/>
              <p:nvPr/>
            </p:nvCxnSpPr>
            <p:spPr>
              <a:xfrm flipV="1">
                <a:off x="7848246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Conector de Seta Reta 354">
                <a:extLst>
                  <a:ext uri="{FF2B5EF4-FFF2-40B4-BE49-F238E27FC236}">
                    <a16:creationId xmlns:a16="http://schemas.microsoft.com/office/drawing/2014/main" id="{B28DF2A8-8315-495B-9B6C-7304BC7548C7}"/>
                  </a:ext>
                </a:extLst>
              </p:cNvPr>
              <p:cNvCxnSpPr/>
              <p:nvPr/>
            </p:nvCxnSpPr>
            <p:spPr>
              <a:xfrm flipV="1">
                <a:off x="8177855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Conector de Seta Reta 355">
                <a:extLst>
                  <a:ext uri="{FF2B5EF4-FFF2-40B4-BE49-F238E27FC236}">
                    <a16:creationId xmlns:a16="http://schemas.microsoft.com/office/drawing/2014/main" id="{CA2FE8A9-ECC7-4AAD-A434-4851AED4EB7E}"/>
                  </a:ext>
                </a:extLst>
              </p:cNvPr>
              <p:cNvCxnSpPr/>
              <p:nvPr/>
            </p:nvCxnSpPr>
            <p:spPr>
              <a:xfrm flipV="1">
                <a:off x="8496831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Conector de Seta Reta 356">
                <a:extLst>
                  <a:ext uri="{FF2B5EF4-FFF2-40B4-BE49-F238E27FC236}">
                    <a16:creationId xmlns:a16="http://schemas.microsoft.com/office/drawing/2014/main" id="{BB7A83D8-CCAA-45B2-8A2C-2010076D4641}"/>
                  </a:ext>
                </a:extLst>
              </p:cNvPr>
              <p:cNvCxnSpPr/>
              <p:nvPr/>
            </p:nvCxnSpPr>
            <p:spPr>
              <a:xfrm flipV="1">
                <a:off x="8819352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Conector de Seta Reta 357">
                <a:extLst>
                  <a:ext uri="{FF2B5EF4-FFF2-40B4-BE49-F238E27FC236}">
                    <a16:creationId xmlns:a16="http://schemas.microsoft.com/office/drawing/2014/main" id="{9A73BB59-15F8-4931-9CC1-BBA78AFC4EBE}"/>
                  </a:ext>
                </a:extLst>
              </p:cNvPr>
              <p:cNvCxnSpPr/>
              <p:nvPr/>
            </p:nvCxnSpPr>
            <p:spPr>
              <a:xfrm flipV="1">
                <a:off x="9148962" y="2211572"/>
                <a:ext cx="0" cy="4040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Conector de Seta Reta 358">
                <a:extLst>
                  <a:ext uri="{FF2B5EF4-FFF2-40B4-BE49-F238E27FC236}">
                    <a16:creationId xmlns:a16="http://schemas.microsoft.com/office/drawing/2014/main" id="{E45862DA-111E-428D-AC08-24E1592E453F}"/>
                  </a:ext>
                </a:extLst>
              </p:cNvPr>
              <p:cNvCxnSpPr/>
              <p:nvPr/>
            </p:nvCxnSpPr>
            <p:spPr>
              <a:xfrm>
                <a:off x="2804160" y="1950720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0" name="Conector de Seta Reta 359">
                <a:extLst>
                  <a:ext uri="{FF2B5EF4-FFF2-40B4-BE49-F238E27FC236}">
                    <a16:creationId xmlns:a16="http://schemas.microsoft.com/office/drawing/2014/main" id="{B77EE4A7-DD5C-46CF-BC09-B9329CBFB543}"/>
                  </a:ext>
                </a:extLst>
              </p:cNvPr>
              <p:cNvCxnSpPr/>
              <p:nvPr/>
            </p:nvCxnSpPr>
            <p:spPr>
              <a:xfrm>
                <a:off x="3131820" y="1953733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1" name="Conector de Seta Reta 360">
                <a:extLst>
                  <a:ext uri="{FF2B5EF4-FFF2-40B4-BE49-F238E27FC236}">
                    <a16:creationId xmlns:a16="http://schemas.microsoft.com/office/drawing/2014/main" id="{F81CD360-A2E4-4C15-8021-7A25CFC84F40}"/>
                  </a:ext>
                </a:extLst>
              </p:cNvPr>
              <p:cNvCxnSpPr/>
              <p:nvPr/>
            </p:nvCxnSpPr>
            <p:spPr>
              <a:xfrm>
                <a:off x="3459480" y="1953733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2" name="Conector de Seta Reta 361">
                <a:extLst>
                  <a:ext uri="{FF2B5EF4-FFF2-40B4-BE49-F238E27FC236}">
                    <a16:creationId xmlns:a16="http://schemas.microsoft.com/office/drawing/2014/main" id="{97C781E1-8B20-4742-9B8F-E58E9F61D484}"/>
                  </a:ext>
                </a:extLst>
              </p:cNvPr>
              <p:cNvCxnSpPr/>
              <p:nvPr/>
            </p:nvCxnSpPr>
            <p:spPr>
              <a:xfrm>
                <a:off x="3787140" y="1947707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3" name="Conector de Seta Reta 362">
                <a:extLst>
                  <a:ext uri="{FF2B5EF4-FFF2-40B4-BE49-F238E27FC236}">
                    <a16:creationId xmlns:a16="http://schemas.microsoft.com/office/drawing/2014/main" id="{E1F203C4-E04D-44D7-9DFB-AEC73D8F1BAC}"/>
                  </a:ext>
                </a:extLst>
              </p:cNvPr>
              <p:cNvCxnSpPr/>
              <p:nvPr/>
            </p:nvCxnSpPr>
            <p:spPr>
              <a:xfrm>
                <a:off x="4114800" y="1950720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4" name="Conector de Seta Reta 363">
                <a:extLst>
                  <a:ext uri="{FF2B5EF4-FFF2-40B4-BE49-F238E27FC236}">
                    <a16:creationId xmlns:a16="http://schemas.microsoft.com/office/drawing/2014/main" id="{798EB8CB-D6AA-4EEE-9717-B4372CD65C18}"/>
                  </a:ext>
                </a:extLst>
              </p:cNvPr>
              <p:cNvCxnSpPr/>
              <p:nvPr/>
            </p:nvCxnSpPr>
            <p:spPr>
              <a:xfrm>
                <a:off x="4434840" y="1961353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5" name="Conector de Seta Reta 364">
                <a:extLst>
                  <a:ext uri="{FF2B5EF4-FFF2-40B4-BE49-F238E27FC236}">
                    <a16:creationId xmlns:a16="http://schemas.microsoft.com/office/drawing/2014/main" id="{EA4CD945-9F7F-4E62-8C55-16D755D2AF70}"/>
                  </a:ext>
                </a:extLst>
              </p:cNvPr>
              <p:cNvCxnSpPr/>
              <p:nvPr/>
            </p:nvCxnSpPr>
            <p:spPr>
              <a:xfrm>
                <a:off x="4754880" y="1955327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6" name="Conector de Seta Reta 365">
                <a:extLst>
                  <a:ext uri="{FF2B5EF4-FFF2-40B4-BE49-F238E27FC236}">
                    <a16:creationId xmlns:a16="http://schemas.microsoft.com/office/drawing/2014/main" id="{BB50A30E-638E-4AA0-B374-6F2DD94B34C0}"/>
                  </a:ext>
                </a:extLst>
              </p:cNvPr>
              <p:cNvCxnSpPr/>
              <p:nvPr/>
            </p:nvCxnSpPr>
            <p:spPr>
              <a:xfrm>
                <a:off x="5082540" y="1958340"/>
                <a:ext cx="0" cy="664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9767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547D605-1165-4679-BB20-96EC77C0C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893" y="2404919"/>
            <a:ext cx="1886213" cy="204816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DD8AD22-96AF-4202-9BB2-4C7BA927C5FF}"/>
              </a:ext>
            </a:extLst>
          </p:cNvPr>
          <p:cNvSpPr txBox="1"/>
          <p:nvPr/>
        </p:nvSpPr>
        <p:spPr>
          <a:xfrm>
            <a:off x="5784112" y="408374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Linhas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BD31BBE-B666-460A-AB48-BAC2E984FB37}"/>
              </a:ext>
            </a:extLst>
          </p:cNvPr>
          <p:cNvCxnSpPr>
            <a:cxnSpLocks/>
          </p:cNvCxnSpPr>
          <p:nvPr/>
        </p:nvCxnSpPr>
        <p:spPr>
          <a:xfrm flipH="1">
            <a:off x="6464595" y="2583712"/>
            <a:ext cx="361508" cy="19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0AF4B8A-00BA-43AF-BB0D-7EF3A1CC223B}"/>
              </a:ext>
            </a:extLst>
          </p:cNvPr>
          <p:cNvSpPr txBox="1"/>
          <p:nvPr/>
        </p:nvSpPr>
        <p:spPr>
          <a:xfrm>
            <a:off x="6755917" y="2309650"/>
            <a:ext cx="68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</a:lstStyle>
          <a:p>
            <a:r>
              <a:rPr lang="pt-BR" dirty="0"/>
              <a:t>Pinça</a:t>
            </a:r>
          </a:p>
        </p:txBody>
      </p:sp>
    </p:spTree>
    <p:extLst>
      <p:ext uri="{BB962C8B-B14F-4D97-AF65-F5344CB8AC3E}">
        <p14:creationId xmlns:p14="http://schemas.microsoft.com/office/powerpoint/2010/main" val="3410294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85DC04ED-4AE0-4EB5-97B8-78184F62C430}"/>
              </a:ext>
            </a:extLst>
          </p:cNvPr>
          <p:cNvGrpSpPr/>
          <p:nvPr/>
        </p:nvGrpSpPr>
        <p:grpSpPr>
          <a:xfrm>
            <a:off x="2196465" y="955896"/>
            <a:ext cx="6372226" cy="3919000"/>
            <a:chOff x="2257425" y="1519776"/>
            <a:chExt cx="6372226" cy="3919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A5CBDD5-A1E8-461D-816B-5C46F1BD6D8D}"/>
                </a:ext>
              </a:extLst>
            </p:cNvPr>
            <p:cNvSpPr/>
            <p:nvPr/>
          </p:nvSpPr>
          <p:spPr>
            <a:xfrm>
              <a:off x="2257425" y="1519776"/>
              <a:ext cx="6372226" cy="3919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id="{FEC7B826-67AB-4675-8C63-98E5921FCF94}"/>
                </a:ext>
              </a:extLst>
            </p:cNvPr>
            <p:cNvGrpSpPr/>
            <p:nvPr/>
          </p:nvGrpSpPr>
          <p:grpSpPr>
            <a:xfrm>
              <a:off x="2257425" y="1519776"/>
              <a:ext cx="6372226" cy="3919000"/>
              <a:chOff x="2257425" y="1519776"/>
              <a:chExt cx="6372226" cy="3919000"/>
            </a:xfrm>
          </p:grpSpPr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E3083987-6BBF-4C95-8667-E4A296B1BF7A}"/>
                  </a:ext>
                </a:extLst>
              </p:cNvPr>
              <p:cNvSpPr/>
              <p:nvPr/>
            </p:nvSpPr>
            <p:spPr>
              <a:xfrm>
                <a:off x="2257425" y="1519776"/>
                <a:ext cx="6372226" cy="39190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6" name="Agrupar 85">
                <a:extLst>
                  <a:ext uri="{FF2B5EF4-FFF2-40B4-BE49-F238E27FC236}">
                    <a16:creationId xmlns:a16="http://schemas.microsoft.com/office/drawing/2014/main" id="{10ED0460-90D4-4EE0-83B0-05A60C849276}"/>
                  </a:ext>
                </a:extLst>
              </p:cNvPr>
              <p:cNvGrpSpPr/>
              <p:nvPr/>
            </p:nvGrpSpPr>
            <p:grpSpPr>
              <a:xfrm>
                <a:off x="2523044" y="2315022"/>
                <a:ext cx="5594347" cy="3022357"/>
                <a:chOff x="2523044" y="2315022"/>
                <a:chExt cx="5594347" cy="3022357"/>
              </a:xfrm>
            </p:grpSpPr>
            <p:cxnSp>
              <p:nvCxnSpPr>
                <p:cNvPr id="74" name="Conector de Seta Reta 73">
                  <a:extLst>
                    <a:ext uri="{FF2B5EF4-FFF2-40B4-BE49-F238E27FC236}">
                      <a16:creationId xmlns:a16="http://schemas.microsoft.com/office/drawing/2014/main" id="{4B4C5E2D-F935-4158-B821-3D0D99E8D2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83891" y="4707045"/>
                  <a:ext cx="119805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CaixaDeTexto 80">
                  <a:extLst>
                    <a:ext uri="{FF2B5EF4-FFF2-40B4-BE49-F238E27FC236}">
                      <a16:creationId xmlns:a16="http://schemas.microsoft.com/office/drawing/2014/main" id="{6E91172E-C451-49A9-A8FB-FEE490D5C287}"/>
                    </a:ext>
                  </a:extLst>
                </p:cNvPr>
                <p:cNvSpPr txBox="1"/>
                <p:nvPr/>
              </p:nvSpPr>
              <p:spPr>
                <a:xfrm>
                  <a:off x="6799129" y="4493892"/>
                  <a:ext cx="11817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100" dirty="0"/>
                    <a:t>Matriz </a:t>
                  </a:r>
                  <a:r>
                    <a:rPr lang="pt-BR" sz="1100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elementar</a:t>
                  </a:r>
                </a:p>
              </p:txBody>
            </p:sp>
            <p:cxnSp>
              <p:nvCxnSpPr>
                <p:cNvPr id="20" name="Conector reto 19">
                  <a:extLst>
                    <a:ext uri="{FF2B5EF4-FFF2-40B4-BE49-F238E27FC236}">
                      <a16:creationId xmlns:a16="http://schemas.microsoft.com/office/drawing/2014/main" id="{088F023F-EE86-4844-A959-D62212A21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48300" y="2322195"/>
                  <a:ext cx="0" cy="297180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to 20">
                  <a:extLst>
                    <a:ext uri="{FF2B5EF4-FFF2-40B4-BE49-F238E27FC236}">
                      <a16:creationId xmlns:a16="http://schemas.microsoft.com/office/drawing/2014/main" id="{BAB5CA86-2454-4B99-BE96-1E74BC862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09410" y="2322195"/>
                  <a:ext cx="0" cy="297180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reto 18">
                  <a:extLst>
                    <a:ext uri="{FF2B5EF4-FFF2-40B4-BE49-F238E27FC236}">
                      <a16:creationId xmlns:a16="http://schemas.microsoft.com/office/drawing/2014/main" id="{FD327152-2C44-4CB6-BA5E-FB74EF902A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6710" y="2322195"/>
                  <a:ext cx="0" cy="297180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Retângulo 3">
                  <a:extLst>
                    <a:ext uri="{FF2B5EF4-FFF2-40B4-BE49-F238E27FC236}">
                      <a16:creationId xmlns:a16="http://schemas.microsoft.com/office/drawing/2014/main" id="{F2A2E4CD-F9B7-4707-ADB1-86F5F82026DD}"/>
                    </a:ext>
                  </a:extLst>
                </p:cNvPr>
                <p:cNvSpPr/>
                <p:nvPr/>
              </p:nvSpPr>
              <p:spPr>
                <a:xfrm>
                  <a:off x="2777739" y="2604135"/>
                  <a:ext cx="159772" cy="218693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11">
                  <a:extLst>
                    <a:ext uri="{FF2B5EF4-FFF2-40B4-BE49-F238E27FC236}">
                      <a16:creationId xmlns:a16="http://schemas.microsoft.com/office/drawing/2014/main" id="{6BBEC45D-1995-4B99-ACC3-D283B2A4D93C}"/>
                    </a:ext>
                  </a:extLst>
                </p:cNvPr>
                <p:cNvSpPr/>
                <p:nvPr/>
              </p:nvSpPr>
              <p:spPr>
                <a:xfrm>
                  <a:off x="4088130" y="2606036"/>
                  <a:ext cx="137160" cy="35814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14">
                  <a:extLst>
                    <a:ext uri="{FF2B5EF4-FFF2-40B4-BE49-F238E27FC236}">
                      <a16:creationId xmlns:a16="http://schemas.microsoft.com/office/drawing/2014/main" id="{C423F59C-3345-4064-9EF3-58912FF61BE1}"/>
                    </a:ext>
                  </a:extLst>
                </p:cNvPr>
                <p:cNvSpPr/>
                <p:nvPr/>
              </p:nvSpPr>
              <p:spPr>
                <a:xfrm>
                  <a:off x="5376964" y="2604133"/>
                  <a:ext cx="135114" cy="162748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id="{6AC35794-C9D9-4D4F-A083-344B35BCDE8E}"/>
                    </a:ext>
                  </a:extLst>
                </p:cNvPr>
                <p:cNvSpPr/>
                <p:nvPr/>
              </p:nvSpPr>
              <p:spPr>
                <a:xfrm>
                  <a:off x="6648448" y="2604135"/>
                  <a:ext cx="135443" cy="218693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6" name="Conector reto 5">
                  <a:extLst>
                    <a:ext uri="{FF2B5EF4-FFF2-40B4-BE49-F238E27FC236}">
                      <a16:creationId xmlns:a16="http://schemas.microsoft.com/office/drawing/2014/main" id="{986A2485-58BB-4964-8161-EE43C5323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58617" y="2315022"/>
                  <a:ext cx="11306" cy="297180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de Seta Reta 21">
                  <a:extLst>
                    <a:ext uri="{FF2B5EF4-FFF2-40B4-BE49-F238E27FC236}">
                      <a16:creationId xmlns:a16="http://schemas.microsoft.com/office/drawing/2014/main" id="{421974C7-16DB-479D-BE10-A0DC9C715C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7510" y="2680335"/>
                  <a:ext cx="1143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de Seta Reta 24">
                  <a:extLst>
                    <a:ext uri="{FF2B5EF4-FFF2-40B4-BE49-F238E27FC236}">
                      <a16:creationId xmlns:a16="http://schemas.microsoft.com/office/drawing/2014/main" id="{5408A907-3807-4D4B-890D-814D868233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37510" y="2882265"/>
                  <a:ext cx="114300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de Seta Reta 28">
                  <a:extLst>
                    <a:ext uri="{FF2B5EF4-FFF2-40B4-BE49-F238E27FC236}">
                      <a16:creationId xmlns:a16="http://schemas.microsoft.com/office/drawing/2014/main" id="{153ADD4C-F324-48D6-A879-1680D25FF6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7510" y="3300095"/>
                  <a:ext cx="24231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de Seta Reta 29">
                  <a:extLst>
                    <a:ext uri="{FF2B5EF4-FFF2-40B4-BE49-F238E27FC236}">
                      <a16:creationId xmlns:a16="http://schemas.microsoft.com/office/drawing/2014/main" id="{30E7D397-FB12-4B3D-B66D-110FE6450D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37510" y="3502025"/>
                  <a:ext cx="242316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B27ABEA8-6C61-4B08-94D3-91E1AB6A7ADE}"/>
                    </a:ext>
                  </a:extLst>
                </p:cNvPr>
                <p:cNvSpPr txBox="1"/>
                <p:nvPr/>
              </p:nvSpPr>
              <p:spPr>
                <a:xfrm>
                  <a:off x="2923324" y="2463612"/>
                  <a:ext cx="120257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pt-BR"/>
                  </a:defPPr>
                  <a:lvl1pPr>
                    <a:defRPr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defRPr>
                  </a:lvl1pPr>
                </a:lstStyle>
                <a:p>
                  <a:r>
                    <a:rPr lang="pt-BR" sz="1100" dirty="0"/>
                    <a:t>Leitura do input</a:t>
                  </a:r>
                </a:p>
              </p:txBody>
            </p:sp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8226B004-146B-43CC-B55E-248167353A3A}"/>
                    </a:ext>
                  </a:extLst>
                </p:cNvPr>
                <p:cNvSpPr txBox="1"/>
                <p:nvPr/>
              </p:nvSpPr>
              <p:spPr>
                <a:xfrm>
                  <a:off x="2947239" y="2680335"/>
                  <a:ext cx="117211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pt-BR"/>
                  </a:defPPr>
                  <a:lvl1pPr>
                    <a:defRPr sz="110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defRPr>
                  </a:lvl1pPr>
                </a:lstStyle>
                <a:p>
                  <a:r>
                    <a:rPr lang="pt-BR" dirty="0"/>
                    <a:t>Retorna o input</a:t>
                  </a:r>
                </a:p>
              </p:txBody>
            </p: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D503994E-30CD-4A50-88E9-2F88E762E8A7}"/>
                    </a:ext>
                  </a:extLst>
                </p:cNvPr>
                <p:cNvSpPr txBox="1"/>
                <p:nvPr/>
              </p:nvSpPr>
              <p:spPr>
                <a:xfrm>
                  <a:off x="2883860" y="3068861"/>
                  <a:ext cx="253466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pt-BR"/>
                  </a:defPPr>
                  <a:lvl1pPr>
                    <a:defRPr sz="110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defRPr>
                  </a:lvl1pPr>
                </a:lstStyle>
                <a:p>
                  <a:r>
                    <a:rPr lang="pt-BR" dirty="0"/>
                    <a:t>Parâmetros para construção da malha</a:t>
                  </a:r>
                </a:p>
              </p:txBody>
            </p:sp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8F2F745D-DA1C-4102-9429-23250E3D5D4A}"/>
                    </a:ext>
                  </a:extLst>
                </p:cNvPr>
                <p:cNvSpPr txBox="1"/>
                <p:nvPr/>
              </p:nvSpPr>
              <p:spPr>
                <a:xfrm>
                  <a:off x="3315861" y="3292470"/>
                  <a:ext cx="16930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pt-BR"/>
                  </a:defPPr>
                  <a:lvl1pPr>
                    <a:defRPr sz="110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defRPr>
                  </a:lvl1pPr>
                </a:lstStyle>
                <a:p>
                  <a:r>
                    <a:rPr lang="pt-BR" dirty="0"/>
                    <a:t>Malha salva no diretório</a:t>
                  </a:r>
                </a:p>
              </p:txBody>
            </p:sp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FC9748E5-65FE-4411-9FD1-366AAD37338B}"/>
                    </a:ext>
                  </a:extLst>
                </p:cNvPr>
                <p:cNvSpPr txBox="1"/>
                <p:nvPr/>
              </p:nvSpPr>
              <p:spPr>
                <a:xfrm>
                  <a:off x="3534979" y="4262252"/>
                  <a:ext cx="23839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pt-BR"/>
                  </a:defPPr>
                  <a:lvl1pPr>
                    <a:defRPr sz="110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defRPr>
                  </a:lvl1pPr>
                </a:lstStyle>
                <a:p>
                  <a:r>
                    <a:rPr lang="pt-BR" dirty="0"/>
                    <a:t>Parâmetros para realizar o Assembling</a:t>
                  </a:r>
                </a:p>
              </p:txBody>
            </p:sp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11EAC28A-77B5-4001-B724-B9907BA90344}"/>
                    </a:ext>
                  </a:extLst>
                </p:cNvPr>
                <p:cNvSpPr txBox="1"/>
                <p:nvPr/>
              </p:nvSpPr>
              <p:spPr>
                <a:xfrm>
                  <a:off x="3466892" y="4484270"/>
                  <a:ext cx="25138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pt-BR"/>
                  </a:defPPr>
                  <a:lvl1pPr>
                    <a:defRPr sz="110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defRPr>
                  </a:lvl1pPr>
                </a:lstStyle>
                <a:p>
                  <a:r>
                    <a:rPr lang="pt-BR" dirty="0"/>
                    <a:t>Retorna as matrizes globais do problema</a:t>
                  </a:r>
                </a:p>
              </p:txBody>
            </p:sp>
            <p:cxnSp>
              <p:nvCxnSpPr>
                <p:cNvPr id="46" name="Conector de Seta Reta 45">
                  <a:extLst>
                    <a:ext uri="{FF2B5EF4-FFF2-40B4-BE49-F238E27FC236}">
                      <a16:creationId xmlns:a16="http://schemas.microsoft.com/office/drawing/2014/main" id="{45CD6624-42FA-43D1-86D4-13340837CA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184" y="4505119"/>
                  <a:ext cx="36951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de Seta Reta 46">
                  <a:extLst>
                    <a:ext uri="{FF2B5EF4-FFF2-40B4-BE49-F238E27FC236}">
                      <a16:creationId xmlns:a16="http://schemas.microsoft.com/office/drawing/2014/main" id="{FFBFA2E0-A434-4449-8A96-71812B0437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38038" y="4707045"/>
                  <a:ext cx="369517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de Seta Reta 53">
                  <a:extLst>
                    <a:ext uri="{FF2B5EF4-FFF2-40B4-BE49-F238E27FC236}">
                      <a16:creationId xmlns:a16="http://schemas.microsoft.com/office/drawing/2014/main" id="{C720C7CA-BE61-49AF-8F04-4BA4B0ECD4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184" y="3885994"/>
                  <a:ext cx="243077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CaixaDeTexto 55">
                  <a:extLst>
                    <a:ext uri="{FF2B5EF4-FFF2-40B4-BE49-F238E27FC236}">
                      <a16:creationId xmlns:a16="http://schemas.microsoft.com/office/drawing/2014/main" id="{33B794E2-28FD-4805-922B-C4B7EF30D9F5}"/>
                    </a:ext>
                  </a:extLst>
                </p:cNvPr>
                <p:cNvSpPr txBox="1"/>
                <p:nvPr/>
              </p:nvSpPr>
              <p:spPr>
                <a:xfrm>
                  <a:off x="3392834" y="3663144"/>
                  <a:ext cx="15087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pt-BR"/>
                  </a:defPPr>
                  <a:lvl1pPr>
                    <a:defRPr sz="110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defRPr>
                  </a:lvl1pPr>
                </a:lstStyle>
                <a:p>
                  <a:r>
                    <a:rPr lang="pt-BR" dirty="0"/>
                    <a:t>Parâmetros da malha</a:t>
                  </a:r>
                </a:p>
              </p:txBody>
            </p:sp>
            <p:cxnSp>
              <p:nvCxnSpPr>
                <p:cNvPr id="57" name="Conector de Seta Reta 56">
                  <a:extLst>
                    <a:ext uri="{FF2B5EF4-FFF2-40B4-BE49-F238E27FC236}">
                      <a16:creationId xmlns:a16="http://schemas.microsoft.com/office/drawing/2014/main" id="{A32E98A2-0AE1-4E96-BA87-32F9301461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35498" y="4082413"/>
                  <a:ext cx="242316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CaixaDeTexto 57">
                  <a:extLst>
                    <a:ext uri="{FF2B5EF4-FFF2-40B4-BE49-F238E27FC236}">
                      <a16:creationId xmlns:a16="http://schemas.microsoft.com/office/drawing/2014/main" id="{A934DEEC-9647-46DB-888E-C88A73872465}"/>
                    </a:ext>
                  </a:extLst>
                </p:cNvPr>
                <p:cNvSpPr txBox="1"/>
                <p:nvPr/>
              </p:nvSpPr>
              <p:spPr>
                <a:xfrm>
                  <a:off x="3020211" y="3865252"/>
                  <a:ext cx="22557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pt-BR"/>
                  </a:defPPr>
                  <a:lvl1pPr>
                    <a:defRPr sz="110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defRPr>
                  </a:lvl1pPr>
                </a:lstStyle>
                <a:p>
                  <a:r>
                    <a:rPr lang="pt-BR" dirty="0"/>
                    <a:t>Matrizes de posição e conectividade</a:t>
                  </a:r>
                </a:p>
              </p:txBody>
            </p:sp>
            <p:cxnSp>
              <p:nvCxnSpPr>
                <p:cNvPr id="65" name="Conector de Seta Reta 64">
                  <a:extLst>
                    <a:ext uri="{FF2B5EF4-FFF2-40B4-BE49-F238E27FC236}">
                      <a16:creationId xmlns:a16="http://schemas.microsoft.com/office/drawing/2014/main" id="{F073B55E-8E01-422A-924E-953AC8309593}"/>
                    </a:ext>
                  </a:extLst>
                </p:cNvPr>
                <p:cNvCxnSpPr>
                  <a:cxnSpLocks/>
                  <a:stCxn id="4" idx="2"/>
                </p:cNvCxnSpPr>
                <p:nvPr/>
              </p:nvCxnSpPr>
              <p:spPr>
                <a:xfrm>
                  <a:off x="2857625" y="4791066"/>
                  <a:ext cx="0" cy="2667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CaixaDeTexto 65">
                  <a:extLst>
                    <a:ext uri="{FF2B5EF4-FFF2-40B4-BE49-F238E27FC236}">
                      <a16:creationId xmlns:a16="http://schemas.microsoft.com/office/drawing/2014/main" id="{6675756D-FFD9-4DD5-AA7A-5AFCD9666D99}"/>
                    </a:ext>
                  </a:extLst>
                </p:cNvPr>
                <p:cNvSpPr txBox="1"/>
                <p:nvPr/>
              </p:nvSpPr>
              <p:spPr>
                <a:xfrm>
                  <a:off x="2523044" y="5075769"/>
                  <a:ext cx="1739579" cy="26161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100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Resultados finais em .vtk</a:t>
                  </a:r>
                </a:p>
              </p:txBody>
            </p:sp>
            <p:cxnSp>
              <p:nvCxnSpPr>
                <p:cNvPr id="68" name="Conector reto 67">
                  <a:extLst>
                    <a:ext uri="{FF2B5EF4-FFF2-40B4-BE49-F238E27FC236}">
                      <a16:creationId xmlns:a16="http://schemas.microsoft.com/office/drawing/2014/main" id="{983F6572-0297-4F70-B0E4-2740F46B57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42910" y="2322195"/>
                  <a:ext cx="0" cy="297180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Retângulo 69">
                  <a:extLst>
                    <a:ext uri="{FF2B5EF4-FFF2-40B4-BE49-F238E27FC236}">
                      <a16:creationId xmlns:a16="http://schemas.microsoft.com/office/drawing/2014/main" id="{013C808B-ED4E-4614-9D84-E688236B5837}"/>
                    </a:ext>
                  </a:extLst>
                </p:cNvPr>
                <p:cNvSpPr/>
                <p:nvPr/>
              </p:nvSpPr>
              <p:spPr>
                <a:xfrm>
                  <a:off x="7981948" y="2604135"/>
                  <a:ext cx="135443" cy="218693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72" name="Conector de Seta Reta 71">
                  <a:extLst>
                    <a:ext uri="{FF2B5EF4-FFF2-40B4-BE49-F238E27FC236}">
                      <a16:creationId xmlns:a16="http://schemas.microsoft.com/office/drawing/2014/main" id="{D2933CFC-1C75-4F33-9E93-B4F10B5363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99129" y="4505119"/>
                  <a:ext cx="118281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CaixaDeTexto 79">
                  <a:extLst>
                    <a:ext uri="{FF2B5EF4-FFF2-40B4-BE49-F238E27FC236}">
                      <a16:creationId xmlns:a16="http://schemas.microsoft.com/office/drawing/2014/main" id="{A28C56DA-AAFF-415C-94AD-B443F76DBCFF}"/>
                    </a:ext>
                  </a:extLst>
                </p:cNvPr>
                <p:cNvSpPr txBox="1"/>
                <p:nvPr/>
              </p:nvSpPr>
              <p:spPr>
                <a:xfrm>
                  <a:off x="6713369" y="4268881"/>
                  <a:ext cx="134524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dirty="0"/>
                    <a:t>Vértices do </a:t>
                  </a:r>
                  <a:r>
                    <a:rPr lang="pt-BR" sz="1100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elemento</a:t>
                  </a:r>
                </a:p>
              </p:txBody>
            </p:sp>
          </p:grpSp>
        </p:grpSp>
      </p:grpSp>
      <p:sp>
        <p:nvSpPr>
          <p:cNvPr id="51" name="Retângulo 50">
            <a:extLst>
              <a:ext uri="{FF2B5EF4-FFF2-40B4-BE49-F238E27FC236}">
                <a16:creationId xmlns:a16="http://schemas.microsoft.com/office/drawing/2014/main" id="{5EEFA52B-3DB3-49E6-A695-BBC13C742357}"/>
              </a:ext>
            </a:extLst>
          </p:cNvPr>
          <p:cNvSpPr/>
          <p:nvPr/>
        </p:nvSpPr>
        <p:spPr>
          <a:xfrm>
            <a:off x="6318096" y="1143375"/>
            <a:ext cx="702455" cy="6052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AFDEF46-8034-4C9D-977D-80480B5C105B}"/>
              </a:ext>
            </a:extLst>
          </p:cNvPr>
          <p:cNvSpPr txBox="1"/>
          <p:nvPr/>
        </p:nvSpPr>
        <p:spPr>
          <a:xfrm>
            <a:off x="6264568" y="1217238"/>
            <a:ext cx="82586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</a:lstStyle>
          <a:p>
            <a:pPr algn="ctr"/>
            <a:r>
              <a:rPr lang="pt-BR" sz="1100" dirty="0"/>
              <a:t>montagem</a:t>
            </a:r>
          </a:p>
          <a:p>
            <a:pPr algn="ctr"/>
            <a:r>
              <a:rPr lang="pt-BR" sz="1100" dirty="0"/>
              <a:t>.py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776563A-8A9A-40E2-BA26-2372E7165893}"/>
              </a:ext>
            </a:extLst>
          </p:cNvPr>
          <p:cNvSpPr/>
          <p:nvPr/>
        </p:nvSpPr>
        <p:spPr>
          <a:xfrm>
            <a:off x="2456613" y="1149458"/>
            <a:ext cx="702455" cy="6052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835E02E-6BAD-42AD-9CD6-57BE7633A9CF}"/>
              </a:ext>
            </a:extLst>
          </p:cNvPr>
          <p:cNvSpPr txBox="1"/>
          <p:nvPr/>
        </p:nvSpPr>
        <p:spPr>
          <a:xfrm>
            <a:off x="2547993" y="1221249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</a:lstStyle>
          <a:p>
            <a:pPr algn="ctr"/>
            <a:r>
              <a:rPr lang="pt-BR" sz="1200" dirty="0"/>
              <a:t>disco</a:t>
            </a:r>
          </a:p>
          <a:p>
            <a:pPr algn="ctr"/>
            <a:r>
              <a:rPr lang="pt-BR" sz="1200" dirty="0"/>
              <a:t>.py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6A1E1AFB-DA27-4621-AE7D-389FB9C23395}"/>
              </a:ext>
            </a:extLst>
          </p:cNvPr>
          <p:cNvSpPr/>
          <p:nvPr/>
        </p:nvSpPr>
        <p:spPr>
          <a:xfrm>
            <a:off x="5031310" y="1151608"/>
            <a:ext cx="702455" cy="6052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47A17F75-FCC5-4C71-BCB8-2DAEE818DCE4}"/>
              </a:ext>
            </a:extLst>
          </p:cNvPr>
          <p:cNvSpPr txBox="1"/>
          <p:nvPr/>
        </p:nvSpPr>
        <p:spPr>
          <a:xfrm>
            <a:off x="5078924" y="1211424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</a:lstStyle>
          <a:p>
            <a:pPr algn="ctr"/>
            <a:r>
              <a:rPr lang="pt-BR" sz="1200" dirty="0"/>
              <a:t>malha</a:t>
            </a:r>
          </a:p>
          <a:p>
            <a:pPr algn="ctr"/>
            <a:r>
              <a:rPr lang="pt-BR" sz="1200" dirty="0"/>
              <a:t>.py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C5746D9E-E983-4F8E-B2A4-A0B522A41DA2}"/>
              </a:ext>
            </a:extLst>
          </p:cNvPr>
          <p:cNvSpPr/>
          <p:nvPr/>
        </p:nvSpPr>
        <p:spPr>
          <a:xfrm>
            <a:off x="7641980" y="1151594"/>
            <a:ext cx="702455" cy="6052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9BEB498-996E-4EF1-9D75-8708B0FCCFBC}"/>
              </a:ext>
            </a:extLst>
          </p:cNvPr>
          <p:cNvSpPr txBox="1"/>
          <p:nvPr/>
        </p:nvSpPr>
        <p:spPr>
          <a:xfrm>
            <a:off x="7625323" y="1225457"/>
            <a:ext cx="752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</a:lstStyle>
          <a:p>
            <a:pPr algn="ctr"/>
            <a:r>
              <a:rPr lang="pt-BR" sz="1200" dirty="0"/>
              <a:t>matrizes</a:t>
            </a:r>
          </a:p>
          <a:p>
            <a:pPr algn="ctr"/>
            <a:r>
              <a:rPr lang="pt-BR" sz="1200" dirty="0"/>
              <a:t>.py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ED28C4B3-0095-4B5C-B6EB-EFA7F19FF9A0}"/>
              </a:ext>
            </a:extLst>
          </p:cNvPr>
          <p:cNvSpPr/>
          <p:nvPr/>
        </p:nvSpPr>
        <p:spPr>
          <a:xfrm>
            <a:off x="3738808" y="1156239"/>
            <a:ext cx="702455" cy="6052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B71BDD32-486E-48B8-A3A4-881EEA406C1A}"/>
              </a:ext>
            </a:extLst>
          </p:cNvPr>
          <p:cNvSpPr txBox="1"/>
          <p:nvPr/>
        </p:nvSpPr>
        <p:spPr>
          <a:xfrm>
            <a:off x="3812008" y="1220295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</a:lstStyle>
          <a:p>
            <a:pPr algn="ctr"/>
            <a:r>
              <a:rPr lang="pt-BR" sz="1200" dirty="0"/>
              <a:t>input</a:t>
            </a:r>
          </a:p>
          <a:p>
            <a:pPr algn="ctr"/>
            <a:r>
              <a:rPr lang="pt-BR" sz="1200" dirty="0"/>
              <a:t>.py</a:t>
            </a:r>
          </a:p>
        </p:txBody>
      </p:sp>
    </p:spTree>
    <p:extLst>
      <p:ext uri="{BB962C8B-B14F-4D97-AF65-F5344CB8AC3E}">
        <p14:creationId xmlns:p14="http://schemas.microsoft.com/office/powerpoint/2010/main" val="116774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CF4533DF-B7B6-4505-BFEA-3606EF81D929}"/>
              </a:ext>
            </a:extLst>
          </p:cNvPr>
          <p:cNvGrpSpPr/>
          <p:nvPr/>
        </p:nvGrpSpPr>
        <p:grpSpPr>
          <a:xfrm>
            <a:off x="327807" y="1795234"/>
            <a:ext cx="11536385" cy="3267531"/>
            <a:chOff x="327807" y="1795234"/>
            <a:chExt cx="11536385" cy="3267531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403DD9A8-88B3-4798-AFFF-414213E4AE8F}"/>
                </a:ext>
              </a:extLst>
            </p:cNvPr>
            <p:cNvGrpSpPr/>
            <p:nvPr/>
          </p:nvGrpSpPr>
          <p:grpSpPr>
            <a:xfrm>
              <a:off x="327807" y="1795234"/>
              <a:ext cx="11536385" cy="3267531"/>
              <a:chOff x="327807" y="1795234"/>
              <a:chExt cx="11536385" cy="3267531"/>
            </a:xfrm>
          </p:grpSpPr>
          <p:pic>
            <p:nvPicPr>
              <p:cNvPr id="3" name="Imagem 2">
                <a:extLst>
                  <a:ext uri="{FF2B5EF4-FFF2-40B4-BE49-F238E27FC236}">
                    <a16:creationId xmlns:a16="http://schemas.microsoft.com/office/drawing/2014/main" id="{2A26B474-6034-4FCA-A5D1-9A6A9295B8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807" y="1795234"/>
                <a:ext cx="11536385" cy="3267531"/>
              </a:xfrm>
              <a:prstGeom prst="rect">
                <a:avLst/>
              </a:prstGeom>
            </p:spPr>
          </p:pic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9DEC327-4777-4184-B7DB-DDF637948EE0}"/>
                  </a:ext>
                </a:extLst>
              </p:cNvPr>
              <p:cNvSpPr/>
              <p:nvPr/>
            </p:nvSpPr>
            <p:spPr>
              <a:xfrm>
                <a:off x="393404" y="1881963"/>
                <a:ext cx="1648046" cy="6698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27200D8-BFC0-4356-80F5-F1B868D65AD7}"/>
                </a:ext>
              </a:extLst>
            </p:cNvPr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7" t="6229" r="4838" b="28100"/>
            <a:stretch/>
          </p:blipFill>
          <p:spPr bwMode="auto">
            <a:xfrm>
              <a:off x="535703" y="1937689"/>
              <a:ext cx="1363447" cy="55839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5445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73659A3-6E28-4FCC-8FDE-C703E7F1C863}"/>
              </a:ext>
            </a:extLst>
          </p:cNvPr>
          <p:cNvGrpSpPr/>
          <p:nvPr/>
        </p:nvGrpSpPr>
        <p:grpSpPr>
          <a:xfrm>
            <a:off x="1509251" y="367101"/>
            <a:ext cx="9173498" cy="6123798"/>
            <a:chOff x="1509251" y="367101"/>
            <a:chExt cx="9173498" cy="6123798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82CD751-0251-45D1-BDB2-76C77F49F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251" y="367101"/>
              <a:ext cx="9173498" cy="6123798"/>
            </a:xfrm>
            <a:prstGeom prst="rect">
              <a:avLst/>
            </a:prstGeom>
          </p:spPr>
        </p:pic>
        <p:sp>
          <p:nvSpPr>
            <p:cNvPr id="9" name="Seta: Curva para a Direita 8">
              <a:extLst>
                <a:ext uri="{FF2B5EF4-FFF2-40B4-BE49-F238E27FC236}">
                  <a16:creationId xmlns:a16="http://schemas.microsoft.com/office/drawing/2014/main" id="{1A545329-FAB2-44BF-A53E-B558699BFEB3}"/>
                </a:ext>
              </a:extLst>
            </p:cNvPr>
            <p:cNvSpPr/>
            <p:nvPr/>
          </p:nvSpPr>
          <p:spPr>
            <a:xfrm rot="5032468">
              <a:off x="7211130" y="3378581"/>
              <a:ext cx="624572" cy="808074"/>
            </a:xfrm>
            <a:prstGeom prst="curved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FE65D214-2325-4AC4-B5E0-34C1C2B225E1}"/>
                </a:ext>
              </a:extLst>
            </p:cNvPr>
            <p:cNvCxnSpPr>
              <a:cxnSpLocks/>
            </p:cNvCxnSpPr>
            <p:nvPr/>
          </p:nvCxnSpPr>
          <p:spPr>
            <a:xfrm>
              <a:off x="6751675" y="3538067"/>
              <a:ext cx="2913320" cy="757486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202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FA5C70-C9C8-49D5-8484-D674CF423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8"/>
          <a:stretch/>
        </p:blipFill>
        <p:spPr>
          <a:xfrm>
            <a:off x="3498112" y="1709497"/>
            <a:ext cx="5708234" cy="3439005"/>
          </a:xfr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DD0F48D-7882-4918-BD92-5CEBE8983EF3}"/>
              </a:ext>
            </a:extLst>
          </p:cNvPr>
          <p:cNvCxnSpPr/>
          <p:nvPr/>
        </p:nvCxnSpPr>
        <p:spPr>
          <a:xfrm flipV="1">
            <a:off x="6570922" y="1812851"/>
            <a:ext cx="393404" cy="30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4B3B9B4-483D-4894-A7EB-D85B4D47668D}"/>
              </a:ext>
            </a:extLst>
          </p:cNvPr>
          <p:cNvCxnSpPr/>
          <p:nvPr/>
        </p:nvCxnSpPr>
        <p:spPr>
          <a:xfrm flipV="1">
            <a:off x="4160874" y="1812851"/>
            <a:ext cx="393404" cy="30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4B8AA621-5913-4F57-81B3-4D67FDA2CF8D}"/>
              </a:ext>
            </a:extLst>
          </p:cNvPr>
          <p:cNvSpPr txBox="1"/>
          <p:nvPr/>
        </p:nvSpPr>
        <p:spPr>
          <a:xfrm>
            <a:off x="4494028" y="1529587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</a:lstStyle>
          <a:p>
            <a:r>
              <a:rPr lang="pt-BR" dirty="0"/>
              <a:t>Balance bar                Cilindro mestre            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4BE53CE6-8FFD-4020-8F44-4C5E572863A0}"/>
              </a:ext>
            </a:extLst>
          </p:cNvPr>
          <p:cNvCxnSpPr/>
          <p:nvPr/>
        </p:nvCxnSpPr>
        <p:spPr>
          <a:xfrm>
            <a:off x="3521569" y="2498651"/>
            <a:ext cx="0" cy="8659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797A8A7-63EF-4B9F-ADAA-21930030EEE5}"/>
              </a:ext>
            </a:extLst>
          </p:cNvPr>
          <p:cNvCxnSpPr/>
          <p:nvPr/>
        </p:nvCxnSpPr>
        <p:spPr>
          <a:xfrm>
            <a:off x="3521569" y="3385896"/>
            <a:ext cx="0" cy="8659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5637A4A7-6B63-4C16-91E9-D32BC32D66E5}"/>
              </a:ext>
            </a:extLst>
          </p:cNvPr>
          <p:cNvSpPr/>
          <p:nvPr/>
        </p:nvSpPr>
        <p:spPr>
          <a:xfrm>
            <a:off x="4554278" y="3182568"/>
            <a:ext cx="39339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3BFF94A-EC17-47B7-A7FB-94D801C321BE}"/>
              </a:ext>
            </a:extLst>
          </p:cNvPr>
          <p:cNvSpPr/>
          <p:nvPr/>
        </p:nvSpPr>
        <p:spPr>
          <a:xfrm>
            <a:off x="5153242" y="2041614"/>
            <a:ext cx="27999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FC88340-62B4-44E9-A1BA-887B8C39398E}"/>
              </a:ext>
            </a:extLst>
          </p:cNvPr>
          <p:cNvSpPr/>
          <p:nvPr/>
        </p:nvSpPr>
        <p:spPr>
          <a:xfrm>
            <a:off x="5255296" y="2005365"/>
            <a:ext cx="27999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65C05F4-5D6C-460E-BDB6-BAEE4788133F}"/>
              </a:ext>
            </a:extLst>
          </p:cNvPr>
          <p:cNvSpPr/>
          <p:nvPr/>
        </p:nvSpPr>
        <p:spPr>
          <a:xfrm>
            <a:off x="5188947" y="2041614"/>
            <a:ext cx="27999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C712E60-3646-4F35-B99A-90ED14E07405}"/>
              </a:ext>
            </a:extLst>
          </p:cNvPr>
          <p:cNvSpPr txBox="1"/>
          <p:nvPr/>
        </p:nvSpPr>
        <p:spPr>
          <a:xfrm>
            <a:off x="4429584" y="31825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</a:lstStyle>
          <a:p>
            <a:r>
              <a:rPr lang="pt-BR" i="1" dirty="0"/>
              <a:t>F</a:t>
            </a:r>
            <a:r>
              <a:rPr lang="pt-BR" i="1" baseline="-25000" dirty="0"/>
              <a:t>pd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94EA446-2DE5-4DC6-987D-340F6305A8EB}"/>
              </a:ext>
            </a:extLst>
          </p:cNvPr>
          <p:cNvSpPr txBox="1"/>
          <p:nvPr/>
        </p:nvSpPr>
        <p:spPr>
          <a:xfrm>
            <a:off x="5056729" y="203114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i="1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</a:lstStyle>
          <a:p>
            <a:r>
              <a:rPr lang="pt-BR" dirty="0"/>
              <a:t>F</a:t>
            </a:r>
            <a:r>
              <a:rPr lang="pt-BR" baseline="-25000" dirty="0"/>
              <a:t>cilF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0FE404D-79E0-498E-AB52-4B2304CB3E4E}"/>
              </a:ext>
            </a:extLst>
          </p:cNvPr>
          <p:cNvSpPr/>
          <p:nvPr/>
        </p:nvSpPr>
        <p:spPr>
          <a:xfrm>
            <a:off x="5188947" y="4368127"/>
            <a:ext cx="27999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7EE363C-D6B9-447B-A579-6BC4C111DFBE}"/>
              </a:ext>
            </a:extLst>
          </p:cNvPr>
          <p:cNvSpPr/>
          <p:nvPr/>
        </p:nvSpPr>
        <p:spPr>
          <a:xfrm>
            <a:off x="5297045" y="4388982"/>
            <a:ext cx="27999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45E2290-D9BA-4E45-8E77-5102E1638352}"/>
              </a:ext>
            </a:extLst>
          </p:cNvPr>
          <p:cNvSpPr txBox="1"/>
          <p:nvPr/>
        </p:nvSpPr>
        <p:spPr>
          <a:xfrm>
            <a:off x="5056846" y="439941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defRPr>
            </a:lvl1pPr>
          </a:lstStyle>
          <a:p>
            <a:r>
              <a:rPr lang="pt-BR" i="1" dirty="0"/>
              <a:t>F</a:t>
            </a:r>
            <a:r>
              <a:rPr lang="pt-BR" i="1" baseline="-25000" dirty="0"/>
              <a:t>cilR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EDB3D033-6B91-443F-BAE3-447A5057A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859" y="3651801"/>
            <a:ext cx="305858" cy="33082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C2C4F97-FFCE-4ADB-988A-BF9BBDC1C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629" y="2793994"/>
            <a:ext cx="351046" cy="302864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6BC9DF0C-76E4-4DEE-9673-0BA107AD5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503" y="3203002"/>
            <a:ext cx="437511" cy="365788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AE8AFA8F-DFD8-463A-AE89-B677FF6DD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1400" y="4430290"/>
            <a:ext cx="497633" cy="33385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2EFD977E-D260-4628-9A8A-EAB27A88C6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0446" y="2064686"/>
            <a:ext cx="488587" cy="308344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8D2452A4-A2A6-4AD7-B67A-F883DA3EC3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9803" y="1564042"/>
            <a:ext cx="871053" cy="317361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2FB6D9E2-A00C-4D6A-85FF-374DE40E0A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8721" y="1568930"/>
            <a:ext cx="1686799" cy="2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5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8C76571-8BBC-43A8-B9C9-7FE3087F10AA}"/>
              </a:ext>
            </a:extLst>
          </p:cNvPr>
          <p:cNvGrpSpPr/>
          <p:nvPr/>
        </p:nvGrpSpPr>
        <p:grpSpPr>
          <a:xfrm>
            <a:off x="3721395" y="733647"/>
            <a:ext cx="4603898" cy="3955311"/>
            <a:chOff x="3721395" y="733647"/>
            <a:chExt cx="4603898" cy="4104167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D90BD554-C042-4427-AA51-97628F624D62}"/>
                </a:ext>
              </a:extLst>
            </p:cNvPr>
            <p:cNvSpPr/>
            <p:nvPr/>
          </p:nvSpPr>
          <p:spPr>
            <a:xfrm>
              <a:off x="3721395" y="733647"/>
              <a:ext cx="4603898" cy="4104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D30E70E3-50E9-42A7-B5F8-466A9FDA8CB9}"/>
                </a:ext>
              </a:extLst>
            </p:cNvPr>
            <p:cNvGrpSpPr/>
            <p:nvPr/>
          </p:nvGrpSpPr>
          <p:grpSpPr>
            <a:xfrm>
              <a:off x="3812481" y="837710"/>
              <a:ext cx="3685624" cy="3672635"/>
              <a:chOff x="3812481" y="837710"/>
              <a:chExt cx="3685624" cy="3672635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875D97D-43A7-455A-85CC-2D49A3DC587B}"/>
                  </a:ext>
                </a:extLst>
              </p:cNvPr>
              <p:cNvSpPr/>
              <p:nvPr/>
            </p:nvSpPr>
            <p:spPr>
              <a:xfrm>
                <a:off x="4731488" y="1722474"/>
                <a:ext cx="2668772" cy="24561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Chave Esquerda 9">
                <a:extLst>
                  <a:ext uri="{FF2B5EF4-FFF2-40B4-BE49-F238E27FC236}">
                    <a16:creationId xmlns:a16="http://schemas.microsoft.com/office/drawing/2014/main" id="{8459CBFA-F9FC-4410-85FA-1F9176381D66}"/>
                  </a:ext>
                </a:extLst>
              </p:cNvPr>
              <p:cNvSpPr/>
              <p:nvPr/>
            </p:nvSpPr>
            <p:spPr>
              <a:xfrm>
                <a:off x="4316820" y="1722473"/>
                <a:ext cx="180752" cy="245612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Chave Esquerda 11">
                <a:extLst>
                  <a:ext uri="{FF2B5EF4-FFF2-40B4-BE49-F238E27FC236}">
                    <a16:creationId xmlns:a16="http://schemas.microsoft.com/office/drawing/2014/main" id="{810771B5-9EB9-4539-B7A5-F46C4E692FA1}"/>
                  </a:ext>
                </a:extLst>
              </p:cNvPr>
              <p:cNvSpPr/>
              <p:nvPr/>
            </p:nvSpPr>
            <p:spPr>
              <a:xfrm rot="5400000">
                <a:off x="5953342" y="116072"/>
                <a:ext cx="225057" cy="266877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B3D9926-E19F-4FC6-86DB-A2F837338E31}"/>
                  </a:ext>
                </a:extLst>
              </p:cNvPr>
              <p:cNvSpPr txBox="1"/>
              <p:nvPr/>
            </p:nvSpPr>
            <p:spPr>
              <a:xfrm>
                <a:off x="5159057" y="837710"/>
                <a:ext cx="1815901" cy="367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L</a:t>
                </a:r>
                <a:r>
                  <a:rPr lang="pt-BR" sz="2400" baseline="-25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x</a:t>
                </a:r>
              </a:p>
              <a:p>
                <a:endParaRPr lang="pt-BR" sz="2400" baseline="-250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endParaRPr>
              </a:p>
              <a:p>
                <a:endParaRPr lang="pt-BR" sz="2400" baseline="-250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endParaRPr>
              </a:p>
              <a:p>
                <a:pPr algn="ctr"/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T</a:t>
                </a:r>
                <a:r>
                  <a:rPr lang="pt-BR" sz="2400" baseline="-25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2</a:t>
                </a:r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 = 10ºC</a:t>
                </a:r>
              </a:p>
              <a:p>
                <a:endParaRPr lang="pt-BR" sz="24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endParaRPr>
              </a:p>
              <a:p>
                <a:endParaRPr lang="pt-BR" sz="24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endParaRPr>
              </a:p>
              <a:p>
                <a:endParaRPr lang="pt-BR" sz="24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endParaRPr>
              </a:p>
              <a:p>
                <a:endParaRPr lang="pt-BR" sz="24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endParaRPr>
              </a:p>
              <a:p>
                <a:pPr algn="ctr"/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T</a:t>
                </a:r>
                <a:r>
                  <a:rPr lang="pt-BR" sz="2400" baseline="-25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1</a:t>
                </a:r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 = 100ºC</a:t>
                </a:r>
              </a:p>
              <a:p>
                <a:endParaRPr lang="pt-BR" sz="24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endParaRP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6FAEF12-2AB6-4D70-ACC6-D4EBA4D83984}"/>
                  </a:ext>
                </a:extLst>
              </p:cNvPr>
              <p:cNvSpPr txBox="1"/>
              <p:nvPr/>
            </p:nvSpPr>
            <p:spPr>
              <a:xfrm>
                <a:off x="3812481" y="2711793"/>
                <a:ext cx="3685624" cy="479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L</a:t>
                </a:r>
                <a:r>
                  <a:rPr lang="pt-BR" sz="2400" baseline="-25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y         </a:t>
                </a:r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T</a:t>
                </a:r>
                <a:r>
                  <a:rPr lang="pt-BR" sz="2400" baseline="-25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1                           </a:t>
                </a:r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T</a:t>
                </a:r>
                <a:r>
                  <a:rPr lang="pt-BR" sz="2400" baseline="-25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795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9138F43-94D1-402C-842C-EB18B6D2E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14" y="1113244"/>
            <a:ext cx="8883691" cy="435133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41FE4F9-1A70-4A8C-8BCF-D28EC3303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51" y="4224506"/>
            <a:ext cx="1176282" cy="117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6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C98FE00A-09B0-411B-8A91-9BECE085448C}"/>
              </a:ext>
            </a:extLst>
          </p:cNvPr>
          <p:cNvGrpSpPr/>
          <p:nvPr/>
        </p:nvGrpSpPr>
        <p:grpSpPr>
          <a:xfrm>
            <a:off x="668079" y="95692"/>
            <a:ext cx="10855842" cy="6262577"/>
            <a:chOff x="744279" y="595423"/>
            <a:chExt cx="10855842" cy="6262577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147F546E-68BA-4E48-A743-FDC1B9A227DC}"/>
                </a:ext>
              </a:extLst>
            </p:cNvPr>
            <p:cNvSpPr/>
            <p:nvPr/>
          </p:nvSpPr>
          <p:spPr>
            <a:xfrm>
              <a:off x="744279" y="595423"/>
              <a:ext cx="10855842" cy="62625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22FBF049-DB05-48E4-8B6C-3BFD4447F190}"/>
                </a:ext>
              </a:extLst>
            </p:cNvPr>
            <p:cNvGrpSpPr/>
            <p:nvPr/>
          </p:nvGrpSpPr>
          <p:grpSpPr>
            <a:xfrm>
              <a:off x="964223" y="795549"/>
              <a:ext cx="10238700" cy="5847385"/>
              <a:chOff x="964223" y="795549"/>
              <a:chExt cx="10238700" cy="5847385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B4C324BE-61D2-4D8F-BB9F-FB1D9AC3E6EB}"/>
                  </a:ext>
                </a:extLst>
              </p:cNvPr>
              <p:cNvSpPr/>
              <p:nvPr/>
            </p:nvSpPr>
            <p:spPr>
              <a:xfrm>
                <a:off x="3737113" y="1272209"/>
                <a:ext cx="4094922" cy="4147930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Arco 9">
                <a:extLst>
                  <a:ext uri="{FF2B5EF4-FFF2-40B4-BE49-F238E27FC236}">
                    <a16:creationId xmlns:a16="http://schemas.microsoft.com/office/drawing/2014/main" id="{DC881CCB-F854-4C0E-ADE9-601F3A205A66}"/>
                  </a:ext>
                </a:extLst>
              </p:cNvPr>
              <p:cNvSpPr/>
              <p:nvPr/>
            </p:nvSpPr>
            <p:spPr>
              <a:xfrm flipH="1">
                <a:off x="3150568" y="824605"/>
                <a:ext cx="5264562" cy="5208789"/>
              </a:xfrm>
              <a:prstGeom prst="arc">
                <a:avLst>
                  <a:gd name="adj1" fmla="val 17705489"/>
                  <a:gd name="adj2" fmla="val 20351608"/>
                </a:avLst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8ECA3899-8B2B-4910-80E4-0D14EF383B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1777" y="2495245"/>
                <a:ext cx="12524" cy="226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AE5210D-1D90-4A5F-B1C3-B41D79CB86FF}"/>
                  </a:ext>
                </a:extLst>
              </p:cNvPr>
              <p:cNvSpPr txBox="1"/>
              <p:nvPr/>
            </p:nvSpPr>
            <p:spPr>
              <a:xfrm>
                <a:off x="964223" y="1332507"/>
                <a:ext cx="10238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pt-BR"/>
                </a:defPPr>
                <a:lvl1pPr>
                  <a:defRPr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defRPr>
                </a:lvl1pPr>
              </a:lstStyle>
              <a:p>
                <a:r>
                  <a:rPr lang="pt-BR" sz="2000" dirty="0"/>
                  <a:t>Torque de frenagem (T)                                                Velocidade angular da roda </a:t>
                </a:r>
              </a:p>
            </p:txBody>
          </p: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967A80AF-BBC4-432C-B9CF-D4B47046D5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7700" y="2571751"/>
                <a:ext cx="19050" cy="66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Arco 21">
                <a:extLst>
                  <a:ext uri="{FF2B5EF4-FFF2-40B4-BE49-F238E27FC236}">
                    <a16:creationId xmlns:a16="http://schemas.microsoft.com/office/drawing/2014/main" id="{BCCEEAC1-F891-49E0-86A6-EC17B35473F2}"/>
                  </a:ext>
                </a:extLst>
              </p:cNvPr>
              <p:cNvSpPr/>
              <p:nvPr/>
            </p:nvSpPr>
            <p:spPr>
              <a:xfrm flipH="1">
                <a:off x="3148845" y="820949"/>
                <a:ext cx="5264562" cy="5208789"/>
              </a:xfrm>
              <a:prstGeom prst="arc">
                <a:avLst>
                  <a:gd name="adj1" fmla="val 11946998"/>
                  <a:gd name="adj2" fmla="val 14820253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2828CED2-F977-4ADC-AB59-F3E81E8B0FC6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>
                <a:off x="5803900" y="3429000"/>
                <a:ext cx="1428448" cy="1383689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B396773D-EECA-4111-B1D3-351CC5D6836C}"/>
                  </a:ext>
                </a:extLst>
              </p:cNvPr>
              <p:cNvSpPr txBox="1"/>
              <p:nvPr/>
            </p:nvSpPr>
            <p:spPr>
              <a:xfrm>
                <a:off x="6367396" y="3659179"/>
                <a:ext cx="498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R</a:t>
                </a:r>
                <a:r>
                  <a:rPr lang="pt-BR" sz="2000" baseline="-25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P</a:t>
                </a:r>
              </a:p>
            </p:txBody>
          </p:sp>
          <p:cxnSp>
            <p:nvCxnSpPr>
              <p:cNvPr id="32" name="Conector de Seta Reta 31">
                <a:extLst>
                  <a:ext uri="{FF2B5EF4-FFF2-40B4-BE49-F238E27FC236}">
                    <a16:creationId xmlns:a16="http://schemas.microsoft.com/office/drawing/2014/main" id="{19D8EF2B-3FDA-4C11-BE14-5DCB31F044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9909" y="5449527"/>
                <a:ext cx="1702529" cy="254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de Seta Reta 32">
                <a:extLst>
                  <a:ext uri="{FF2B5EF4-FFF2-40B4-BE49-F238E27FC236}">
                    <a16:creationId xmlns:a16="http://schemas.microsoft.com/office/drawing/2014/main" id="{8EDAF450-2709-4C39-9C07-B3EE4BBEBE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4242" y="5459073"/>
                <a:ext cx="0" cy="118386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de Seta Reta 39">
                <a:extLst>
                  <a:ext uri="{FF2B5EF4-FFF2-40B4-BE49-F238E27FC236}">
                    <a16:creationId xmlns:a16="http://schemas.microsoft.com/office/drawing/2014/main" id="{306DC49C-1CCF-4BCB-A8C1-25D647A13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1126" y="3425343"/>
                <a:ext cx="39476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893727B7-7C82-4884-81A9-42DD7EBC21D5}"/>
                  </a:ext>
                </a:extLst>
              </p:cNvPr>
              <p:cNvSpPr txBox="1"/>
              <p:nvPr/>
            </p:nvSpPr>
            <p:spPr>
              <a:xfrm>
                <a:off x="8003420" y="3032547"/>
                <a:ext cx="14013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pt-BR"/>
                </a:defPPr>
                <a:lvl1pPr>
                  <a:defRPr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defRPr>
                </a:lvl1pPr>
              </a:lstStyle>
              <a:p>
                <a:r>
                  <a:rPr lang="pt-BR" sz="2000" dirty="0"/>
                  <a:t>Velocidade</a:t>
                </a:r>
              </a:p>
            </p:txBody>
          </p:sp>
          <p:cxnSp>
            <p:nvCxnSpPr>
              <p:cNvPr id="43" name="Conector de Seta Reta 42">
                <a:extLst>
                  <a:ext uri="{FF2B5EF4-FFF2-40B4-BE49-F238E27FC236}">
                    <a16:creationId xmlns:a16="http://schemas.microsoft.com/office/drawing/2014/main" id="{5C5FA5EE-0014-4FEA-8D0C-B25D1F2C4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3900" y="795549"/>
                <a:ext cx="0" cy="262979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1DABFEF8-5775-42B2-A71E-F8EC298DC1F2}"/>
                  </a:ext>
                </a:extLst>
              </p:cNvPr>
              <p:cNvSpPr txBox="1"/>
              <p:nvPr/>
            </p:nvSpPr>
            <p:spPr>
              <a:xfrm>
                <a:off x="5821300" y="2055777"/>
                <a:ext cx="7601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pt-BR"/>
                </a:defPPr>
                <a:lvl1pPr>
                  <a:defRPr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defRPr>
                </a:lvl1pPr>
              </a:lstStyle>
              <a:p>
                <a:r>
                  <a:rPr lang="pt-BR" sz="2000" dirty="0"/>
                  <a:t>P</a:t>
                </a:r>
                <a:r>
                  <a:rPr lang="pt-BR" sz="2000" baseline="-25000" dirty="0"/>
                  <a:t>Local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259FD9D-DE5B-480B-A206-CC1589F7961D}"/>
                  </a:ext>
                </a:extLst>
              </p:cNvPr>
              <p:cNvSpPr txBox="1"/>
              <p:nvPr/>
            </p:nvSpPr>
            <p:spPr>
              <a:xfrm>
                <a:off x="6622742" y="5504769"/>
                <a:ext cx="4985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F</a:t>
                </a:r>
                <a:r>
                  <a:rPr lang="pt-BR" sz="2400" baseline="-25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x</a:t>
                </a: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A320E18-6ECA-4B45-8289-A371411CE6F0}"/>
                  </a:ext>
                </a:extLst>
              </p:cNvPr>
              <p:cNvSpPr txBox="1"/>
              <p:nvPr/>
            </p:nvSpPr>
            <p:spPr>
              <a:xfrm>
                <a:off x="5829273" y="5836995"/>
                <a:ext cx="4985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 err="1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F</a:t>
                </a:r>
                <a:r>
                  <a:rPr lang="pt-BR" sz="2400" baseline="-25000" dirty="0" err="1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z</a:t>
                </a:r>
                <a:endParaRPr lang="pt-BR" sz="2400" baseline="-250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168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9724E9E-1CBB-437B-B0AF-A5D2B28152BE}"/>
              </a:ext>
            </a:extLst>
          </p:cNvPr>
          <p:cNvGrpSpPr/>
          <p:nvPr/>
        </p:nvGrpSpPr>
        <p:grpSpPr>
          <a:xfrm>
            <a:off x="2256889" y="1609471"/>
            <a:ext cx="7678222" cy="3786815"/>
            <a:chOff x="2256889" y="1609471"/>
            <a:chExt cx="7678222" cy="3786815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FC0CABEB-EF25-4448-9496-B7ECC4264F19}"/>
                </a:ext>
              </a:extLst>
            </p:cNvPr>
            <p:cNvGrpSpPr/>
            <p:nvPr/>
          </p:nvGrpSpPr>
          <p:grpSpPr>
            <a:xfrm>
              <a:off x="2256889" y="1609471"/>
              <a:ext cx="7678222" cy="3786815"/>
              <a:chOff x="2256889" y="1609471"/>
              <a:chExt cx="7678222" cy="3786815"/>
            </a:xfrm>
          </p:grpSpPr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2E78FECF-3787-4A3B-9951-2D9033BAEF56}"/>
                  </a:ext>
                </a:extLst>
              </p:cNvPr>
              <p:cNvGrpSpPr/>
              <p:nvPr/>
            </p:nvGrpSpPr>
            <p:grpSpPr>
              <a:xfrm>
                <a:off x="2256889" y="1609471"/>
                <a:ext cx="7678222" cy="3786815"/>
                <a:chOff x="2256889" y="1609471"/>
                <a:chExt cx="7678222" cy="3786815"/>
              </a:xfrm>
            </p:grpSpPr>
            <p:pic>
              <p:nvPicPr>
                <p:cNvPr id="7" name="Imagem 6">
                  <a:extLst>
                    <a:ext uri="{FF2B5EF4-FFF2-40B4-BE49-F238E27FC236}">
                      <a16:creationId xmlns:a16="http://schemas.microsoft.com/office/drawing/2014/main" id="{4A59AC57-3460-4BAC-9FB1-9D5976EF4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6889" y="1609471"/>
                  <a:ext cx="7678222" cy="3639058"/>
                </a:xfrm>
                <a:prstGeom prst="rect">
                  <a:avLst/>
                </a:prstGeom>
              </p:spPr>
            </p:pic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676F85A9-36AC-40F8-A6A2-A8F2CA2BB79F}"/>
                    </a:ext>
                  </a:extLst>
                </p:cNvPr>
                <p:cNvSpPr txBox="1"/>
                <p:nvPr/>
              </p:nvSpPr>
              <p:spPr>
                <a:xfrm>
                  <a:off x="5274365" y="4558748"/>
                  <a:ext cx="3289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i="1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L</a:t>
                  </a:r>
                </a:p>
              </p:txBody>
            </p:sp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87613E45-1688-4057-ABB7-063A15A5595B}"/>
                    </a:ext>
                  </a:extLst>
                </p:cNvPr>
                <p:cNvSpPr txBox="1"/>
                <p:nvPr/>
              </p:nvSpPr>
              <p:spPr>
                <a:xfrm>
                  <a:off x="3005196" y="4371388"/>
                  <a:ext cx="486727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i="1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 F</a:t>
                  </a:r>
                  <a:r>
                    <a:rPr lang="pt-BR" i="1" baseline="-25000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zR           		                  </a:t>
                  </a:r>
                  <a:r>
                    <a:rPr lang="pt-BR" i="1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F</a:t>
                  </a:r>
                  <a:r>
                    <a:rPr lang="pt-BR" i="1" baseline="-25000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zF</a:t>
                  </a:r>
                </a:p>
                <a:p>
                  <a:endParaRPr lang="pt-BR" i="1" baseline="-25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endParaRPr>
                </a:p>
              </p:txBody>
            </p:sp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7C87F14B-47DB-4D91-95F4-56DB110CBDC7}"/>
                    </a:ext>
                  </a:extLst>
                </p:cNvPr>
                <p:cNvSpPr txBox="1"/>
                <p:nvPr/>
              </p:nvSpPr>
              <p:spPr>
                <a:xfrm>
                  <a:off x="9588541" y="3729658"/>
                  <a:ext cx="32733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000" i="1" dirty="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rPr>
                    <a:t>h</a:t>
                  </a:r>
                  <a:endParaRPr lang="pt-BR" sz="1600" i="1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endParaRPr>
                </a:p>
              </p:txBody>
            </p:sp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21D99EC1-5AA5-4184-9BE7-82AD49429D9B}"/>
                    </a:ext>
                  </a:extLst>
                </p:cNvPr>
                <p:cNvSpPr txBox="1"/>
                <p:nvPr/>
              </p:nvSpPr>
              <p:spPr>
                <a:xfrm>
                  <a:off x="4118540" y="5026954"/>
                  <a:ext cx="23870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pt-BR"/>
                  </a:defPPr>
                  <a:lvl1pPr>
                    <a:defRPr sz="2000">
                      <a:latin typeface="CMU Serif" panose="02000603000000000000" pitchFamily="50" charset="0"/>
                      <a:ea typeface="CMU Serif" panose="02000603000000000000" pitchFamily="50" charset="0"/>
                      <a:cs typeface="CMU Serif" panose="02000603000000000000" pitchFamily="50" charset="0"/>
                    </a:defRPr>
                  </a:lvl1pPr>
                </a:lstStyle>
                <a:p>
                  <a:r>
                    <a:rPr lang="pt-BR" sz="1800" i="1" dirty="0"/>
                    <a:t>L</a:t>
                  </a:r>
                  <a:r>
                    <a:rPr lang="pt-BR" sz="1800" i="1" baseline="-25000" dirty="0"/>
                    <a:t>R</a:t>
                  </a:r>
                  <a:r>
                    <a:rPr lang="pt-BR" sz="1800" i="1" dirty="0"/>
                    <a:t>                     L</a:t>
                  </a:r>
                  <a:r>
                    <a:rPr lang="pt-BR" sz="1800" i="1" baseline="-25000" dirty="0"/>
                    <a:t>F</a:t>
                  </a:r>
                </a:p>
              </p:txBody>
            </p:sp>
          </p:grpSp>
          <p:sp>
            <p:nvSpPr>
              <p:cNvPr id="2" name="Seta: para a Direita 1">
                <a:extLst>
                  <a:ext uri="{FF2B5EF4-FFF2-40B4-BE49-F238E27FC236}">
                    <a16:creationId xmlns:a16="http://schemas.microsoft.com/office/drawing/2014/main" id="{E34F8F4B-AE30-403B-8397-E26D8C5892B6}"/>
                  </a:ext>
                </a:extLst>
              </p:cNvPr>
              <p:cNvSpPr/>
              <p:nvPr/>
            </p:nvSpPr>
            <p:spPr>
              <a:xfrm>
                <a:off x="5196840" y="3409477"/>
                <a:ext cx="359975" cy="160020"/>
              </a:xfrm>
              <a:prstGeom prst="rightArrow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10C615E-F76E-4FEE-931C-50D267837101}"/>
                  </a:ext>
                </a:extLst>
              </p:cNvPr>
              <p:cNvSpPr txBox="1"/>
              <p:nvPr/>
            </p:nvSpPr>
            <p:spPr>
              <a:xfrm>
                <a:off x="5156897" y="3057671"/>
                <a:ext cx="412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i="1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F</a:t>
                </a:r>
                <a:r>
                  <a:rPr lang="pt-BR" i="1" baseline="-2500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a</a:t>
                </a:r>
              </a:p>
            </p:txBody>
          </p:sp>
          <p:sp>
            <p:nvSpPr>
              <p:cNvPr id="10" name="Seta: para a Direita 9">
                <a:extLst>
                  <a:ext uri="{FF2B5EF4-FFF2-40B4-BE49-F238E27FC236}">
                    <a16:creationId xmlns:a16="http://schemas.microsoft.com/office/drawing/2014/main" id="{7B9A442E-382C-4370-8F7C-C9701C923FBF}"/>
                  </a:ext>
                </a:extLst>
              </p:cNvPr>
              <p:cNvSpPr/>
              <p:nvPr/>
            </p:nvSpPr>
            <p:spPr>
              <a:xfrm rot="5400000">
                <a:off x="4916684" y="3605486"/>
                <a:ext cx="354807" cy="320921"/>
              </a:xfrm>
              <a:prstGeom prst="rightArrow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2451DFA-7F4A-45B6-B802-A65B1B194600}"/>
                  </a:ext>
                </a:extLst>
              </p:cNvPr>
              <p:cNvSpPr txBox="1"/>
              <p:nvPr/>
            </p:nvSpPr>
            <p:spPr>
              <a:xfrm>
                <a:off x="4941206" y="3575318"/>
                <a:ext cx="3209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>
                    <a:solidFill>
                      <a:schemeClr val="bg1"/>
                    </a:solidFill>
                  </a:rPr>
                  <a:t>W</a:t>
                </a:r>
              </a:p>
            </p:txBody>
          </p:sp>
          <p:sp>
            <p:nvSpPr>
              <p:cNvPr id="15" name="Seta: para a Direita 14">
                <a:extLst>
                  <a:ext uri="{FF2B5EF4-FFF2-40B4-BE49-F238E27FC236}">
                    <a16:creationId xmlns:a16="http://schemas.microsoft.com/office/drawing/2014/main" id="{66CBD41C-7AB9-45AF-BB48-BE696E6264CC}"/>
                  </a:ext>
                </a:extLst>
              </p:cNvPr>
              <p:cNvSpPr/>
              <p:nvPr/>
            </p:nvSpPr>
            <p:spPr>
              <a:xfrm rot="10800000">
                <a:off x="7425691" y="4341167"/>
                <a:ext cx="359975" cy="160020"/>
              </a:xfrm>
              <a:prstGeom prst="rightArrow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Seta: para a Direita 15">
                <a:extLst>
                  <a:ext uri="{FF2B5EF4-FFF2-40B4-BE49-F238E27FC236}">
                    <a16:creationId xmlns:a16="http://schemas.microsoft.com/office/drawing/2014/main" id="{BBA39640-A5D4-4DE6-88D0-12BCE7A741E9}"/>
                  </a:ext>
                </a:extLst>
              </p:cNvPr>
              <p:cNvSpPr/>
              <p:nvPr/>
            </p:nvSpPr>
            <p:spPr>
              <a:xfrm rot="10800000">
                <a:off x="3777616" y="4341168"/>
                <a:ext cx="359975" cy="160020"/>
              </a:xfrm>
              <a:prstGeom prst="rightArrow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9F554359-3676-4551-8A17-9B334694D94B}"/>
                </a:ext>
              </a:extLst>
            </p:cNvPr>
            <p:cNvSpPr txBox="1"/>
            <p:nvPr/>
          </p:nvSpPr>
          <p:spPr>
            <a:xfrm>
              <a:off x="7504663" y="4418944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00" i="1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F</a:t>
              </a:r>
              <a:r>
                <a:rPr lang="pt-BR" sz="1800" i="1" baseline="-250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xF</a:t>
              </a:r>
              <a:endParaRPr lang="pt-BR" i="1" dirty="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F70C2F2-58A1-456D-B50D-142816A2E0FD}"/>
                </a:ext>
              </a:extLst>
            </p:cNvPr>
            <p:cNvSpPr txBox="1"/>
            <p:nvPr/>
          </p:nvSpPr>
          <p:spPr>
            <a:xfrm>
              <a:off x="3777615" y="441894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00" i="1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F</a:t>
              </a:r>
              <a:r>
                <a:rPr lang="pt-BR" sz="1800" i="1" baseline="-250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xR</a:t>
              </a:r>
              <a:endParaRPr lang="pt-BR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1725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8D57AB4-A9E2-496E-BA63-CD786B5C1D98}"/>
              </a:ext>
            </a:extLst>
          </p:cNvPr>
          <p:cNvGrpSpPr/>
          <p:nvPr/>
        </p:nvGrpSpPr>
        <p:grpSpPr>
          <a:xfrm>
            <a:off x="4219809" y="1886143"/>
            <a:ext cx="3752381" cy="3085714"/>
            <a:chOff x="4219809" y="1886143"/>
            <a:chExt cx="3752381" cy="308571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682E646-0A9A-47BD-8DAA-D555725BE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9809" y="1886143"/>
              <a:ext cx="3752381" cy="3085714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D4988A8-4A0B-4799-88B6-A82C8C93B697}"/>
                </a:ext>
              </a:extLst>
            </p:cNvPr>
            <p:cNvSpPr txBox="1"/>
            <p:nvPr/>
          </p:nvSpPr>
          <p:spPr>
            <a:xfrm>
              <a:off x="5372983" y="3281917"/>
              <a:ext cx="506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defRPr>
              </a:lvl1pPr>
            </a:lstStyle>
            <a:p>
              <a:r>
                <a:rPr lang="pt-BR" dirty="0"/>
                <a:t>r</a:t>
              </a:r>
              <a:r>
                <a:rPr lang="pt-BR" baseline="-25000" dirty="0"/>
                <a:t>i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08102A3-2B92-40A4-8EDF-86E2EC2AD349}"/>
                </a:ext>
              </a:extLst>
            </p:cNvPr>
            <p:cNvSpPr txBox="1"/>
            <p:nvPr/>
          </p:nvSpPr>
          <p:spPr>
            <a:xfrm>
              <a:off x="5365898" y="3607982"/>
              <a:ext cx="506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r</a:t>
              </a:r>
              <a:r>
                <a:rPr lang="pt-BR" baseline="-250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e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A5E8CF3-B352-49AF-811D-0A9C899A098D}"/>
                </a:ext>
              </a:extLst>
            </p:cNvPr>
            <p:cNvSpPr txBox="1"/>
            <p:nvPr/>
          </p:nvSpPr>
          <p:spPr>
            <a:xfrm>
              <a:off x="5982583" y="2899146"/>
              <a:ext cx="506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r</a:t>
              </a:r>
              <a:r>
                <a:rPr lang="pt-BR" baseline="-25000" dirty="0">
                  <a:latin typeface="CMU Serif" panose="02000603000000000000" pitchFamily="50" charset="0"/>
                  <a:ea typeface="CMU Serif" panose="02000603000000000000" pitchFamily="50" charset="0"/>
                  <a:cs typeface="CMU Serif" panose="02000603000000000000" pitchFamily="50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87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BDD698FA-0467-410F-B2EC-2D9CD7C82299}"/>
              </a:ext>
            </a:extLst>
          </p:cNvPr>
          <p:cNvGrpSpPr/>
          <p:nvPr/>
        </p:nvGrpSpPr>
        <p:grpSpPr>
          <a:xfrm>
            <a:off x="3638857" y="1924510"/>
            <a:ext cx="5133003" cy="2890204"/>
            <a:chOff x="3638857" y="1924510"/>
            <a:chExt cx="5133003" cy="289020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95D63BF0-8711-48A1-A206-6D70FFCAB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857" y="2043285"/>
              <a:ext cx="4914286" cy="2771429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871447B-AD34-44AC-BF7A-EDC66BC108DA}"/>
                </a:ext>
              </a:extLst>
            </p:cNvPr>
            <p:cNvSpPr txBox="1"/>
            <p:nvPr/>
          </p:nvSpPr>
          <p:spPr>
            <a:xfrm>
              <a:off x="5656519" y="2509285"/>
              <a:ext cx="239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          x                  b                  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C8BD897-6B09-46B0-B7ED-79A4C6425C51}"/>
                </a:ext>
              </a:extLst>
            </p:cNvPr>
            <p:cNvSpPr txBox="1"/>
            <p:nvPr/>
          </p:nvSpPr>
          <p:spPr>
            <a:xfrm>
              <a:off x="4439089" y="1924510"/>
              <a:ext cx="433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Matriz elementar          	Vetor elementar             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6592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</TotalTime>
  <Words>200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CMU Serif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Rodrigues de Mello Alves</dc:creator>
  <cp:lastModifiedBy>Felipe Rodrigues de Mello Alves</cp:lastModifiedBy>
  <cp:revision>106</cp:revision>
  <dcterms:created xsi:type="dcterms:W3CDTF">2021-03-02T23:22:08Z</dcterms:created>
  <dcterms:modified xsi:type="dcterms:W3CDTF">2021-04-30T14:05:33Z</dcterms:modified>
</cp:coreProperties>
</file>