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Open Sans Bold" charset="0"/>
      <p:regular r:id="rId7"/>
    </p:embeddedFont>
    <p:embeddedFont>
      <p:font typeface="TT Rounds Condensed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-50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080" b="-4369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" y="-57150"/>
            <a:ext cx="1939713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 dirty="0">
                <a:solidFill>
                  <a:srgbClr val="FFFFFF"/>
                </a:solidFill>
                <a:latin typeface="Open Sans Bold"/>
              </a:rPr>
              <a:t>1º </a:t>
            </a:r>
            <a:r>
              <a:rPr lang="en-US" sz="2971" dirty="0" err="1">
                <a:solidFill>
                  <a:srgbClr val="FFFFFF"/>
                </a:solidFill>
                <a:latin typeface="Open Sans Bold"/>
              </a:rPr>
              <a:t>Andar</a:t>
            </a:r>
            <a:endParaRPr lang="en-US" sz="2971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50031" y="5769886"/>
            <a:ext cx="1741208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FFFFFF"/>
                </a:solidFill>
                <a:latin typeface="Open Sans Bold"/>
              </a:rPr>
              <a:t>Roteador</a:t>
            </a:r>
          </a:p>
        </p:txBody>
      </p:sp>
      <p:sp>
        <p:nvSpPr>
          <p:cNvPr id="5" name="Freeform 5"/>
          <p:cNvSpPr/>
          <p:nvPr/>
        </p:nvSpPr>
        <p:spPr>
          <a:xfrm>
            <a:off x="4854402" y="4009383"/>
            <a:ext cx="1532466" cy="1673013"/>
          </a:xfrm>
          <a:custGeom>
            <a:avLst/>
            <a:gdLst/>
            <a:ahLst/>
            <a:cxnLst/>
            <a:rect l="l" t="t" r="r" b="b"/>
            <a:pathLst>
              <a:path w="1532466" h="1673013">
                <a:moveTo>
                  <a:pt x="0" y="0"/>
                </a:moveTo>
                <a:lnTo>
                  <a:pt x="1532466" y="0"/>
                </a:lnTo>
                <a:lnTo>
                  <a:pt x="1532466" y="1673014"/>
                </a:lnTo>
                <a:lnTo>
                  <a:pt x="0" y="1673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348837"/>
            <a:ext cx="1822027" cy="1380066"/>
          </a:xfrm>
          <a:custGeom>
            <a:avLst/>
            <a:gdLst/>
            <a:ahLst/>
            <a:cxnLst/>
            <a:rect l="l" t="t" r="r" b="b"/>
            <a:pathLst>
              <a:path w="1822027" h="1380066">
                <a:moveTo>
                  <a:pt x="0" y="0"/>
                </a:moveTo>
                <a:lnTo>
                  <a:pt x="1822027" y="0"/>
                </a:lnTo>
                <a:lnTo>
                  <a:pt x="1822027" y="1380066"/>
                </a:lnTo>
                <a:lnTo>
                  <a:pt x="0" y="138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140046" y="493040"/>
            <a:ext cx="2785533" cy="1535853"/>
          </a:xfrm>
          <a:custGeom>
            <a:avLst/>
            <a:gdLst/>
            <a:ahLst/>
            <a:cxnLst/>
            <a:rect l="l" t="t" r="r" b="b"/>
            <a:pathLst>
              <a:path w="2785533" h="1535853">
                <a:moveTo>
                  <a:pt x="0" y="0"/>
                </a:moveTo>
                <a:lnTo>
                  <a:pt x="2785533" y="0"/>
                </a:lnTo>
                <a:lnTo>
                  <a:pt x="2785533" y="1535853"/>
                </a:lnTo>
                <a:lnTo>
                  <a:pt x="0" y="1535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40046" y="2897496"/>
            <a:ext cx="2785533" cy="1535853"/>
          </a:xfrm>
          <a:custGeom>
            <a:avLst/>
            <a:gdLst/>
            <a:ahLst/>
            <a:cxnLst/>
            <a:rect l="l" t="t" r="r" b="b"/>
            <a:pathLst>
              <a:path w="2785533" h="1535853">
                <a:moveTo>
                  <a:pt x="0" y="0"/>
                </a:moveTo>
                <a:lnTo>
                  <a:pt x="2785533" y="0"/>
                </a:lnTo>
                <a:lnTo>
                  <a:pt x="2785533" y="1535852"/>
                </a:lnTo>
                <a:lnTo>
                  <a:pt x="0" y="1535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140046" y="5300123"/>
            <a:ext cx="2785533" cy="1535853"/>
          </a:xfrm>
          <a:custGeom>
            <a:avLst/>
            <a:gdLst/>
            <a:ahLst/>
            <a:cxnLst/>
            <a:rect l="l" t="t" r="r" b="b"/>
            <a:pathLst>
              <a:path w="2785533" h="1535853">
                <a:moveTo>
                  <a:pt x="0" y="0"/>
                </a:moveTo>
                <a:lnTo>
                  <a:pt x="2785533" y="0"/>
                </a:lnTo>
                <a:lnTo>
                  <a:pt x="2785533" y="1535853"/>
                </a:lnTo>
                <a:lnTo>
                  <a:pt x="0" y="1535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40046" y="7702751"/>
            <a:ext cx="2785533" cy="1535853"/>
          </a:xfrm>
          <a:custGeom>
            <a:avLst/>
            <a:gdLst/>
            <a:ahLst/>
            <a:cxnLst/>
            <a:rect l="l" t="t" r="r" b="b"/>
            <a:pathLst>
              <a:path w="2785533" h="1535853">
                <a:moveTo>
                  <a:pt x="0" y="0"/>
                </a:moveTo>
                <a:lnTo>
                  <a:pt x="2785533" y="0"/>
                </a:lnTo>
                <a:lnTo>
                  <a:pt x="2785533" y="1535853"/>
                </a:lnTo>
                <a:lnTo>
                  <a:pt x="0" y="1535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2"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1939713" y="2728903"/>
            <a:ext cx="3680921" cy="12804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6386868" y="1260966"/>
            <a:ext cx="7753178" cy="3584924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6386868" y="3665422"/>
            <a:ext cx="7753178" cy="1180468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6386868" y="4845890"/>
            <a:ext cx="7753178" cy="122216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6386868" y="4845890"/>
            <a:ext cx="7753178" cy="3624787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4458810" y="2073938"/>
            <a:ext cx="2148006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FFFFFF"/>
                </a:solidFill>
                <a:latin typeface="Open Sans Bold"/>
              </a:rPr>
              <a:t>Acess Point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58810" y="4480973"/>
            <a:ext cx="2148006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FFFFFF"/>
                </a:solidFill>
                <a:latin typeface="Open Sans Bold"/>
              </a:rPr>
              <a:t>Acess Point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458810" y="6883601"/>
            <a:ext cx="2148006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FFFFFF"/>
                </a:solidFill>
                <a:latin typeface="Open Sans Bold"/>
              </a:rPr>
              <a:t>Acess Point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458810" y="9286229"/>
            <a:ext cx="2148006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FFFFFF"/>
                </a:solidFill>
                <a:latin typeface="Open Sans Bold"/>
              </a:rPr>
              <a:t>Acess Point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8754" y="722357"/>
            <a:ext cx="252191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 dirty="0" err="1" smtClean="0">
                <a:solidFill>
                  <a:srgbClr val="FFFFFF"/>
                </a:solidFill>
                <a:latin typeface="Open Sans Bold"/>
              </a:rPr>
              <a:t>Nuvem</a:t>
            </a:r>
            <a:r>
              <a:rPr lang="en-US" sz="2971" dirty="0" smtClean="0">
                <a:solidFill>
                  <a:srgbClr val="FFFFFF"/>
                </a:solidFill>
                <a:latin typeface="Open Sans Bold"/>
              </a:rPr>
              <a:t> - Vivo</a:t>
            </a:r>
            <a:endParaRPr lang="en-US" sz="2971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8700" y="7334182"/>
            <a:ext cx="7863179" cy="207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59"/>
              </a:lnSpc>
            </a:pPr>
            <a:r>
              <a:rPr lang="en-US" sz="2971">
                <a:solidFill>
                  <a:srgbClr val="FF0000"/>
                </a:solidFill>
                <a:latin typeface="Open Sans Bold"/>
              </a:rPr>
              <a:t>(20m² por Acess point, podendo ter 25 dispositivos. A internet vai ser distribuida pelos Acess point, e não haverá um redirecionamento do Acess Point)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09326" y="-727"/>
            <a:ext cx="4021187" cy="102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FF0000"/>
                </a:solidFill>
                <a:latin typeface="Open Sans Bold"/>
              </a:rPr>
              <a:t>100 pessoas no andar</a:t>
            </a:r>
          </a:p>
          <a:p>
            <a:pPr algn="l">
              <a:lnSpc>
                <a:spcPts val="4159"/>
              </a:lnSpc>
            </a:pPr>
            <a:r>
              <a:rPr lang="en-US" sz="2971">
                <a:solidFill>
                  <a:srgbClr val="FF0000"/>
                </a:solidFill>
                <a:latin typeface="Open Sans Bold"/>
              </a:rPr>
              <a:t>80m²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5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88" b="-43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84117" y="5418873"/>
            <a:ext cx="8677335" cy="4591818"/>
            <a:chOff x="0" y="0"/>
            <a:chExt cx="2285389" cy="12093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5389" cy="1209368"/>
            </a:xfrm>
            <a:custGeom>
              <a:avLst/>
              <a:gdLst/>
              <a:ahLst/>
              <a:cxnLst/>
              <a:rect l="l" t="t" r="r" b="b"/>
              <a:pathLst>
                <a:path w="2285389" h="1209368">
                  <a:moveTo>
                    <a:pt x="0" y="0"/>
                  </a:moveTo>
                  <a:lnTo>
                    <a:pt x="2285389" y="0"/>
                  </a:lnTo>
                  <a:lnTo>
                    <a:pt x="2285389" y="1209368"/>
                  </a:lnTo>
                  <a:lnTo>
                    <a:pt x="0" y="1209368"/>
                  </a:ln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85389" cy="12474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84117" y="450581"/>
            <a:ext cx="8677335" cy="4591818"/>
            <a:chOff x="0" y="0"/>
            <a:chExt cx="2285389" cy="12093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5389" cy="1209368"/>
            </a:xfrm>
            <a:custGeom>
              <a:avLst/>
              <a:gdLst/>
              <a:ahLst/>
              <a:cxnLst/>
              <a:rect l="l" t="t" r="r" b="b"/>
              <a:pathLst>
                <a:path w="2285389" h="1209368">
                  <a:moveTo>
                    <a:pt x="0" y="0"/>
                  </a:moveTo>
                  <a:lnTo>
                    <a:pt x="2285389" y="0"/>
                  </a:lnTo>
                  <a:lnTo>
                    <a:pt x="2285389" y="1209368"/>
                  </a:lnTo>
                  <a:lnTo>
                    <a:pt x="0" y="1209368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85389" cy="12474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1923" y="5418873"/>
            <a:ext cx="8534544" cy="4591818"/>
            <a:chOff x="0" y="0"/>
            <a:chExt cx="2247781" cy="12093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47781" cy="1209368"/>
            </a:xfrm>
            <a:custGeom>
              <a:avLst/>
              <a:gdLst/>
              <a:ahLst/>
              <a:cxnLst/>
              <a:rect l="l" t="t" r="r" b="b"/>
              <a:pathLst>
                <a:path w="2247781" h="1209368">
                  <a:moveTo>
                    <a:pt x="0" y="0"/>
                  </a:moveTo>
                  <a:lnTo>
                    <a:pt x="2247781" y="0"/>
                  </a:lnTo>
                  <a:lnTo>
                    <a:pt x="2247781" y="1209368"/>
                  </a:lnTo>
                  <a:lnTo>
                    <a:pt x="0" y="1209368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47781" cy="12474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0" y="-57150"/>
            <a:ext cx="19050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 dirty="0">
                <a:solidFill>
                  <a:srgbClr val="FFFFFF"/>
                </a:solidFill>
                <a:latin typeface="Open Sans Bold"/>
              </a:rPr>
              <a:t>2º </a:t>
            </a:r>
            <a:r>
              <a:rPr lang="en-US" sz="2971" dirty="0" err="1">
                <a:solidFill>
                  <a:srgbClr val="FFFFFF"/>
                </a:solidFill>
                <a:latin typeface="Open Sans Bold"/>
              </a:rPr>
              <a:t>Andar</a:t>
            </a:r>
            <a:endParaRPr lang="en-US" sz="2971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1600" y="5361723"/>
            <a:ext cx="877045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000000"/>
                </a:solidFill>
                <a:latin typeface="Open Sans Bold"/>
              </a:rPr>
              <a:t>Zeus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25551" y="5361723"/>
            <a:ext cx="1081574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000000"/>
                </a:solidFill>
                <a:latin typeface="Open Sans Bold"/>
              </a:rPr>
              <a:t>Apolo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25551" y="393431"/>
            <a:ext cx="1123008" cy="50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>
                <a:solidFill>
                  <a:srgbClr val="000000"/>
                </a:solidFill>
                <a:latin typeface="Open Sans Bold"/>
              </a:rPr>
              <a:t>Atena</a:t>
            </a:r>
          </a:p>
        </p:txBody>
      </p:sp>
      <p:sp>
        <p:nvSpPr>
          <p:cNvPr id="16" name="Freeform 16"/>
          <p:cNvSpPr/>
          <p:nvPr/>
        </p:nvSpPr>
        <p:spPr>
          <a:xfrm>
            <a:off x="4645789" y="3453820"/>
            <a:ext cx="2372676" cy="418418"/>
          </a:xfrm>
          <a:custGeom>
            <a:avLst/>
            <a:gdLst/>
            <a:ahLst/>
            <a:cxnLst/>
            <a:rect l="l" t="t" r="r" b="b"/>
            <a:pathLst>
              <a:path w="2372676" h="418418">
                <a:moveTo>
                  <a:pt x="0" y="0"/>
                </a:moveTo>
                <a:lnTo>
                  <a:pt x="2372676" y="0"/>
                </a:lnTo>
                <a:lnTo>
                  <a:pt x="2372676" y="418418"/>
                </a:lnTo>
                <a:lnTo>
                  <a:pt x="0" y="418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405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02537" y="4273594"/>
            <a:ext cx="1389442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>
                <a:solidFill>
                  <a:srgbClr val="FFFFFF"/>
                </a:solidFill>
                <a:latin typeface="Open Sans Bold"/>
              </a:rPr>
              <a:t>Roteador</a:t>
            </a:r>
            <a:endParaRPr lang="en-US" sz="2207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2380088" y="2961118"/>
            <a:ext cx="1138674" cy="1243105"/>
          </a:xfrm>
          <a:custGeom>
            <a:avLst/>
            <a:gdLst/>
            <a:ahLst/>
            <a:cxnLst/>
            <a:rect l="l" t="t" r="r" b="b"/>
            <a:pathLst>
              <a:path w="1138674" h="1243105">
                <a:moveTo>
                  <a:pt x="0" y="0"/>
                </a:moveTo>
                <a:lnTo>
                  <a:pt x="1138674" y="0"/>
                </a:lnTo>
                <a:lnTo>
                  <a:pt x="1138674" y="1243105"/>
                </a:lnTo>
                <a:lnTo>
                  <a:pt x="0" y="1243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1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10122" y="1470506"/>
            <a:ext cx="1392415" cy="1054663"/>
          </a:xfrm>
          <a:custGeom>
            <a:avLst/>
            <a:gdLst/>
            <a:ahLst/>
            <a:cxnLst/>
            <a:rect l="l" t="t" r="r" b="b"/>
            <a:pathLst>
              <a:path w="1392415" h="1054663">
                <a:moveTo>
                  <a:pt x="0" y="0"/>
                </a:moveTo>
                <a:lnTo>
                  <a:pt x="1392415" y="0"/>
                </a:lnTo>
                <a:lnTo>
                  <a:pt x="1392415" y="1054663"/>
                </a:lnTo>
                <a:lnTo>
                  <a:pt x="0" y="1054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63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27404" y="990600"/>
            <a:ext cx="2357851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9"/>
              </a:lnSpc>
            </a:pPr>
            <a:r>
              <a:rPr lang="en-US" sz="2270" dirty="0" err="1" smtClean="0">
                <a:solidFill>
                  <a:srgbClr val="FFFFFF"/>
                </a:solidFill>
                <a:latin typeface="Open Sans Bold"/>
              </a:rPr>
              <a:t>Nuvem</a:t>
            </a:r>
            <a:r>
              <a:rPr lang="en-US" sz="2270" dirty="0" smtClean="0">
                <a:solidFill>
                  <a:srgbClr val="FFFFFF"/>
                </a:solidFill>
                <a:latin typeface="Open Sans Bold"/>
              </a:rPr>
              <a:t> - Vivo</a:t>
            </a:r>
            <a:endParaRPr lang="en-US" sz="2270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951037" y="3917840"/>
            <a:ext cx="1067428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>
                <a:solidFill>
                  <a:srgbClr val="FFFFFF"/>
                </a:solidFill>
                <a:latin typeface="Open Sans Bold"/>
              </a:rPr>
              <a:t>Switch</a:t>
            </a:r>
          </a:p>
        </p:txBody>
      </p:sp>
      <p:sp>
        <p:nvSpPr>
          <p:cNvPr id="22" name="AutoShape 22"/>
          <p:cNvSpPr/>
          <p:nvPr/>
        </p:nvSpPr>
        <p:spPr>
          <a:xfrm>
            <a:off x="1606330" y="2525169"/>
            <a:ext cx="773759" cy="1057501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3518762" y="3582670"/>
            <a:ext cx="1127027" cy="80359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6008223" y="8569374"/>
            <a:ext cx="245287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...</a:t>
            </a:r>
          </a:p>
        </p:txBody>
      </p:sp>
      <p:sp>
        <p:nvSpPr>
          <p:cNvPr id="25" name="Freeform 25"/>
          <p:cNvSpPr/>
          <p:nvPr/>
        </p:nvSpPr>
        <p:spPr>
          <a:xfrm>
            <a:off x="3443403" y="8616396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2" y="0"/>
                </a:lnTo>
                <a:lnTo>
                  <a:pt x="1453772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2"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3370361" y="9580735"/>
            <a:ext cx="1552982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 N1</a:t>
            </a:r>
          </a:p>
        </p:txBody>
      </p:sp>
      <p:sp>
        <p:nvSpPr>
          <p:cNvPr id="27" name="Freeform 27"/>
          <p:cNvSpPr/>
          <p:nvPr/>
        </p:nvSpPr>
        <p:spPr>
          <a:xfrm>
            <a:off x="840994" y="7049877"/>
            <a:ext cx="2372676" cy="418418"/>
          </a:xfrm>
          <a:custGeom>
            <a:avLst/>
            <a:gdLst/>
            <a:ahLst/>
            <a:cxnLst/>
            <a:rect l="l" t="t" r="r" b="b"/>
            <a:pathLst>
              <a:path w="2372676" h="418418">
                <a:moveTo>
                  <a:pt x="0" y="0"/>
                </a:moveTo>
                <a:lnTo>
                  <a:pt x="2372676" y="0"/>
                </a:lnTo>
                <a:lnTo>
                  <a:pt x="2372676" y="418418"/>
                </a:lnTo>
                <a:lnTo>
                  <a:pt x="0" y="418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405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045625" y="7489900"/>
            <a:ext cx="930151" cy="37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>
                <a:solidFill>
                  <a:srgbClr val="000000"/>
                </a:solidFill>
                <a:latin typeface="Open Sans Bold"/>
              </a:rPr>
              <a:t>Switch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2027332" y="3917840"/>
            <a:ext cx="3564186" cy="3132038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flipH="1">
            <a:off x="3213670" y="6061147"/>
            <a:ext cx="2377848" cy="119794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H="1" flipV="1">
            <a:off x="3213670" y="7259086"/>
            <a:ext cx="2377848" cy="29728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flipH="1" flipV="1">
            <a:off x="3213670" y="7259086"/>
            <a:ext cx="956619" cy="135731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flipH="1" flipV="1">
            <a:off x="3213670" y="7259086"/>
            <a:ext cx="4204040" cy="13483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flipH="1" flipV="1">
            <a:off x="3213670" y="7259086"/>
            <a:ext cx="4204040" cy="38712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H="1">
            <a:off x="3213670" y="6061147"/>
            <a:ext cx="4204040" cy="119794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5591518" y="6871831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5591518" y="5644163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7417710" y="8190491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7417710" y="6880815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7417710" y="5644163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5380543" y="7734373"/>
            <a:ext cx="1500645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124906" y="9124679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N43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124906" y="7743357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N44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095013" y="6500356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N45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380543" y="6506705"/>
            <a:ext cx="1500645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N1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6776147" y="3453750"/>
            <a:ext cx="245287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...</a:t>
            </a:r>
          </a:p>
        </p:txBody>
      </p:sp>
      <p:sp>
        <p:nvSpPr>
          <p:cNvPr id="47" name="Freeform 47"/>
          <p:cNvSpPr/>
          <p:nvPr/>
        </p:nvSpPr>
        <p:spPr>
          <a:xfrm>
            <a:off x="12155874" y="3417721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2" y="0"/>
                </a:lnTo>
                <a:lnTo>
                  <a:pt x="1453772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2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4049779" y="4387058"/>
            <a:ext cx="1552982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 N2</a:t>
            </a:r>
          </a:p>
        </p:txBody>
      </p:sp>
      <p:sp>
        <p:nvSpPr>
          <p:cNvPr id="49" name="Freeform 49"/>
          <p:cNvSpPr/>
          <p:nvPr/>
        </p:nvSpPr>
        <p:spPr>
          <a:xfrm>
            <a:off x="9910792" y="1205900"/>
            <a:ext cx="2372676" cy="418418"/>
          </a:xfrm>
          <a:custGeom>
            <a:avLst/>
            <a:gdLst/>
            <a:ahLst/>
            <a:cxnLst/>
            <a:rect l="l" t="t" r="r" b="b"/>
            <a:pathLst>
              <a:path w="2372676" h="418418">
                <a:moveTo>
                  <a:pt x="0" y="0"/>
                </a:moveTo>
                <a:lnTo>
                  <a:pt x="2372675" y="0"/>
                </a:lnTo>
                <a:lnTo>
                  <a:pt x="2372675" y="418418"/>
                </a:lnTo>
                <a:lnTo>
                  <a:pt x="0" y="418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405"/>
            </a:stretch>
          </a:blipFill>
        </p:spPr>
      </p:sp>
      <p:sp>
        <p:nvSpPr>
          <p:cNvPr id="50" name="AutoShape 50"/>
          <p:cNvSpPr/>
          <p:nvPr/>
        </p:nvSpPr>
        <p:spPr>
          <a:xfrm flipV="1">
            <a:off x="7018465" y="1392883"/>
            <a:ext cx="2892327" cy="2270145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>
            <a:off x="11674388" y="975899"/>
            <a:ext cx="2888755" cy="16536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>
            <a:off x="11641219" y="2212552"/>
            <a:ext cx="4748116" cy="407998"/>
          </a:xfrm>
          <a:prstGeom prst="line">
            <a:avLst/>
          </a:prstGeom>
          <a:ln w="28575" cap="rnd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>
            <a:off x="11641219" y="975900"/>
            <a:ext cx="4748116" cy="1682210"/>
          </a:xfrm>
          <a:prstGeom prst="line">
            <a:avLst/>
          </a:prstGeom>
          <a:ln w="28575" cap="rnd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55" name="Freeform 55"/>
          <p:cNvSpPr/>
          <p:nvPr/>
        </p:nvSpPr>
        <p:spPr>
          <a:xfrm>
            <a:off x="14563143" y="1786584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4563143" y="558917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6" y="0"/>
                </a:lnTo>
                <a:lnTo>
                  <a:pt x="1078696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16389335" y="1795568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5" y="0"/>
                </a:lnTo>
                <a:lnTo>
                  <a:pt x="1078695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16389335" y="558917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5" y="0"/>
                </a:lnTo>
                <a:lnTo>
                  <a:pt x="1078695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59" name="TextBox 59"/>
          <p:cNvSpPr txBox="1"/>
          <p:nvPr/>
        </p:nvSpPr>
        <p:spPr>
          <a:xfrm>
            <a:off x="14352168" y="2649126"/>
            <a:ext cx="1500645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N2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6096531" y="2658110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N40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6066638" y="1415109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N39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4352168" y="1421459"/>
            <a:ext cx="1500645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N1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106269" y="4387058"/>
            <a:ext cx="1552982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 N1</a:t>
            </a:r>
          </a:p>
        </p:txBody>
      </p:sp>
      <p:sp>
        <p:nvSpPr>
          <p:cNvPr id="64" name="Freeform 64"/>
          <p:cNvSpPr/>
          <p:nvPr/>
        </p:nvSpPr>
        <p:spPr>
          <a:xfrm>
            <a:off x="14148990" y="3417721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2" y="0"/>
                </a:lnTo>
                <a:lnTo>
                  <a:pt x="1453772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2"/>
            </a:stretch>
          </a:blipFill>
        </p:spPr>
      </p:sp>
      <p:sp>
        <p:nvSpPr>
          <p:cNvPr id="65" name="AutoShape 65"/>
          <p:cNvSpPr/>
          <p:nvPr/>
        </p:nvSpPr>
        <p:spPr>
          <a:xfrm flipH="1" flipV="1">
            <a:off x="11641219" y="2620550"/>
            <a:ext cx="3234655" cy="797167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TextBox 66"/>
          <p:cNvSpPr txBox="1"/>
          <p:nvPr/>
        </p:nvSpPr>
        <p:spPr>
          <a:xfrm>
            <a:off x="16816268" y="8527705"/>
            <a:ext cx="245287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...</a:t>
            </a:r>
          </a:p>
        </p:txBody>
      </p:sp>
      <p:sp>
        <p:nvSpPr>
          <p:cNvPr id="67" name="Freeform 67"/>
          <p:cNvSpPr/>
          <p:nvPr/>
        </p:nvSpPr>
        <p:spPr>
          <a:xfrm>
            <a:off x="13099887" y="8349560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2" y="0"/>
                </a:lnTo>
                <a:lnTo>
                  <a:pt x="1453772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2"/>
            </a:stretch>
          </a:blipFill>
        </p:spPr>
      </p:sp>
      <p:sp>
        <p:nvSpPr>
          <p:cNvPr id="68" name="Freeform 68"/>
          <p:cNvSpPr/>
          <p:nvPr/>
        </p:nvSpPr>
        <p:spPr>
          <a:xfrm>
            <a:off x="10018586" y="6404480"/>
            <a:ext cx="2372676" cy="418418"/>
          </a:xfrm>
          <a:custGeom>
            <a:avLst/>
            <a:gdLst/>
            <a:ahLst/>
            <a:cxnLst/>
            <a:rect l="l" t="t" r="r" b="b"/>
            <a:pathLst>
              <a:path w="2372676" h="418418">
                <a:moveTo>
                  <a:pt x="0" y="0"/>
                </a:moveTo>
                <a:lnTo>
                  <a:pt x="2372676" y="0"/>
                </a:lnTo>
                <a:lnTo>
                  <a:pt x="2372676" y="418418"/>
                </a:lnTo>
                <a:lnTo>
                  <a:pt x="0" y="418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405"/>
            </a:stretch>
          </a:blipFill>
        </p:spPr>
      </p:sp>
      <p:sp>
        <p:nvSpPr>
          <p:cNvPr id="69" name="AutoShape 69"/>
          <p:cNvSpPr/>
          <p:nvPr/>
        </p:nvSpPr>
        <p:spPr>
          <a:xfrm>
            <a:off x="7018465" y="3663029"/>
            <a:ext cx="3000121" cy="295066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AutoShape 70"/>
          <p:cNvSpPr/>
          <p:nvPr/>
        </p:nvSpPr>
        <p:spPr>
          <a:xfrm flipH="1">
            <a:off x="11674388" y="6049856"/>
            <a:ext cx="2928876" cy="2053682"/>
          </a:xfrm>
          <a:prstGeom prst="line">
            <a:avLst/>
          </a:prstGeom>
          <a:ln w="28575" cap="rnd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 flipH="1" flipV="1">
            <a:off x="11666467" y="8103540"/>
            <a:ext cx="2160305" cy="246019"/>
          </a:xfrm>
          <a:prstGeom prst="line">
            <a:avLst/>
          </a:prstGeom>
          <a:ln w="28575" cap="rnd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72" name="AutoShape 72"/>
          <p:cNvSpPr/>
          <p:nvPr/>
        </p:nvSpPr>
        <p:spPr>
          <a:xfrm flipH="1">
            <a:off x="11666468" y="7286506"/>
            <a:ext cx="4762988" cy="817033"/>
          </a:xfrm>
          <a:prstGeom prst="line">
            <a:avLst/>
          </a:prstGeom>
          <a:ln w="28575" cap="rnd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73" name="AutoShape 73"/>
          <p:cNvSpPr/>
          <p:nvPr/>
        </p:nvSpPr>
        <p:spPr>
          <a:xfrm flipH="1">
            <a:off x="11666467" y="6049855"/>
            <a:ext cx="4762989" cy="2053683"/>
          </a:xfrm>
          <a:prstGeom prst="line">
            <a:avLst/>
          </a:prstGeom>
          <a:ln w="28575" cap="rnd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74" name="Freeform 74"/>
          <p:cNvSpPr/>
          <p:nvPr/>
        </p:nvSpPr>
        <p:spPr>
          <a:xfrm>
            <a:off x="14603264" y="6860540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5" y="0"/>
                </a:lnTo>
                <a:lnTo>
                  <a:pt x="1078695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75" name="Freeform 75"/>
          <p:cNvSpPr/>
          <p:nvPr/>
        </p:nvSpPr>
        <p:spPr>
          <a:xfrm>
            <a:off x="14603264" y="5632872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5" y="0"/>
                </a:lnTo>
                <a:lnTo>
                  <a:pt x="1078695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76" name="Freeform 76"/>
          <p:cNvSpPr/>
          <p:nvPr/>
        </p:nvSpPr>
        <p:spPr>
          <a:xfrm>
            <a:off x="16429456" y="6869524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5" y="0"/>
                </a:lnTo>
                <a:lnTo>
                  <a:pt x="1078695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77" name="Freeform 77"/>
          <p:cNvSpPr/>
          <p:nvPr/>
        </p:nvSpPr>
        <p:spPr>
          <a:xfrm>
            <a:off x="16429456" y="5632872"/>
            <a:ext cx="1078695" cy="833967"/>
          </a:xfrm>
          <a:custGeom>
            <a:avLst/>
            <a:gdLst/>
            <a:ahLst/>
            <a:cxnLst/>
            <a:rect l="l" t="t" r="r" b="b"/>
            <a:pathLst>
              <a:path w="1078695" h="833967">
                <a:moveTo>
                  <a:pt x="0" y="0"/>
                </a:moveTo>
                <a:lnTo>
                  <a:pt x="1078695" y="0"/>
                </a:lnTo>
                <a:lnTo>
                  <a:pt x="1078695" y="833967"/>
                </a:lnTo>
                <a:lnTo>
                  <a:pt x="0" y="83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1"/>
            </a:stretch>
          </a:blipFill>
        </p:spPr>
      </p:sp>
      <p:sp>
        <p:nvSpPr>
          <p:cNvPr id="78" name="TextBox 78"/>
          <p:cNvSpPr txBox="1"/>
          <p:nvPr/>
        </p:nvSpPr>
        <p:spPr>
          <a:xfrm>
            <a:off x="14392289" y="7723082"/>
            <a:ext cx="1500645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N2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6136652" y="7732066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N30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6106759" y="6489065"/>
            <a:ext cx="1664303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N29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4392289" y="6495414"/>
            <a:ext cx="1500645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Compt. N1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050282" y="9318897"/>
            <a:ext cx="1552982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 N1</a:t>
            </a:r>
          </a:p>
        </p:txBody>
      </p:sp>
      <p:sp>
        <p:nvSpPr>
          <p:cNvPr id="83" name="TextBox 17"/>
          <p:cNvSpPr txBox="1"/>
          <p:nvPr/>
        </p:nvSpPr>
        <p:spPr>
          <a:xfrm>
            <a:off x="10450243" y="8805755"/>
            <a:ext cx="1389442" cy="371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>
                <a:latin typeface="Open Sans Bold"/>
              </a:rPr>
              <a:t>Roteador</a:t>
            </a:r>
            <a:endParaRPr lang="en-US" sz="2207" dirty="0">
              <a:latin typeface="Open Sans Bold"/>
            </a:endParaRPr>
          </a:p>
        </p:txBody>
      </p:sp>
      <p:sp>
        <p:nvSpPr>
          <p:cNvPr id="84" name="Freeform 18"/>
          <p:cNvSpPr/>
          <p:nvPr/>
        </p:nvSpPr>
        <p:spPr>
          <a:xfrm>
            <a:off x="10527794" y="7493279"/>
            <a:ext cx="1138674" cy="1243105"/>
          </a:xfrm>
          <a:custGeom>
            <a:avLst/>
            <a:gdLst/>
            <a:ahLst/>
            <a:cxnLst/>
            <a:rect l="l" t="t" r="r" b="b"/>
            <a:pathLst>
              <a:path w="1138674" h="1243105">
                <a:moveTo>
                  <a:pt x="0" y="0"/>
                </a:moveTo>
                <a:lnTo>
                  <a:pt x="1138674" y="0"/>
                </a:lnTo>
                <a:lnTo>
                  <a:pt x="1138674" y="1243105"/>
                </a:lnTo>
                <a:lnTo>
                  <a:pt x="0" y="1243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1"/>
            </a:stretch>
          </a:blipFill>
        </p:spPr>
      </p:sp>
      <p:sp>
        <p:nvSpPr>
          <p:cNvPr id="85" name="AutoShape 29"/>
          <p:cNvSpPr/>
          <p:nvPr/>
        </p:nvSpPr>
        <p:spPr>
          <a:xfrm flipH="1">
            <a:off x="11097130" y="6860540"/>
            <a:ext cx="107793" cy="62936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" name="TextBox 17"/>
          <p:cNvSpPr txBox="1"/>
          <p:nvPr/>
        </p:nvSpPr>
        <p:spPr>
          <a:xfrm>
            <a:off x="10424994" y="3402798"/>
            <a:ext cx="1389442" cy="371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>
                <a:latin typeface="Open Sans Bold"/>
              </a:rPr>
              <a:t>Roteador</a:t>
            </a:r>
            <a:endParaRPr lang="en-US" sz="2207" dirty="0">
              <a:latin typeface="Open Sans Bold"/>
            </a:endParaRPr>
          </a:p>
        </p:txBody>
      </p:sp>
      <p:sp>
        <p:nvSpPr>
          <p:cNvPr id="88" name="Freeform 18"/>
          <p:cNvSpPr/>
          <p:nvPr/>
        </p:nvSpPr>
        <p:spPr>
          <a:xfrm>
            <a:off x="10502545" y="2090322"/>
            <a:ext cx="1138674" cy="1243105"/>
          </a:xfrm>
          <a:custGeom>
            <a:avLst/>
            <a:gdLst/>
            <a:ahLst/>
            <a:cxnLst/>
            <a:rect l="l" t="t" r="r" b="b"/>
            <a:pathLst>
              <a:path w="1138674" h="1243105">
                <a:moveTo>
                  <a:pt x="0" y="0"/>
                </a:moveTo>
                <a:lnTo>
                  <a:pt x="1138674" y="0"/>
                </a:lnTo>
                <a:lnTo>
                  <a:pt x="1138674" y="1243105"/>
                </a:lnTo>
                <a:lnTo>
                  <a:pt x="0" y="1243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1"/>
            </a:stretch>
          </a:blipFill>
        </p:spPr>
      </p:sp>
      <p:sp>
        <p:nvSpPr>
          <p:cNvPr id="89" name="AutoShape 52"/>
          <p:cNvSpPr/>
          <p:nvPr/>
        </p:nvSpPr>
        <p:spPr>
          <a:xfrm flipH="1" flipV="1">
            <a:off x="11641219" y="2658109"/>
            <a:ext cx="1393940" cy="912011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0" name="AutoShape 52"/>
          <p:cNvSpPr/>
          <p:nvPr/>
        </p:nvSpPr>
        <p:spPr>
          <a:xfrm flipH="1" flipV="1">
            <a:off x="11071880" y="1624318"/>
            <a:ext cx="1" cy="46600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88" b="-43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" y="-57150"/>
            <a:ext cx="203350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 dirty="0">
                <a:solidFill>
                  <a:srgbClr val="FFFFFF"/>
                </a:solidFill>
                <a:latin typeface="Open Sans Bold"/>
              </a:rPr>
              <a:t>3º </a:t>
            </a:r>
            <a:r>
              <a:rPr lang="en-US" sz="2971" dirty="0" err="1">
                <a:solidFill>
                  <a:srgbClr val="FFFFFF"/>
                </a:solidFill>
                <a:latin typeface="Open Sans Bold"/>
              </a:rPr>
              <a:t>Andar</a:t>
            </a:r>
            <a:endParaRPr lang="en-US" sz="2971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2134538" y="6638380"/>
            <a:ext cx="5726914" cy="3372311"/>
            <a:chOff x="0" y="0"/>
            <a:chExt cx="1508323" cy="8881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8323" cy="888181"/>
            </a:xfrm>
            <a:custGeom>
              <a:avLst/>
              <a:gdLst/>
              <a:ahLst/>
              <a:cxnLst/>
              <a:rect l="l" t="t" r="r" b="b"/>
              <a:pathLst>
                <a:path w="1508323" h="888181">
                  <a:moveTo>
                    <a:pt x="0" y="0"/>
                  </a:moveTo>
                  <a:lnTo>
                    <a:pt x="1508323" y="0"/>
                  </a:lnTo>
                  <a:lnTo>
                    <a:pt x="1508323" y="888181"/>
                  </a:lnTo>
                  <a:lnTo>
                    <a:pt x="0" y="888181"/>
                  </a:lnTo>
                  <a:close/>
                </a:path>
              </a:pathLst>
            </a:custGeom>
            <a:gradFill rotWithShape="1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08323" cy="926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34538" y="3243646"/>
            <a:ext cx="5726914" cy="3057599"/>
            <a:chOff x="0" y="0"/>
            <a:chExt cx="1508323" cy="8052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8323" cy="805294"/>
            </a:xfrm>
            <a:custGeom>
              <a:avLst/>
              <a:gdLst/>
              <a:ahLst/>
              <a:cxnLst/>
              <a:rect l="l" t="t" r="r" b="b"/>
              <a:pathLst>
                <a:path w="1508323" h="805294">
                  <a:moveTo>
                    <a:pt x="0" y="0"/>
                  </a:moveTo>
                  <a:lnTo>
                    <a:pt x="1508323" y="0"/>
                  </a:lnTo>
                  <a:lnTo>
                    <a:pt x="1508323" y="805294"/>
                  </a:lnTo>
                  <a:lnTo>
                    <a:pt x="0" y="805294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08323" cy="843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01923" y="6638380"/>
            <a:ext cx="5997182" cy="3372311"/>
            <a:chOff x="0" y="0"/>
            <a:chExt cx="1579505" cy="8881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79505" cy="888181"/>
            </a:xfrm>
            <a:custGeom>
              <a:avLst/>
              <a:gdLst/>
              <a:ahLst/>
              <a:cxnLst/>
              <a:rect l="l" t="t" r="r" b="b"/>
              <a:pathLst>
                <a:path w="1579505" h="888181">
                  <a:moveTo>
                    <a:pt x="0" y="0"/>
                  </a:moveTo>
                  <a:lnTo>
                    <a:pt x="1579505" y="0"/>
                  </a:lnTo>
                  <a:lnTo>
                    <a:pt x="1579505" y="888181"/>
                  </a:lnTo>
                  <a:lnTo>
                    <a:pt x="0" y="888181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79505" cy="926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01923" y="3243646"/>
            <a:ext cx="5997182" cy="3057599"/>
            <a:chOff x="0" y="0"/>
            <a:chExt cx="1579505" cy="8052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79505" cy="805294"/>
            </a:xfrm>
            <a:custGeom>
              <a:avLst/>
              <a:gdLst/>
              <a:ahLst/>
              <a:cxnLst/>
              <a:rect l="l" t="t" r="r" b="b"/>
              <a:pathLst>
                <a:path w="1579505" h="805294">
                  <a:moveTo>
                    <a:pt x="0" y="0"/>
                  </a:moveTo>
                  <a:lnTo>
                    <a:pt x="1579505" y="0"/>
                  </a:lnTo>
                  <a:lnTo>
                    <a:pt x="1579505" y="805294"/>
                  </a:lnTo>
                  <a:lnTo>
                    <a:pt x="0" y="805294"/>
                  </a:ln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579505" cy="843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152655" y="3420507"/>
            <a:ext cx="1198467" cy="926566"/>
          </a:xfrm>
          <a:custGeom>
            <a:avLst/>
            <a:gdLst/>
            <a:ahLst/>
            <a:cxnLst/>
            <a:rect l="l" t="t" r="r" b="b"/>
            <a:pathLst>
              <a:path w="1198467" h="926566">
                <a:moveTo>
                  <a:pt x="0" y="0"/>
                </a:moveTo>
                <a:lnTo>
                  <a:pt x="1198467" y="0"/>
                </a:lnTo>
                <a:lnTo>
                  <a:pt x="1198467" y="926566"/>
                </a:lnTo>
                <a:lnTo>
                  <a:pt x="0" y="92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6120779" y="4364001"/>
            <a:ext cx="1262218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Comput</a:t>
            </a:r>
          </a:p>
        </p:txBody>
      </p:sp>
      <p:sp>
        <p:nvSpPr>
          <p:cNvPr id="18" name="Freeform 18"/>
          <p:cNvSpPr/>
          <p:nvPr/>
        </p:nvSpPr>
        <p:spPr>
          <a:xfrm>
            <a:off x="16152655" y="6853948"/>
            <a:ext cx="1198467" cy="926566"/>
          </a:xfrm>
          <a:custGeom>
            <a:avLst/>
            <a:gdLst/>
            <a:ahLst/>
            <a:cxnLst/>
            <a:rect l="l" t="t" r="r" b="b"/>
            <a:pathLst>
              <a:path w="1198467" h="926566">
                <a:moveTo>
                  <a:pt x="0" y="0"/>
                </a:moveTo>
                <a:lnTo>
                  <a:pt x="1198467" y="0"/>
                </a:lnTo>
                <a:lnTo>
                  <a:pt x="1198467" y="926566"/>
                </a:lnTo>
                <a:lnTo>
                  <a:pt x="0" y="92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6120779" y="7797442"/>
            <a:ext cx="1262218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Comput</a:t>
            </a:r>
          </a:p>
        </p:txBody>
      </p:sp>
      <p:sp>
        <p:nvSpPr>
          <p:cNvPr id="20" name="Freeform 20"/>
          <p:cNvSpPr/>
          <p:nvPr/>
        </p:nvSpPr>
        <p:spPr>
          <a:xfrm>
            <a:off x="835041" y="6883025"/>
            <a:ext cx="1198467" cy="926566"/>
          </a:xfrm>
          <a:custGeom>
            <a:avLst/>
            <a:gdLst/>
            <a:ahLst/>
            <a:cxnLst/>
            <a:rect l="l" t="t" r="r" b="b"/>
            <a:pathLst>
              <a:path w="1198467" h="926566">
                <a:moveTo>
                  <a:pt x="0" y="0"/>
                </a:moveTo>
                <a:lnTo>
                  <a:pt x="1198466" y="0"/>
                </a:lnTo>
                <a:lnTo>
                  <a:pt x="1198466" y="926566"/>
                </a:lnTo>
                <a:lnTo>
                  <a:pt x="0" y="92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803165" y="7826519"/>
            <a:ext cx="1262218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Comput</a:t>
            </a:r>
          </a:p>
        </p:txBody>
      </p:sp>
      <p:sp>
        <p:nvSpPr>
          <p:cNvPr id="22" name="Freeform 22"/>
          <p:cNvSpPr/>
          <p:nvPr/>
        </p:nvSpPr>
        <p:spPr>
          <a:xfrm>
            <a:off x="835041" y="3420507"/>
            <a:ext cx="1198467" cy="926566"/>
          </a:xfrm>
          <a:custGeom>
            <a:avLst/>
            <a:gdLst/>
            <a:ahLst/>
            <a:cxnLst/>
            <a:rect l="l" t="t" r="r" b="b"/>
            <a:pathLst>
              <a:path w="1198467" h="926566">
                <a:moveTo>
                  <a:pt x="0" y="0"/>
                </a:moveTo>
                <a:lnTo>
                  <a:pt x="1198466" y="0"/>
                </a:lnTo>
                <a:lnTo>
                  <a:pt x="1198466" y="926566"/>
                </a:lnTo>
                <a:lnTo>
                  <a:pt x="0" y="92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803165" y="4364001"/>
            <a:ext cx="1262218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Comput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342637" y="4772446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1" y="0"/>
                </a:lnTo>
                <a:lnTo>
                  <a:pt x="1453771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2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4528639" y="5741783"/>
            <a:ext cx="1081766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</a:t>
            </a:r>
          </a:p>
        </p:txBody>
      </p:sp>
      <p:sp>
        <p:nvSpPr>
          <p:cNvPr id="26" name="Freeform 26"/>
          <p:cNvSpPr/>
          <p:nvPr/>
        </p:nvSpPr>
        <p:spPr>
          <a:xfrm>
            <a:off x="14342637" y="8465351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1" y="0"/>
                </a:lnTo>
                <a:lnTo>
                  <a:pt x="1453771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2"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4528639" y="9434688"/>
            <a:ext cx="1081766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</a:t>
            </a:r>
          </a:p>
        </p:txBody>
      </p:sp>
      <p:sp>
        <p:nvSpPr>
          <p:cNvPr id="28" name="Freeform 28"/>
          <p:cNvSpPr/>
          <p:nvPr/>
        </p:nvSpPr>
        <p:spPr>
          <a:xfrm>
            <a:off x="2349844" y="8494428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2" y="0"/>
                </a:lnTo>
                <a:lnTo>
                  <a:pt x="1453772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2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535847" y="9463765"/>
            <a:ext cx="1081766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</a:t>
            </a:r>
          </a:p>
        </p:txBody>
      </p:sp>
      <p:sp>
        <p:nvSpPr>
          <p:cNvPr id="30" name="Freeform 30"/>
          <p:cNvSpPr/>
          <p:nvPr/>
        </p:nvSpPr>
        <p:spPr>
          <a:xfrm>
            <a:off x="2349844" y="4640414"/>
            <a:ext cx="1453771" cy="897664"/>
          </a:xfrm>
          <a:custGeom>
            <a:avLst/>
            <a:gdLst/>
            <a:ahLst/>
            <a:cxnLst/>
            <a:rect l="l" t="t" r="r" b="b"/>
            <a:pathLst>
              <a:path w="1453771" h="897664">
                <a:moveTo>
                  <a:pt x="0" y="0"/>
                </a:moveTo>
                <a:lnTo>
                  <a:pt x="1453772" y="0"/>
                </a:lnTo>
                <a:lnTo>
                  <a:pt x="1453772" y="897664"/>
                </a:lnTo>
                <a:lnTo>
                  <a:pt x="0" y="897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2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535847" y="5609751"/>
            <a:ext cx="1081766" cy="3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>
                <a:solidFill>
                  <a:srgbClr val="000000"/>
                </a:solidFill>
                <a:latin typeface="Open Sans Bold"/>
              </a:rPr>
              <a:t>Impres.</a:t>
            </a:r>
          </a:p>
        </p:txBody>
      </p:sp>
      <p:sp>
        <p:nvSpPr>
          <p:cNvPr id="32" name="Freeform 32"/>
          <p:cNvSpPr/>
          <p:nvPr/>
        </p:nvSpPr>
        <p:spPr>
          <a:xfrm>
            <a:off x="4872958" y="3420507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69" y="0"/>
                </a:lnTo>
                <a:lnTo>
                  <a:pt x="1062369" y="1159802"/>
                </a:lnTo>
                <a:lnTo>
                  <a:pt x="0" y="1159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1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2562154" y="3473155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69" y="0"/>
                </a:lnTo>
                <a:lnTo>
                  <a:pt x="1062369" y="1159802"/>
                </a:lnTo>
                <a:lnTo>
                  <a:pt x="0" y="1159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1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2562154" y="6846491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69" y="0"/>
                </a:lnTo>
                <a:lnTo>
                  <a:pt x="1062369" y="1159803"/>
                </a:lnTo>
                <a:lnTo>
                  <a:pt x="0" y="11598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1"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4872958" y="6824871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69" y="0"/>
                </a:lnTo>
                <a:lnTo>
                  <a:pt x="1062369" y="1159802"/>
                </a:lnTo>
                <a:lnTo>
                  <a:pt x="0" y="1159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1"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4669195" y="4684268"/>
            <a:ext cx="1469896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Roteador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358391" y="4736916"/>
            <a:ext cx="1469896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Roteador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358391" y="8069742"/>
            <a:ext cx="1469896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Roteador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669195" y="8017095"/>
            <a:ext cx="1469896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000000"/>
                </a:solidFill>
                <a:latin typeface="Open Sans Bold"/>
              </a:rPr>
              <a:t>Roteador</a:t>
            </a:r>
          </a:p>
        </p:txBody>
      </p:sp>
      <p:sp>
        <p:nvSpPr>
          <p:cNvPr id="40" name="Freeform 40"/>
          <p:cNvSpPr/>
          <p:nvPr/>
        </p:nvSpPr>
        <p:spPr>
          <a:xfrm>
            <a:off x="7511627" y="6089869"/>
            <a:ext cx="3264747" cy="575733"/>
          </a:xfrm>
          <a:custGeom>
            <a:avLst/>
            <a:gdLst/>
            <a:ahLst/>
            <a:cxnLst/>
            <a:rect l="l" t="t" r="r" b="b"/>
            <a:pathLst>
              <a:path w="3264747" h="575733">
                <a:moveTo>
                  <a:pt x="0" y="0"/>
                </a:moveTo>
                <a:lnTo>
                  <a:pt x="3264746" y="0"/>
                </a:lnTo>
                <a:lnTo>
                  <a:pt x="3264746" y="575734"/>
                </a:lnTo>
                <a:lnTo>
                  <a:pt x="0" y="575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8405"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8678924" y="6883025"/>
            <a:ext cx="99626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>
                <a:solidFill>
                  <a:srgbClr val="FFFFFF"/>
                </a:solidFill>
                <a:latin typeface="Open Sans Bold"/>
              </a:rPr>
              <a:t>Switch</a:t>
            </a:r>
          </a:p>
        </p:txBody>
      </p:sp>
      <p:sp>
        <p:nvSpPr>
          <p:cNvPr id="42" name="AutoShape 42"/>
          <p:cNvSpPr/>
          <p:nvPr/>
        </p:nvSpPr>
        <p:spPr>
          <a:xfrm flipH="1">
            <a:off x="5935327" y="6377736"/>
            <a:ext cx="1576299" cy="1027036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10776373" y="6377736"/>
            <a:ext cx="1785781" cy="1048656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 flipV="1">
            <a:off x="10776373" y="4053056"/>
            <a:ext cx="1785781" cy="23246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5935327" y="4000408"/>
            <a:ext cx="1576299" cy="2377328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Freeform 46"/>
          <p:cNvSpPr/>
          <p:nvPr/>
        </p:nvSpPr>
        <p:spPr>
          <a:xfrm>
            <a:off x="8232987" y="1727830"/>
            <a:ext cx="1822027" cy="1380066"/>
          </a:xfrm>
          <a:custGeom>
            <a:avLst/>
            <a:gdLst/>
            <a:ahLst/>
            <a:cxnLst/>
            <a:rect l="l" t="t" r="r" b="b"/>
            <a:pathLst>
              <a:path w="1822027" h="1380066">
                <a:moveTo>
                  <a:pt x="0" y="0"/>
                </a:moveTo>
                <a:lnTo>
                  <a:pt x="1822026" y="0"/>
                </a:lnTo>
                <a:lnTo>
                  <a:pt x="1822026" y="1380066"/>
                </a:lnTo>
                <a:lnTo>
                  <a:pt x="0" y="13800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63"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8090736" y="1170626"/>
            <a:ext cx="2106528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 smtClean="0">
                <a:solidFill>
                  <a:srgbClr val="FFFFFF"/>
                </a:solidFill>
                <a:latin typeface="Open Sans Bold"/>
              </a:rPr>
              <a:t>Nuvem</a:t>
            </a:r>
            <a:r>
              <a:rPr lang="en-US" sz="2207" dirty="0" smtClean="0">
                <a:solidFill>
                  <a:srgbClr val="FFFFFF"/>
                </a:solidFill>
                <a:latin typeface="Open Sans Bold"/>
              </a:rPr>
              <a:t> - NET</a:t>
            </a:r>
            <a:endParaRPr lang="en-US" sz="2207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48" name="AutoShape 48"/>
          <p:cNvSpPr/>
          <p:nvPr/>
        </p:nvSpPr>
        <p:spPr>
          <a:xfrm flipV="1">
            <a:off x="9144000" y="3107896"/>
            <a:ext cx="0" cy="2981974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V="1">
            <a:off x="3076730" y="3954836"/>
            <a:ext cx="1808136" cy="68557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>
            <a:off x="2033507" y="3883790"/>
            <a:ext cx="2839451" cy="11661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3076730" y="7404772"/>
            <a:ext cx="1796228" cy="108965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>
            <a:off x="2033507" y="7346308"/>
            <a:ext cx="2839451" cy="5846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V="1">
            <a:off x="13624523" y="3883790"/>
            <a:ext cx="2528132" cy="16926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>
            <a:off x="13624523" y="4053056"/>
            <a:ext cx="1444999" cy="71939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>
            <a:off x="13624523" y="7426392"/>
            <a:ext cx="1444999" cy="103895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>
            <a:off x="13624523" y="7426392"/>
            <a:ext cx="2496256" cy="685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Freeform 57"/>
          <p:cNvSpPr/>
          <p:nvPr/>
        </p:nvSpPr>
        <p:spPr>
          <a:xfrm>
            <a:off x="8612815" y="3883790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70" y="0"/>
                </a:lnTo>
                <a:lnTo>
                  <a:pt x="1062370" y="1159802"/>
                </a:lnTo>
                <a:lnTo>
                  <a:pt x="0" y="1159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88" b="-43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57150"/>
            <a:ext cx="20574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 dirty="0">
                <a:solidFill>
                  <a:srgbClr val="FFFFFF"/>
                </a:solidFill>
                <a:latin typeface="Open Sans Bold"/>
              </a:rPr>
              <a:t>4º </a:t>
            </a:r>
            <a:r>
              <a:rPr lang="en-US" sz="2971" dirty="0" err="1">
                <a:solidFill>
                  <a:srgbClr val="FFFFFF"/>
                </a:solidFill>
                <a:latin typeface="Open Sans Bold"/>
              </a:rPr>
              <a:t>Andar</a:t>
            </a:r>
            <a:endParaRPr lang="en-US" sz="2971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443156" y="4585547"/>
            <a:ext cx="2060057" cy="2533127"/>
          </a:xfrm>
          <a:custGeom>
            <a:avLst/>
            <a:gdLst/>
            <a:ahLst/>
            <a:cxnLst/>
            <a:rect l="l" t="t" r="r" b="b"/>
            <a:pathLst>
              <a:path w="2060057" h="2533127">
                <a:moveTo>
                  <a:pt x="0" y="0"/>
                </a:moveTo>
                <a:lnTo>
                  <a:pt x="2060057" y="0"/>
                </a:lnTo>
                <a:lnTo>
                  <a:pt x="2060057" y="2533127"/>
                </a:lnTo>
                <a:lnTo>
                  <a:pt x="0" y="253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7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34026" y="6540542"/>
            <a:ext cx="2619948" cy="2533127"/>
          </a:xfrm>
          <a:custGeom>
            <a:avLst/>
            <a:gdLst/>
            <a:ahLst/>
            <a:cxnLst/>
            <a:rect l="l" t="t" r="r" b="b"/>
            <a:pathLst>
              <a:path w="2619948" h="2533127">
                <a:moveTo>
                  <a:pt x="0" y="0"/>
                </a:moveTo>
                <a:lnTo>
                  <a:pt x="2619948" y="0"/>
                </a:lnTo>
                <a:lnTo>
                  <a:pt x="2619948" y="2533127"/>
                </a:lnTo>
                <a:lnTo>
                  <a:pt x="0" y="253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63348" y="4585547"/>
            <a:ext cx="2278530" cy="2533127"/>
          </a:xfrm>
          <a:custGeom>
            <a:avLst/>
            <a:gdLst/>
            <a:ahLst/>
            <a:cxnLst/>
            <a:rect l="l" t="t" r="r" b="b"/>
            <a:pathLst>
              <a:path w="2278530" h="2533127">
                <a:moveTo>
                  <a:pt x="0" y="0"/>
                </a:moveTo>
                <a:lnTo>
                  <a:pt x="2278530" y="0"/>
                </a:lnTo>
                <a:lnTo>
                  <a:pt x="2278530" y="2533127"/>
                </a:lnTo>
                <a:lnTo>
                  <a:pt x="0" y="2533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59092" y="7403795"/>
            <a:ext cx="3428184" cy="64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4253" spc="39">
                <a:solidFill>
                  <a:srgbClr val="FFFFFF"/>
                </a:solidFill>
                <a:latin typeface="TT Rounds Condensed"/>
              </a:rPr>
              <a:t>Servidor de BD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35270" y="9358790"/>
            <a:ext cx="4017459" cy="64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4253" spc="39">
                <a:solidFill>
                  <a:srgbClr val="FFFFFF"/>
                </a:solidFill>
                <a:latin typeface="TT Rounds Condensed"/>
              </a:rPr>
              <a:t>Servidor Internet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79091" y="7403795"/>
            <a:ext cx="3447045" cy="64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4253" spc="39">
                <a:solidFill>
                  <a:srgbClr val="FFFFFF"/>
                </a:solidFill>
                <a:latin typeface="TT Rounds Condensed"/>
              </a:rPr>
              <a:t>Servidor Dados</a:t>
            </a:r>
          </a:p>
        </p:txBody>
      </p:sp>
      <p:sp>
        <p:nvSpPr>
          <p:cNvPr id="10" name="Freeform 10"/>
          <p:cNvSpPr/>
          <p:nvPr/>
        </p:nvSpPr>
        <p:spPr>
          <a:xfrm>
            <a:off x="7511627" y="5112627"/>
            <a:ext cx="3264747" cy="575733"/>
          </a:xfrm>
          <a:custGeom>
            <a:avLst/>
            <a:gdLst/>
            <a:ahLst/>
            <a:cxnLst/>
            <a:rect l="l" t="t" r="r" b="b"/>
            <a:pathLst>
              <a:path w="3264747" h="575733">
                <a:moveTo>
                  <a:pt x="0" y="0"/>
                </a:moveTo>
                <a:lnTo>
                  <a:pt x="3264746" y="0"/>
                </a:lnTo>
                <a:lnTo>
                  <a:pt x="3264746" y="575733"/>
                </a:lnTo>
                <a:lnTo>
                  <a:pt x="0" y="5757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840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75184" y="5692201"/>
            <a:ext cx="1246272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>
                <a:solidFill>
                  <a:srgbClr val="FFFFFF"/>
                </a:solidFill>
                <a:latin typeface="Open Sans Bold"/>
              </a:rPr>
              <a:t>Switch</a:t>
            </a:r>
          </a:p>
        </p:txBody>
      </p:sp>
      <p:sp>
        <p:nvSpPr>
          <p:cNvPr id="12" name="Freeform 12"/>
          <p:cNvSpPr/>
          <p:nvPr/>
        </p:nvSpPr>
        <p:spPr>
          <a:xfrm>
            <a:off x="8232987" y="750587"/>
            <a:ext cx="1822027" cy="1380066"/>
          </a:xfrm>
          <a:custGeom>
            <a:avLst/>
            <a:gdLst/>
            <a:ahLst/>
            <a:cxnLst/>
            <a:rect l="l" t="t" r="r" b="b"/>
            <a:pathLst>
              <a:path w="1822027" h="1380066">
                <a:moveTo>
                  <a:pt x="0" y="0"/>
                </a:moveTo>
                <a:lnTo>
                  <a:pt x="1822026" y="0"/>
                </a:lnTo>
                <a:lnTo>
                  <a:pt x="1822026" y="1380066"/>
                </a:lnTo>
                <a:lnTo>
                  <a:pt x="0" y="13800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6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241966" y="187190"/>
            <a:ext cx="1813048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 smtClean="0">
                <a:solidFill>
                  <a:srgbClr val="FFFFFF"/>
                </a:solidFill>
                <a:latin typeface="Open Sans Bold"/>
              </a:rPr>
              <a:t>Nuvem</a:t>
            </a:r>
            <a:r>
              <a:rPr lang="en-US" sz="2207" dirty="0" smtClean="0">
                <a:solidFill>
                  <a:srgbClr val="FFFFFF"/>
                </a:solidFill>
                <a:latin typeface="Open Sans Bold"/>
              </a:rPr>
              <a:t> - NET</a:t>
            </a:r>
            <a:endParaRPr lang="en-US" sz="2207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4" name="AutoShape 14"/>
          <p:cNvSpPr/>
          <p:nvPr/>
        </p:nvSpPr>
        <p:spPr>
          <a:xfrm flipV="1">
            <a:off x="9144000" y="2130653"/>
            <a:ext cx="0" cy="2981974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>
            <a:off x="8612815" y="2906547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70" y="0"/>
                </a:lnTo>
                <a:lnTo>
                  <a:pt x="1062370" y="1159803"/>
                </a:lnTo>
                <a:lnTo>
                  <a:pt x="0" y="11598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51"/>
            </a:stretch>
          </a:blipFill>
        </p:spPr>
      </p:sp>
      <p:sp>
        <p:nvSpPr>
          <p:cNvPr id="16" name="AutoShape 16"/>
          <p:cNvSpPr/>
          <p:nvPr/>
        </p:nvSpPr>
        <p:spPr>
          <a:xfrm>
            <a:off x="10776373" y="5400494"/>
            <a:ext cx="3712768" cy="287867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9144000" y="5688360"/>
            <a:ext cx="0" cy="852182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4747796" y="5400494"/>
            <a:ext cx="2763831" cy="287867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88" b="-43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494497" y="2439951"/>
            <a:ext cx="8750908" cy="6351233"/>
            <a:chOff x="0" y="0"/>
            <a:chExt cx="812800" cy="5899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589914"/>
            </a:xfrm>
            <a:custGeom>
              <a:avLst/>
              <a:gdLst/>
              <a:ahLst/>
              <a:cxnLst/>
              <a:rect l="l" t="t" r="r" b="b"/>
              <a:pathLst>
                <a:path w="812800" h="589914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462914"/>
                  </a:lnTo>
                  <a:cubicBezTo>
                    <a:pt x="812800" y="533054"/>
                    <a:pt x="755940" y="589914"/>
                    <a:pt x="685800" y="589914"/>
                  </a:cubicBezTo>
                  <a:lnTo>
                    <a:pt x="127000" y="589914"/>
                  </a:lnTo>
                  <a:cubicBezTo>
                    <a:pt x="93318" y="589914"/>
                    <a:pt x="61015" y="576534"/>
                    <a:pt x="37197" y="552716"/>
                  </a:cubicBezTo>
                  <a:cubicBezTo>
                    <a:pt x="13380" y="528899"/>
                    <a:pt x="0" y="496596"/>
                    <a:pt x="0" y="462914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6280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782844" y="3198582"/>
            <a:ext cx="3264747" cy="575733"/>
          </a:xfrm>
          <a:custGeom>
            <a:avLst/>
            <a:gdLst/>
            <a:ahLst/>
            <a:cxnLst/>
            <a:rect l="l" t="t" r="r" b="b"/>
            <a:pathLst>
              <a:path w="3264747" h="575733">
                <a:moveTo>
                  <a:pt x="0" y="0"/>
                </a:moveTo>
                <a:lnTo>
                  <a:pt x="3264747" y="0"/>
                </a:lnTo>
                <a:lnTo>
                  <a:pt x="3264747" y="575733"/>
                </a:lnTo>
                <a:lnTo>
                  <a:pt x="0" y="575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40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88010" y="2106382"/>
            <a:ext cx="1822027" cy="1380066"/>
          </a:xfrm>
          <a:custGeom>
            <a:avLst/>
            <a:gdLst/>
            <a:ahLst/>
            <a:cxnLst/>
            <a:rect l="l" t="t" r="r" b="b"/>
            <a:pathLst>
              <a:path w="1822027" h="1380066">
                <a:moveTo>
                  <a:pt x="0" y="0"/>
                </a:moveTo>
                <a:lnTo>
                  <a:pt x="1822027" y="0"/>
                </a:lnTo>
                <a:lnTo>
                  <a:pt x="1822027" y="1380066"/>
                </a:lnTo>
                <a:lnTo>
                  <a:pt x="0" y="138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3"/>
            </a:stretch>
          </a:blipFill>
        </p:spPr>
      </p:sp>
      <p:sp>
        <p:nvSpPr>
          <p:cNvPr id="8" name="AutoShape 8"/>
          <p:cNvSpPr/>
          <p:nvPr/>
        </p:nvSpPr>
        <p:spPr>
          <a:xfrm flipH="1">
            <a:off x="2299023" y="3486448"/>
            <a:ext cx="5483821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4855946" y="2906547"/>
            <a:ext cx="1062369" cy="1159802"/>
          </a:xfrm>
          <a:custGeom>
            <a:avLst/>
            <a:gdLst/>
            <a:ahLst/>
            <a:cxnLst/>
            <a:rect l="l" t="t" r="r" b="b"/>
            <a:pathLst>
              <a:path w="1062369" h="1159802">
                <a:moveTo>
                  <a:pt x="0" y="0"/>
                </a:moveTo>
                <a:lnTo>
                  <a:pt x="1062369" y="0"/>
                </a:lnTo>
                <a:lnTo>
                  <a:pt x="1062369" y="1159803"/>
                </a:lnTo>
                <a:lnTo>
                  <a:pt x="0" y="11598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629451" y="6061149"/>
            <a:ext cx="2339604" cy="1808808"/>
          </a:xfrm>
          <a:custGeom>
            <a:avLst/>
            <a:gdLst/>
            <a:ahLst/>
            <a:cxnLst/>
            <a:rect l="l" t="t" r="r" b="b"/>
            <a:pathLst>
              <a:path w="2339604" h="1808808">
                <a:moveTo>
                  <a:pt x="0" y="0"/>
                </a:moveTo>
                <a:lnTo>
                  <a:pt x="2339603" y="0"/>
                </a:lnTo>
                <a:lnTo>
                  <a:pt x="2339603" y="1808808"/>
                </a:lnTo>
                <a:lnTo>
                  <a:pt x="0" y="180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484667" y="6061149"/>
            <a:ext cx="3191405" cy="1808808"/>
          </a:xfrm>
          <a:custGeom>
            <a:avLst/>
            <a:gdLst/>
            <a:ahLst/>
            <a:cxnLst/>
            <a:rect l="l" t="t" r="r" b="b"/>
            <a:pathLst>
              <a:path w="3191405" h="1808808">
                <a:moveTo>
                  <a:pt x="0" y="0"/>
                </a:moveTo>
                <a:lnTo>
                  <a:pt x="3191406" y="0"/>
                </a:lnTo>
                <a:lnTo>
                  <a:pt x="3191406" y="1808808"/>
                </a:lnTo>
                <a:lnTo>
                  <a:pt x="0" y="18088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310" b="-327"/>
            </a:stretch>
          </a:blipFill>
        </p:spPr>
      </p:sp>
      <p:sp>
        <p:nvSpPr>
          <p:cNvPr id="12" name="AutoShape 12"/>
          <p:cNvSpPr/>
          <p:nvPr/>
        </p:nvSpPr>
        <p:spPr>
          <a:xfrm flipH="1">
            <a:off x="8799252" y="3774315"/>
            <a:ext cx="615965" cy="2286834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9415218" y="3774315"/>
            <a:ext cx="3665152" cy="2286834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0" y="-57150"/>
            <a:ext cx="21336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971" dirty="0">
                <a:solidFill>
                  <a:srgbClr val="FFFFFF"/>
                </a:solidFill>
                <a:latin typeface="Open Sans Bold"/>
              </a:rPr>
              <a:t>5º </a:t>
            </a:r>
            <a:r>
              <a:rPr lang="en-US" sz="2971" dirty="0" err="1">
                <a:solidFill>
                  <a:srgbClr val="FFFFFF"/>
                </a:solidFill>
                <a:latin typeface="Open Sans Bold"/>
              </a:rPr>
              <a:t>Andar</a:t>
            </a:r>
            <a:endParaRPr lang="en-US" sz="2971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117439" y="2758315"/>
            <a:ext cx="1130355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>
                <a:solidFill>
                  <a:srgbClr val="FFFFFF"/>
                </a:solidFill>
                <a:latin typeface="Open Sans Bold"/>
              </a:rPr>
              <a:t>Switch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8471" y="1542986"/>
            <a:ext cx="1941104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 smtClean="0">
                <a:solidFill>
                  <a:srgbClr val="FFFFFF"/>
                </a:solidFill>
                <a:latin typeface="Open Sans Bold"/>
              </a:rPr>
              <a:t>Nuvem</a:t>
            </a:r>
            <a:r>
              <a:rPr lang="en-US" sz="2207" dirty="0" smtClean="0">
                <a:solidFill>
                  <a:srgbClr val="FFFFFF"/>
                </a:solidFill>
                <a:latin typeface="Open Sans Bold"/>
              </a:rPr>
              <a:t> - NET</a:t>
            </a:r>
            <a:endParaRPr lang="en-US" sz="2207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00203" y="8022523"/>
            <a:ext cx="1998099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FFFFFF"/>
                </a:solidFill>
                <a:latin typeface="Open Sans Bold"/>
              </a:rPr>
              <a:t>Computador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26618" y="8022523"/>
            <a:ext cx="1307503" cy="43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08">
                <a:solidFill>
                  <a:srgbClr val="FFFFFF"/>
                </a:solidFill>
                <a:latin typeface="Open Sans Bold"/>
              </a:rPr>
              <a:t>Projetor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671151" y="4109339"/>
            <a:ext cx="1431957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2207" dirty="0" err="1">
                <a:solidFill>
                  <a:srgbClr val="FFFFFF"/>
                </a:solidFill>
                <a:latin typeface="Open Sans Bold"/>
              </a:rPr>
              <a:t>Roteador</a:t>
            </a:r>
            <a:endParaRPr lang="en-US" sz="2207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Office PowerPoint</Application>
  <PresentationFormat>Personalizar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Open Sans Bold</vt:lpstr>
      <vt:lpstr>TT Rounds Condensed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</dc:title>
  <cp:lastModifiedBy>FELIPE DA COSTA ROBINSON</cp:lastModifiedBy>
  <cp:revision>3</cp:revision>
  <dcterms:created xsi:type="dcterms:W3CDTF">2006-08-16T00:00:00Z</dcterms:created>
  <dcterms:modified xsi:type="dcterms:W3CDTF">2024-06-11T00:38:34Z</dcterms:modified>
  <dc:identifier>DAGHxjJNLLo</dc:identifier>
</cp:coreProperties>
</file>