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7" r:id="rId2"/>
    <p:sldId id="258" r:id="rId3"/>
    <p:sldId id="284" r:id="rId4"/>
    <p:sldId id="267" r:id="rId5"/>
    <p:sldId id="279" r:id="rId6"/>
    <p:sldId id="280" r:id="rId7"/>
    <p:sldId id="281" r:id="rId8"/>
    <p:sldId id="282" r:id="rId9"/>
    <p:sldId id="278" r:id="rId10"/>
    <p:sldId id="28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4F"/>
    <a:srgbClr val="D7DF23"/>
    <a:srgbClr val="00B2B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4660"/>
  </p:normalViewPr>
  <p:slideViewPr>
    <p:cSldViewPr snapToGrid="0">
      <p:cViewPr>
        <p:scale>
          <a:sx n="96" d="100"/>
          <a:sy n="96" d="100"/>
        </p:scale>
        <p:origin x="23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8546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918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96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01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52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37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36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1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18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13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0" y="6749611"/>
            <a:ext cx="12199125" cy="136800"/>
            <a:chOff x="0" y="6735543"/>
            <a:chExt cx="12199125" cy="136800"/>
          </a:xfrm>
        </p:grpSpPr>
        <p:sp>
          <p:nvSpPr>
            <p:cNvPr id="13" name="Shape 13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00B2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l="50021" t="33915" b="2232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0" y="6749611"/>
            <a:ext cx="12199125" cy="136800"/>
            <a:chOff x="0" y="6735543"/>
            <a:chExt cx="12199125" cy="136800"/>
          </a:xfrm>
        </p:grpSpPr>
        <p:sp>
          <p:nvSpPr>
            <p:cNvPr id="25" name="Shape 25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l="50021" t="33915" b="2232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0" y="6749611"/>
            <a:ext cx="12199125" cy="136800"/>
            <a:chOff x="0" y="6735543"/>
            <a:chExt cx="12199125" cy="136800"/>
          </a:xfrm>
        </p:grpSpPr>
        <p:sp>
          <p:nvSpPr>
            <p:cNvPr id="37" name="Shape 37"/>
            <p:cNvSpPr/>
            <p:nvPr/>
          </p:nvSpPr>
          <p:spPr>
            <a:xfrm>
              <a:off x="0" y="6735543"/>
              <a:ext cx="4068000" cy="136526"/>
            </a:xfrm>
            <a:prstGeom prst="rect">
              <a:avLst/>
            </a:prstGeom>
            <a:solidFill>
              <a:srgbClr val="00B2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131125" y="6735543"/>
              <a:ext cx="4068000" cy="136800"/>
            </a:xfrm>
            <a:prstGeom prst="rect">
              <a:avLst/>
            </a:prstGeom>
            <a:solidFill>
              <a:srgbClr val="2B3E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4065563" y="6735543"/>
              <a:ext cx="4068000" cy="122457"/>
            </a:xfrm>
            <a:prstGeom prst="rect">
              <a:avLst/>
            </a:prstGeom>
            <a:solidFill>
              <a:srgbClr val="D7DF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Shape 40"/>
          <p:cNvSpPr/>
          <p:nvPr/>
        </p:nvSpPr>
        <p:spPr>
          <a:xfrm>
            <a:off x="0" y="1"/>
            <a:ext cx="12192000" cy="1448972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l="50021" t="33915" b="22325"/>
          <a:stretch/>
        </p:blipFill>
        <p:spPr>
          <a:xfrm>
            <a:off x="11038450" y="175846"/>
            <a:ext cx="914550" cy="9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2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3509963"/>
            <a:ext cx="12192000" cy="3348037"/>
          </a:xfrm>
          <a:prstGeom prst="rtTriangle">
            <a:avLst/>
          </a:prstGeom>
          <a:solidFill>
            <a:srgbClr val="2B3E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 flipH="1">
            <a:off x="0" y="0"/>
            <a:ext cx="12192000" cy="6857999"/>
          </a:xfrm>
          <a:prstGeom prst="rtTriangle">
            <a:avLst/>
          </a:prstGeom>
          <a:solidFill>
            <a:srgbClr val="D7DF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92700" y="4543425"/>
            <a:ext cx="55753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22462" b="24217"/>
          <a:stretch/>
        </p:blipFill>
        <p:spPr>
          <a:xfrm flipH="1">
            <a:off x="0" y="1140416"/>
            <a:ext cx="12192000" cy="43258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0" y="0"/>
            <a:ext cx="12192000" cy="1442974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5025995"/>
            <a:ext cx="12192000" cy="1743291"/>
          </a:xfrm>
          <a:prstGeom prst="rect">
            <a:avLst/>
          </a:prstGeom>
          <a:solidFill>
            <a:srgbClr val="2B3E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247" y="331999"/>
            <a:ext cx="2924494" cy="7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5099" y="-252476"/>
            <a:ext cx="18478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036730" y="5173842"/>
            <a:ext cx="77051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Semestre i SPARC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989600" y="5758617"/>
            <a:ext cx="97994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err="1" smtClean="0">
                <a:solidFill>
                  <a:srgbClr val="BAD535"/>
                </a:solidFill>
                <a:latin typeface="Calibri"/>
                <a:ea typeface="Calibri"/>
                <a:cs typeface="Calibri"/>
                <a:sym typeface="Calibri"/>
              </a:rPr>
              <a:t>Curiosity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687880" y="6329051"/>
            <a:ext cx="2202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Junio, 2018.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MX" sz="40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Reflexión final personal</a:t>
            </a:r>
            <a:endParaRPr sz="40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28261" y="1576683"/>
            <a:ext cx="10515600" cy="168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Cosas o acciones que hicieron bien o muy bien</a:t>
            </a:r>
            <a:r>
              <a:rPr lang="es-MX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825500" lvl="1" indent="-342900">
              <a:spcBef>
                <a:spcPts val="0"/>
              </a:spcBef>
            </a:pPr>
            <a:r>
              <a:rPr lang="es-MX" sz="2000" dirty="0" smtClean="0"/>
              <a:t>Mantener una buena relación con todos los compañeros</a:t>
            </a:r>
          </a:p>
          <a:p>
            <a:pPr marL="825500" lvl="1" indent="-342900">
              <a:spcBef>
                <a:spcPts val="0"/>
              </a:spcBef>
            </a:pPr>
            <a:r>
              <a:rPr lang="es-MX" sz="2000" dirty="0" smtClean="0"/>
              <a:t>Generar un ambiente de cooperación y compañerismo</a:t>
            </a:r>
          </a:p>
          <a:p>
            <a:pPr marL="825500" lvl="1" indent="-342900">
              <a:spcBef>
                <a:spcPts val="0"/>
              </a:spcBef>
            </a:pPr>
            <a:r>
              <a:rPr lang="es-MX" sz="2000" dirty="0"/>
              <a:t>Mantener la calma</a:t>
            </a:r>
          </a:p>
          <a:p>
            <a:pPr marL="825500" lvl="1" indent="-342900">
              <a:spcBef>
                <a:spcPts val="0"/>
              </a:spcBef>
            </a:pPr>
            <a:r>
              <a:rPr lang="es-MX" sz="2000" dirty="0" smtClean="0"/>
              <a:t>Enfocarnos en los resultados</a:t>
            </a:r>
          </a:p>
          <a:p>
            <a:pPr marL="482600" lvl="1" indent="0">
              <a:spcBef>
                <a:spcPts val="0"/>
              </a:spcBef>
              <a:buNone/>
            </a:pPr>
            <a:endParaRPr lang="es-MX" sz="2400" dirty="0" smtClean="0"/>
          </a:p>
          <a:p>
            <a:pPr marL="3683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400" b="0" i="1" u="none" strike="noStrike" cap="none" dirty="0" smtClean="0">
                <a:solidFill>
                  <a:srgbClr val="2639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Cosas o acciones que hicieron o dejaron de hacer que contribuyeron a que el proyecto no saliera en tiempo y </a:t>
            </a:r>
            <a:r>
              <a:rPr lang="es-MX" sz="2400" b="0" i="1" u="none" strike="noStrike" cap="none" dirty="0" smtClean="0">
                <a:solidFill>
                  <a:srgbClr val="2639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forma</a:t>
            </a:r>
          </a:p>
          <a:p>
            <a:pPr marL="1282700" lvl="2" indent="-342900">
              <a:spcBef>
                <a:spcPts val="0"/>
              </a:spcBef>
              <a:buClr>
                <a:srgbClr val="26394A"/>
              </a:buClr>
              <a:buFont typeface="Arial" panose="020B0604020202020204" pitchFamily="34" charset="0"/>
              <a:buChar char="•"/>
            </a:pPr>
            <a:r>
              <a:rPr lang="es-MX" dirty="0"/>
              <a:t>No ser del departamento de compras.</a:t>
            </a:r>
          </a:p>
          <a:p>
            <a:pPr marL="1282700" lvl="2" indent="-342900">
              <a:spcBef>
                <a:spcPts val="0"/>
              </a:spcBef>
              <a:buClr>
                <a:srgbClr val="26394A"/>
              </a:buClr>
              <a:buFont typeface="Arial" panose="020B0604020202020204" pitchFamily="34" charset="0"/>
              <a:buChar char="•"/>
            </a:pPr>
            <a:r>
              <a:rPr lang="es-MX" dirty="0"/>
              <a:t>No juntar los equipos desde un principio.</a:t>
            </a:r>
          </a:p>
          <a:p>
            <a:pPr marL="1282700" lvl="2" indent="-342900">
              <a:spcBef>
                <a:spcPts val="0"/>
              </a:spcBef>
              <a:buClr>
                <a:srgbClr val="26394A"/>
              </a:buClr>
              <a:buFont typeface="Arial" panose="020B0604020202020204" pitchFamily="34" charset="0"/>
              <a:buChar char="•"/>
            </a:pPr>
            <a:r>
              <a:rPr lang="es-MX" dirty="0"/>
              <a:t>Procrastinar.</a:t>
            </a:r>
          </a:p>
          <a:p>
            <a:pPr marL="1282700" lvl="2" indent="-342900">
              <a:spcBef>
                <a:spcPts val="0"/>
              </a:spcBef>
              <a:buClr>
                <a:srgbClr val="26394A"/>
              </a:buClr>
              <a:buFont typeface="Arial" panose="020B0604020202020204" pitchFamily="34" charset="0"/>
              <a:buChar char="•"/>
            </a:pPr>
            <a:r>
              <a:rPr lang="es-MX" dirty="0"/>
              <a:t>No definir tareas por </a:t>
            </a:r>
            <a:r>
              <a:rPr lang="es-MX" dirty="0" smtClean="0"/>
              <a:t>persona.</a:t>
            </a:r>
          </a:p>
          <a:p>
            <a:pPr marL="939800" lvl="2" indent="0">
              <a:spcBef>
                <a:spcPts val="0"/>
              </a:spcBef>
              <a:buClr>
                <a:srgbClr val="26394A"/>
              </a:buClr>
              <a:buNone/>
            </a:pPr>
            <a:endParaRPr lang="es-MX" sz="2400" b="0" i="0" u="none" strike="noStrike" cap="none" dirty="0" smtClean="0">
              <a:solidFill>
                <a:srgbClr val="263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Cuáles serían los siguientes pasos a seguir, ya sea para mejorar el dispositivo o para concluir su desarrollo.</a:t>
            </a:r>
          </a:p>
          <a:p>
            <a:pPr marL="825500" lvl="1" indent="-342900">
              <a:spcBef>
                <a:spcPts val="0"/>
              </a:spcBef>
              <a:buClr>
                <a:srgbClr val="26394A"/>
              </a:buClr>
              <a:buFont typeface="Arial" panose="020B0604020202020204" pitchFamily="34" charset="0"/>
              <a:buChar char="•"/>
            </a:pPr>
            <a:r>
              <a:rPr lang="es-MX" sz="2000" dirty="0" smtClean="0"/>
              <a:t>Trabajar </a:t>
            </a:r>
            <a:r>
              <a:rPr lang="es-MX" sz="2000" dirty="0"/>
              <a:t>en todas las ideas locas que descartamos por falta de tiempo y recursos.</a:t>
            </a:r>
          </a:p>
          <a:p>
            <a:pPr marL="25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None/>
            </a:pPr>
            <a:endParaRPr sz="2400" b="0" i="0" u="none" strike="noStrike" cap="none" dirty="0">
              <a:solidFill>
                <a:srgbClr val="263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MX" sz="4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Generales del Semestre i</a:t>
            </a:r>
            <a:endParaRPr sz="40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87809" y="5456582"/>
            <a:ext cx="1954696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None/>
            </a:pPr>
            <a:r>
              <a:rPr lang="es-MX" sz="2400" dirty="0" smtClean="0"/>
              <a:t>Angélica Luna</a:t>
            </a:r>
          </a:p>
        </p:txBody>
      </p:sp>
      <p:pic>
        <p:nvPicPr>
          <p:cNvPr id="1028" name="Picture 4" descr="https://scontent-qro1-1.xx.fbcdn.net/v/t1.15752-9/78589382_651374392058469_3815980469997010944_n.jpg?_nc_cat=101&amp;_nc_ohc=WwOg06TOB4oAQnuap-Z550fdJeA9Zrvz-bHCEB-fYPg0Bt6AwueZWKFJQ&amp;_nc_ht=scontent-qro1-1.xx&amp;oh=7fe72bc7bd3bb0e319fc4e61b68ca272&amp;oe=5E8364A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3" r="40919"/>
          <a:stretch/>
        </p:blipFill>
        <p:spPr bwMode="auto">
          <a:xfrm>
            <a:off x="8869100" y="2176808"/>
            <a:ext cx="2421753" cy="3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6526" b="3043"/>
          <a:stretch/>
        </p:blipFill>
        <p:spPr>
          <a:xfrm>
            <a:off x="767718" y="2097157"/>
            <a:ext cx="2734918" cy="3250095"/>
          </a:xfrm>
          <a:prstGeom prst="rect">
            <a:avLst/>
          </a:prstGeom>
        </p:spPr>
      </p:pic>
      <p:sp>
        <p:nvSpPr>
          <p:cNvPr id="12" name="Shape 77"/>
          <p:cNvSpPr txBox="1">
            <a:spLocks/>
          </p:cNvSpPr>
          <p:nvPr/>
        </p:nvSpPr>
        <p:spPr>
          <a:xfrm>
            <a:off x="8737923" y="5456582"/>
            <a:ext cx="1954696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spcBef>
                <a:spcPts val="0"/>
              </a:spcBef>
              <a:buSzPts val="2400"/>
              <a:buFont typeface="Arial"/>
              <a:buNone/>
            </a:pPr>
            <a:r>
              <a:rPr lang="es-MX" sz="2400" dirty="0" smtClean="0"/>
              <a:t>Felipe Rojas</a:t>
            </a:r>
            <a:endParaRPr lang="es-MX" sz="2400" dirty="0" smtClean="0"/>
          </a:p>
        </p:txBody>
      </p:sp>
      <p:sp>
        <p:nvSpPr>
          <p:cNvPr id="13" name="Shape 77"/>
          <p:cNvSpPr txBox="1">
            <a:spLocks/>
          </p:cNvSpPr>
          <p:nvPr/>
        </p:nvSpPr>
        <p:spPr>
          <a:xfrm>
            <a:off x="5107680" y="5456582"/>
            <a:ext cx="2156376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394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A9C9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9A9C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spcBef>
                <a:spcPts val="0"/>
              </a:spcBef>
              <a:buSzPts val="2400"/>
              <a:buFont typeface="Arial"/>
              <a:buNone/>
            </a:pPr>
            <a:r>
              <a:rPr lang="es-MX" sz="2400" dirty="0" err="1" smtClean="0"/>
              <a:t>Haydé</a:t>
            </a:r>
            <a:r>
              <a:rPr lang="es-MX" sz="2400" dirty="0" smtClean="0"/>
              <a:t> Zamudio</a:t>
            </a:r>
            <a:endParaRPr lang="es-MX" sz="24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846" y="2097157"/>
            <a:ext cx="31813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s-MX" sz="4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Generales del Semestre i</a:t>
            </a:r>
            <a:endParaRPr sz="40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38200" y="1606500"/>
            <a:ext cx="105156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Font typeface="Arial"/>
              <a:buChar char="•"/>
            </a:pPr>
            <a:r>
              <a:rPr lang="es-MX" sz="2400" b="0" i="0" u="none" strike="noStrike" cap="none" dirty="0" smtClean="0">
                <a:solidFill>
                  <a:srgbClr val="26394A"/>
                </a:solidFill>
                <a:latin typeface="Calibri"/>
                <a:ea typeface="Calibri"/>
                <a:cs typeface="Calibri"/>
                <a:sym typeface="Calibri"/>
              </a:rPr>
              <a:t>Diferenciador de la </a:t>
            </a:r>
            <a:r>
              <a:rPr lang="es-MX" sz="2400" dirty="0" smtClean="0"/>
              <a:t>solución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94A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rgbClr val="263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core x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1358" r="3169" b="3103"/>
          <a:stretch/>
        </p:blipFill>
        <p:spPr bwMode="auto">
          <a:xfrm>
            <a:off x="1181528" y="2167847"/>
            <a:ext cx="5157627" cy="3739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031853" y="2114673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&lt;C200100&gt;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51089" y="3038003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&lt;S200100&gt;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01021" y="3961333"/>
            <a:ext cx="4262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Mensajes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error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D1.1 Satisface las necesidades del cliente con base en el análisis de los requerimientos y restricciones de la problemática. 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83417"/>
              </p:ext>
            </p:extLst>
          </p:nvPr>
        </p:nvGraphicFramePr>
        <p:xfrm>
          <a:off x="1513230" y="1706854"/>
          <a:ext cx="9043620" cy="9692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521810"/>
                <a:gridCol w="4521810"/>
              </a:tblGrid>
              <a:tr h="335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MATERIA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MÓDULOS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Diseño y desarrollo de máquinas</a:t>
                      </a:r>
                      <a:endParaRPr lang="en-US" dirty="0"/>
                    </a:p>
                  </a:txBody>
                  <a:tcPr>
                    <a:solidFill>
                      <a:srgbClr val="D7DF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r>
                        <a:rPr lang="es-MX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ódulo</a:t>
                      </a:r>
                      <a:r>
                        <a:rPr lang="es-MX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2: </a:t>
                      </a:r>
                      <a:r>
                        <a:rPr lang="es-MX" sz="1400" b="0" i="0" u="none" strike="noStrike" cap="none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endiendo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requerimientos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del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cliente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D7DF23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s-MX" dirty="0" smtClean="0"/>
                        <a:t>Microcontroladores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Módulo 3: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Arquitecturas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Hardware para la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industria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6903027" y="3009093"/>
            <a:ext cx="3438067" cy="2842182"/>
            <a:chOff x="5161185" y="2892361"/>
            <a:chExt cx="3438067" cy="284218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1185" y="2892361"/>
              <a:ext cx="3438067" cy="2602499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6439711" y="5426766"/>
              <a:ext cx="140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rgbClr val="2B3E4F"/>
                  </a:solidFill>
                </a:rPr>
                <a:t>Case </a:t>
              </a:r>
              <a:r>
                <a:rPr lang="es-MX" dirty="0" err="1" smtClean="0">
                  <a:solidFill>
                    <a:srgbClr val="2B3E4F"/>
                  </a:solidFill>
                </a:rPr>
                <a:t>Diagram</a:t>
              </a:r>
              <a:endParaRPr lang="en-US" dirty="0">
                <a:solidFill>
                  <a:srgbClr val="2B3E4F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465293" y="3132097"/>
            <a:ext cx="3930197" cy="2565289"/>
            <a:chOff x="826629" y="2892361"/>
            <a:chExt cx="3930197" cy="256528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629" y="2892361"/>
              <a:ext cx="3930197" cy="2257512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029247" y="5149873"/>
              <a:ext cx="1524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>
                  <a:solidFill>
                    <a:srgbClr val="2B3E4F"/>
                  </a:solidFill>
                </a:rPr>
                <a:t>Context</a:t>
              </a:r>
              <a:r>
                <a:rPr lang="es-MX" dirty="0" smtClean="0">
                  <a:solidFill>
                    <a:srgbClr val="2B3E4F"/>
                  </a:solidFill>
                </a:rPr>
                <a:t> </a:t>
              </a:r>
              <a:r>
                <a:rPr lang="es-MX" dirty="0" err="1" smtClean="0">
                  <a:solidFill>
                    <a:srgbClr val="2B3E4F"/>
                  </a:solidFill>
                </a:rPr>
                <a:t>Diagram</a:t>
              </a:r>
              <a:endParaRPr lang="en-US" dirty="0">
                <a:solidFill>
                  <a:srgbClr val="2B3E4F"/>
                </a:solidFill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772056" y="6007182"/>
            <a:ext cx="864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2B3E4F"/>
                </a:solidFill>
              </a:rPr>
              <a:t>Firma de lista de requerimientos del SPARC por parte de socio formador e integrantes del equipo.</a:t>
            </a:r>
            <a:endParaRPr lang="en-US" dirty="0">
              <a:solidFill>
                <a:srgbClr val="2B3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D1.2 Genera alternativas de solución que mejoran la productividad, con base en los parámetros definidos en los proyectos.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05987"/>
              </p:ext>
            </p:extLst>
          </p:nvPr>
        </p:nvGraphicFramePr>
        <p:xfrm>
          <a:off x="1513230" y="1706854"/>
          <a:ext cx="9043620" cy="158498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521810"/>
                <a:gridCol w="4521810"/>
              </a:tblGrid>
              <a:tr h="335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MATERIA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MÓDULOS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Diseño y desarrollo de máquinas</a:t>
                      </a:r>
                      <a:endParaRPr lang="en-US" dirty="0"/>
                    </a:p>
                  </a:txBody>
                  <a:tcPr>
                    <a:solidFill>
                      <a:srgbClr val="D7DF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r>
                        <a:rPr lang="es-MX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ódulo</a:t>
                      </a:r>
                      <a:r>
                        <a:rPr lang="es-MX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1: </a:t>
                      </a:r>
                      <a:r>
                        <a:rPr lang="pt-BR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Elementos de Máquinas I : </a:t>
                      </a:r>
                      <a:r>
                        <a:rPr lang="pt-BR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Engranes</a:t>
                      </a:r>
                      <a:r>
                        <a:rPr lang="pt-BR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es-MX" baseline="0" dirty="0" smtClean="0"/>
                        <a:t> Módulo 7: </a:t>
                      </a:r>
                      <a:r>
                        <a:rPr lang="es-E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Elementos de Máquinas II : Cojinetes de rodamiento y bandas.</a:t>
                      </a:r>
                      <a:r>
                        <a:rPr lang="es-MX" dirty="0" smtClean="0"/>
                        <a:t> Módulo 9:</a:t>
                      </a:r>
                      <a:r>
                        <a:rPr lang="es-MX" baseline="0" dirty="0" smtClean="0"/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Análisis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falla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mecánica</a:t>
                      </a:r>
                      <a:endParaRPr lang="en-US" dirty="0" smtClean="0"/>
                    </a:p>
                  </a:txBody>
                  <a:tcPr>
                    <a:solidFill>
                      <a:srgbClr val="D7DF23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s-MX" dirty="0" smtClean="0"/>
                        <a:t>Redes </a:t>
                      </a:r>
                      <a:r>
                        <a:rPr lang="es-MX" dirty="0" err="1" smtClean="0"/>
                        <a:t>Indutriales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Módulo 4:</a:t>
                      </a:r>
                      <a:r>
                        <a:rPr lang="es-MX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Protocolos y topologías industriales.</a:t>
                      </a:r>
                      <a:endParaRPr lang="en-US" dirty="0" smtClean="0"/>
                    </a:p>
                  </a:txBody>
                  <a:tcPr>
                    <a:solidFill>
                      <a:srgbClr val="00B2BA"/>
                    </a:solidFill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23" y="3562004"/>
            <a:ext cx="2564278" cy="27265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11" y="3838055"/>
            <a:ext cx="1462827" cy="217447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348" y="3685136"/>
            <a:ext cx="2361305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D2.1 Selecciona los componentes de diseños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mecatrónicos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base en normas técnicas y requerimientos definidos en los proyectos. 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64458"/>
              </p:ext>
            </p:extLst>
          </p:nvPr>
        </p:nvGraphicFramePr>
        <p:xfrm>
          <a:off x="1513230" y="1706854"/>
          <a:ext cx="9043620" cy="115826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521810"/>
                <a:gridCol w="4521810"/>
              </a:tblGrid>
              <a:tr h="335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MATERIA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MÓDULOS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E4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s-MX" sz="1400" b="0" i="0" u="none" strike="noStrike" cap="none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Laboratorio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Integral de </a:t>
                      </a:r>
                      <a:r>
                        <a:rPr lang="es-MX" sz="1400" b="0" i="0" u="none" strike="noStrike" cap="none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Electrónica</a:t>
                      </a:r>
                      <a:endParaRPr lang="es-MX" noProof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F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Módulo 6: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Fuentes de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alimentación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DF23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s-MX" dirty="0" smtClean="0"/>
                        <a:t>Socio Formador Resideo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Módulo 8: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E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Introducción al desarrollo de Software en </a:t>
                      </a:r>
                      <a:r>
                        <a:rPr lang="es-E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Resideo</a:t>
                      </a:r>
                      <a:r>
                        <a:rPr lang="es-E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control</a:t>
                      </a:r>
                      <a:r>
                        <a:rPr lang="es-ES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versiones.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2BA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Resultado de imagen para rodamientos y ban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56" y="3475956"/>
            <a:ext cx="1612447" cy="10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bandas denta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99" y="4808995"/>
            <a:ext cx="1772961" cy="17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para fuente de poder 12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84" y="4628342"/>
            <a:ext cx="2190444" cy="21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pic18f45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37" y="3446482"/>
            <a:ext cx="29718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D2.2 Diseña un sistema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mecatrónico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(que satisface un protocolo de pruebas), integrando componentes de software y hardware. 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21806"/>
              </p:ext>
            </p:extLst>
          </p:nvPr>
        </p:nvGraphicFramePr>
        <p:xfrm>
          <a:off x="1513230" y="1706854"/>
          <a:ext cx="9043620" cy="148745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521810"/>
                <a:gridCol w="4521810"/>
              </a:tblGrid>
              <a:tr h="335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MATERIA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dirty="0" smtClean="0"/>
                        <a:t>MÓDULOS</a:t>
                      </a:r>
                    </a:p>
                  </a:txBody>
                  <a:tcPr anchor="ctr">
                    <a:solidFill>
                      <a:srgbClr val="2B3E4F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s-MX" dirty="0" smtClean="0"/>
                        <a:t>Microcontroladores</a:t>
                      </a:r>
                      <a:endParaRPr lang="en-US" dirty="0"/>
                    </a:p>
                  </a:txBody>
                  <a:tcPr>
                    <a:solidFill>
                      <a:srgbClr val="D7DF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Módulo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10: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Interfaces y periféricos</a:t>
                      </a:r>
                      <a:endParaRPr lang="en-US" dirty="0"/>
                    </a:p>
                  </a:txBody>
                  <a:tcPr>
                    <a:solidFill>
                      <a:srgbClr val="D7DF23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s-MX" dirty="0" smtClean="0"/>
                        <a:t>Sistemas Embebidos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Módulo 13: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Desarrollo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software,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Módulo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18: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Integración hardware y software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r>
                        <a:rPr lang="es-MX" dirty="0" smtClean="0"/>
                        <a:t>Redes </a:t>
                      </a:r>
                      <a:r>
                        <a:rPr lang="es-MX" dirty="0" err="1" smtClean="0"/>
                        <a:t>Indutriales</a:t>
                      </a:r>
                      <a:endParaRPr lang="en-US" dirty="0"/>
                    </a:p>
                  </a:txBody>
                  <a:tcPr>
                    <a:solidFill>
                      <a:srgbClr val="00B2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Módulo 4:</a:t>
                      </a:r>
                      <a:r>
                        <a:rPr lang="es-MX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Protocolos y topologías industriales.</a:t>
                      </a:r>
                      <a:endParaRPr lang="en-US" dirty="0" smtClean="0"/>
                    </a:p>
                  </a:txBody>
                  <a:tcPr>
                    <a:solidFill>
                      <a:srgbClr val="00B2BA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139996" y="4165896"/>
            <a:ext cx="185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2B3E4F"/>
                </a:solidFill>
              </a:rPr>
              <a:t>Comunicación UART </a:t>
            </a:r>
            <a:endParaRPr lang="en-US" sz="2000" dirty="0">
              <a:solidFill>
                <a:srgbClr val="2B3E4F"/>
              </a:solidFill>
            </a:endParaRPr>
          </a:p>
        </p:txBody>
      </p:sp>
      <p:pic>
        <p:nvPicPr>
          <p:cNvPr id="7" name="Picture 8" descr="Resultado de imagen para mplab x 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38" y="3807025"/>
            <a:ext cx="1529746" cy="15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48" y="3807025"/>
            <a:ext cx="1398344" cy="13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7690" y="327176"/>
            <a:ext cx="10515600" cy="7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T1.1 Comunica de forma oral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escrita mensajes 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relevantes, suficientes, </a:t>
            </a: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coherentes, adecuados 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precisos al público al que se dirige.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20507" y="3487093"/>
            <a:ext cx="1524960" cy="715089"/>
          </a:xfrm>
          <a:prstGeom prst="roundRect">
            <a:avLst/>
          </a:prstGeom>
          <a:solidFill>
            <a:srgbClr val="00B2B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 smtClean="0">
                <a:solidFill>
                  <a:schemeClr val="bg1"/>
                </a:solidFill>
              </a:rPr>
              <a:t>Sesiones de psicología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70530" y="3333859"/>
            <a:ext cx="2114634" cy="1021556"/>
          </a:xfrm>
          <a:prstGeom prst="roundRect">
            <a:avLst/>
          </a:prstGeom>
          <a:solidFill>
            <a:srgbClr val="D7DF2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 smtClean="0">
                <a:solidFill>
                  <a:srgbClr val="2B3E4F"/>
                </a:solidFill>
              </a:rPr>
              <a:t>Presentaciones de semanas de inmersión</a:t>
            </a:r>
            <a:endParaRPr lang="en-US" sz="1800" dirty="0">
              <a:solidFill>
                <a:srgbClr val="2B3E4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43918" y="3487093"/>
            <a:ext cx="1524960" cy="715089"/>
          </a:xfrm>
          <a:prstGeom prst="roundRect">
            <a:avLst/>
          </a:prstGeom>
          <a:solidFill>
            <a:srgbClr val="2B3E4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 smtClean="0">
                <a:solidFill>
                  <a:schemeClr val="bg1"/>
                </a:solidFill>
              </a:rPr>
              <a:t>Trabajo en Equipo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128330" y="3487093"/>
            <a:ext cx="1524960" cy="715089"/>
          </a:xfrm>
          <a:prstGeom prst="roundRect">
            <a:avLst/>
          </a:prstGeom>
          <a:solidFill>
            <a:srgbClr val="00B2B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 smtClean="0">
                <a:solidFill>
                  <a:schemeClr val="bg1"/>
                </a:solidFill>
              </a:rPr>
              <a:t>Entregables  y reportes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77019" y="617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MX" sz="4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Principales aprendizajes</a:t>
            </a:r>
            <a:endParaRPr sz="4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2924"/>
              </p:ext>
            </p:extLst>
          </p:nvPr>
        </p:nvGraphicFramePr>
        <p:xfrm>
          <a:off x="863526" y="1720419"/>
          <a:ext cx="10515600" cy="477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18">
                  <a:extLst>
                    <a:ext uri="{9D8B030D-6E8A-4147-A177-3AD203B41FA5}">
                      <a16:colId xmlns:a16="http://schemas.microsoft.com/office/drawing/2014/main" xmlns="" val="1900771332"/>
                    </a:ext>
                  </a:extLst>
                </a:gridCol>
                <a:gridCol w="8712982">
                  <a:extLst>
                    <a:ext uri="{9D8B030D-6E8A-4147-A177-3AD203B41FA5}">
                      <a16:colId xmlns:a16="http://schemas.microsoft.com/office/drawing/2014/main" xmlns="" val="1884474212"/>
                    </a:ext>
                  </a:extLst>
                </a:gridCol>
              </a:tblGrid>
              <a:tr h="3347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Tipo de contenido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Descripción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61765"/>
                  </a:ext>
                </a:extLst>
              </a:tr>
              <a:tr h="1320619"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Conceptuales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Conoce la arquitectura de </a:t>
                      </a:r>
                      <a:r>
                        <a:rPr lang="es-MX" sz="1600" dirty="0" smtClean="0"/>
                        <a:t>microcontroladores.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Programación</a:t>
                      </a:r>
                      <a:r>
                        <a:rPr lang="es-MX" sz="1600" baseline="0" dirty="0" smtClean="0"/>
                        <a:t> en lenguaje C y ensamblador.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Teoría </a:t>
                      </a:r>
                      <a:r>
                        <a:rPr lang="es-MX" sz="1600" baseline="0" dirty="0" smtClean="0"/>
                        <a:t>y modelación matemática de s</a:t>
                      </a:r>
                      <a:r>
                        <a:rPr lang="es-MX" sz="1600" dirty="0" smtClean="0"/>
                        <a:t>istemas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Protocolos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 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comunicación útilizados en la industría,topologías 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redes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industriales.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s-419" sz="16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Identifica y analiza requerimientos de acuerdo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 reto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Características,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funcionamiento  y análisis de baleros, ejes y engranes.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Programación en escalera.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8817367"/>
                  </a:ext>
                </a:extLst>
              </a:tr>
              <a:tr h="1568235"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Procedimentales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Construye</a:t>
                      </a:r>
                      <a:r>
                        <a:rPr lang="es-MX" sz="1600" baseline="0" dirty="0" smtClean="0"/>
                        <a:t> y prueba prototipos para d</a:t>
                      </a:r>
                      <a:r>
                        <a:rPr lang="es-MX" sz="1600" dirty="0" smtClean="0"/>
                        <a:t>iseñar un sistema embebido.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Utiliza metodologías formales de desarrollo de software.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Administra el proyecto para asegurar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419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 producto que responda a las necesidades planteadas en el reto.</a:t>
                      </a:r>
                      <a:endParaRPr lang="es-419" sz="1600" b="0" i="0" u="none" strike="noStrike" cap="non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 documentación resultado de la modelación de los sistemas embebidos implementados</a:t>
                      </a:r>
                      <a:r>
                        <a:rPr lang="es-419" sz="16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774831"/>
                  </a:ext>
                </a:extLst>
              </a:tr>
              <a:tr h="825387"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Actitudinales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aseline="0" dirty="0" smtClean="0"/>
                        <a:t>Mostrar </a:t>
                      </a:r>
                      <a:r>
                        <a:rPr lang="es-MX" sz="1600" baseline="0" dirty="0" smtClean="0"/>
                        <a:t>interés por las necesidades de sus compañeros y socios formadores.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 smtClean="0"/>
                        <a:t>Valorar </a:t>
                      </a:r>
                      <a:r>
                        <a:rPr lang="es-MX" sz="1600" dirty="0" smtClean="0"/>
                        <a:t>y </a:t>
                      </a:r>
                      <a:r>
                        <a:rPr lang="es-MX" sz="1600" dirty="0" smtClean="0"/>
                        <a:t>cumplir </a:t>
                      </a:r>
                      <a:r>
                        <a:rPr lang="es-MX" sz="1600" dirty="0" smtClean="0"/>
                        <a:t>con</a:t>
                      </a:r>
                      <a:r>
                        <a:rPr lang="es-MX" sz="1600" baseline="0" dirty="0" smtClean="0"/>
                        <a:t> los requerimientos de los socios formadores</a:t>
                      </a:r>
                      <a:r>
                        <a:rPr lang="es-MX" sz="1600" baseline="0" dirty="0" smtClean="0"/>
                        <a:t>.</a:t>
                      </a:r>
                      <a:endParaRPr lang="es-MX" sz="16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baseline="0" dirty="0" smtClean="0"/>
                        <a:t>Trasmitir la ideas de forma eficaz y defender un punto de vista.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77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572</Words>
  <Application>Microsoft Office PowerPoint</Application>
  <PresentationFormat>Panorámica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Arial</vt:lpstr>
      <vt:lpstr>Wingdings</vt:lpstr>
      <vt:lpstr>Century Gothic</vt:lpstr>
      <vt:lpstr>Office Theme</vt:lpstr>
      <vt:lpstr>Presentación de PowerPoint</vt:lpstr>
      <vt:lpstr>Generales del Semestre i</vt:lpstr>
      <vt:lpstr>Generales del Semestre i</vt:lpstr>
      <vt:lpstr>D1.1 Satisface las necesidades del cliente con base en el análisis de los requerimientos y restricciones de la problemática. </vt:lpstr>
      <vt:lpstr>D1.2 Genera alternativas de solución que mejoran la productividad, con base en los parámetros definidos en los proyectos.</vt:lpstr>
      <vt:lpstr>D2.1 Selecciona los componentes de diseños mecatrónicos con base en normas técnicas y requerimientos definidos en los proyectos. </vt:lpstr>
      <vt:lpstr>D2.2 Diseña un sistema mecatrónico (que satisface un protocolo de pruebas), integrando componentes de software y hardware. </vt:lpstr>
      <vt:lpstr>T1.1 Comunica de forma oral y escrita mensajes relevantes, suficientes, coherentes, adecuados y precisos al público al que se dirige.</vt:lpstr>
      <vt:lpstr>Principales aprendizajes</vt:lpstr>
      <vt:lpstr>Reflexión final personal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Instrucciones:</dc:title>
  <dc:creator>Jesús Esteban Cienfuegos Zurita</dc:creator>
  <cp:lastModifiedBy>MLS</cp:lastModifiedBy>
  <cp:revision>96</cp:revision>
  <dcterms:modified xsi:type="dcterms:W3CDTF">2019-12-04T19:27:07Z</dcterms:modified>
</cp:coreProperties>
</file>