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Roboto Black" panose="02000000000000000000" pitchFamily="2" charset="0"/>
      <p:bold r:id="rId44"/>
      <p:boldItalic r:id="rId45"/>
    </p:embeddedFont>
    <p:embeddedFont>
      <p:font typeface="Roboto Thin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orient="horz" pos="16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font" Target="fonts/font3.fntdata" /><Relationship Id="rId47" Type="http://schemas.openxmlformats.org/officeDocument/2006/relationships/font" Target="fonts/font8.fntdata" /><Relationship Id="rId50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font" Target="fonts/font7.fntdata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font" Target="fonts/font2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font" Target="fonts/font1.fntdata" /><Relationship Id="rId45" Type="http://schemas.openxmlformats.org/officeDocument/2006/relationships/font" Target="fonts/font6.fntdata" /><Relationship Id="rId53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font" Target="fonts/font10.fntdata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font" Target="fonts/font5.fntdata" /><Relationship Id="rId52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font" Target="fonts/font4.fntdata" /><Relationship Id="rId48" Type="http://schemas.openxmlformats.org/officeDocument/2006/relationships/font" Target="fonts/font9.fntdata" /><Relationship Id="rId8" Type="http://schemas.openxmlformats.org/officeDocument/2006/relationships/slide" Target="slides/slide7.xml" /><Relationship Id="rId51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14938317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114938317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754b3c0d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754b3c0d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754b3c0d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754b3c0d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754b3c0d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754b3c0d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754b3c0d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754b3c0d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754b3c0d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754b3c0d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754b3c0d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754b3c0d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754b3c0d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754b3c0d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754b3c0d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754b3c0d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4b3c0d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4b3c0d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754b3c0d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754b3c0d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754b3c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1754b3c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754b3c0de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754b3c0de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754b3c0d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754b3c0d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754b3c0de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754b3c0de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754b3c0de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754b3c0de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754b3c0d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754b3c0d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77a55c22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77a55c22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77a55c22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77a55c22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77a55c2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77a55c22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77a55c22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77a55c22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77a55c22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77a55c22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754b3c0d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754b3c0d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77a55c22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77a55c22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77a55c22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77a55c22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77a55c22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77a55c22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77a55c22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77a55c22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77a55c22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77a55c22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77a55c22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77a55c22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77a55c22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77a55c22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73c1c9e7d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73c1c9e7d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14938317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14938317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14938317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14938317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754b3c0d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754b3c0d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54b3c0d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54b3c0d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754621b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754621b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73c1c9e7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73c1c9e7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2">
  <p:cSld name="CUSTOM_2_1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9905" b="-534"/>
          <a:stretch/>
        </p:blipFill>
        <p:spPr>
          <a:xfrm rot="5400000">
            <a:off x="-3068024" y="452400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295400" y="1291950"/>
            <a:ext cx="3276600" cy="13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572000" y="0"/>
            <a:ext cx="5143500" cy="514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5209275" y="1501500"/>
            <a:ext cx="3773700" cy="22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7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1">
  <p:cSld name="CUSTOM_2_2">
    <p:bg>
      <p:bgPr>
        <a:solidFill>
          <a:schemeClr val="accen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t="9905" b="-534"/>
          <a:stretch/>
        </p:blipFill>
        <p:spPr>
          <a:xfrm>
            <a:off x="16651" y="2754267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t="9905" b="-534"/>
          <a:stretch/>
        </p:blipFill>
        <p:spPr>
          <a:xfrm rot="5400000">
            <a:off x="-3068024" y="452400"/>
            <a:ext cx="9143999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s 1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t="9905" b="-534"/>
          <a:stretch/>
        </p:blipFill>
        <p:spPr>
          <a:xfrm rot="5400000">
            <a:off x="-3068024" y="704850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2971800" y="150"/>
            <a:ext cx="6172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2351700" cy="4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pla 1" type="blank">
  <p:cSld name="BLANK">
    <p:bg>
      <p:bgPr>
        <a:solidFill>
          <a:schemeClr val="accent4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t="9905" b="-534"/>
          <a:stretch/>
        </p:blipFill>
        <p:spPr>
          <a:xfrm>
            <a:off x="1" y="-1285875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0" y="1447800"/>
            <a:ext cx="9163200" cy="36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ódigo 1">
  <p:cSld name="BLANK_1">
    <p:bg>
      <p:bgPr>
        <a:solidFill>
          <a:schemeClr val="accent5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t="9905" b="-534"/>
          <a:stretch/>
        </p:blipFill>
        <p:spPr>
          <a:xfrm rot="5400000">
            <a:off x="3162301" y="-766800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/>
          <p:nvPr/>
        </p:nvSpPr>
        <p:spPr>
          <a:xfrm>
            <a:off x="0" y="150"/>
            <a:ext cx="6238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0" y="752475"/>
            <a:ext cx="4212000" cy="3816600"/>
          </a:xfrm>
          <a:prstGeom prst="rect">
            <a:avLst/>
          </a:prstGeom>
          <a:solidFill>
            <a:srgbClr val="1E1E1E"/>
          </a:solidFill>
        </p:spPr>
        <p:txBody>
          <a:bodyPr spcFirstLastPara="1" wrap="square" lIns="234000" tIns="126000" rIns="234000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urier New"/>
              <a:buChar char="●"/>
              <a:defRPr sz="1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●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●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60000" y="1590675"/>
            <a:ext cx="4050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4050000" cy="1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ódigo 2">
  <p:cSld name="BLANK_1_1">
    <p:bg>
      <p:bgPr>
        <a:solidFill>
          <a:schemeClr val="accent5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 t="9905" b="-534"/>
          <a:stretch/>
        </p:blipFill>
        <p:spPr>
          <a:xfrm rot="5400000">
            <a:off x="3162301" y="-766800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/>
          <p:nvPr/>
        </p:nvSpPr>
        <p:spPr>
          <a:xfrm>
            <a:off x="0" y="150"/>
            <a:ext cx="6238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60000" y="752475"/>
            <a:ext cx="8424000" cy="3816600"/>
          </a:xfrm>
          <a:prstGeom prst="rect">
            <a:avLst/>
          </a:prstGeom>
          <a:solidFill>
            <a:srgbClr val="1E1E1E"/>
          </a:solidFill>
        </p:spPr>
        <p:txBody>
          <a:bodyPr spcFirstLastPara="1" wrap="square" lIns="234000" tIns="126000" rIns="234000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urier New"/>
              <a:buChar char="●"/>
              <a:defRPr sz="1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●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●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s 2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t="9905" b="-534"/>
          <a:stretch/>
        </p:blipFill>
        <p:spPr>
          <a:xfrm rot="5400000">
            <a:off x="3162301" y="-766800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60000" y="650250"/>
            <a:ext cx="8424000" cy="39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0000" y="1152475"/>
            <a:ext cx="842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EA4335"/>
          </p15:clr>
        </p15:guide>
        <p15:guide id="2" pos="5533">
          <p15:clr>
            <a:srgbClr val="EA4335"/>
          </p15:clr>
        </p15:guide>
        <p15:guide id="3" pos="2880">
          <p15:clr>
            <a:srgbClr val="EA4335"/>
          </p15:clr>
        </p15:guide>
        <p15:guide id="4" orient="horz" pos="5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6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6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png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3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png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3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png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9.png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3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9.png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0.png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3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0.png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1.png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3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1.png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png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 /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295400" y="1291950"/>
            <a:ext cx="3276600" cy="13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Treinamento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Teknisa</a:t>
            </a:r>
            <a:endParaRPr/>
          </a:p>
        </p:txBody>
      </p:sp>
      <p:sp>
        <p:nvSpPr>
          <p:cNvPr id="52" name="Google Shape;52;p9"/>
          <p:cNvSpPr txBox="1"/>
          <p:nvPr/>
        </p:nvSpPr>
        <p:spPr>
          <a:xfrm>
            <a:off x="1369800" y="2632350"/>
            <a:ext cx="3059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Boas Práticas em Programação</a:t>
            </a:r>
            <a:endParaRPr sz="21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Rômulo A. Lousada</a:t>
            </a:r>
            <a:endParaRPr sz="21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53" name="Google Shape;53;p9"/>
          <p:cNvSpPr txBox="1"/>
          <p:nvPr/>
        </p:nvSpPr>
        <p:spPr>
          <a:xfrm>
            <a:off x="5265450" y="1094100"/>
            <a:ext cx="36423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674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rgbClr val="001674"/>
                </a:solidFill>
                <a:latin typeface="Roboto"/>
                <a:ea typeface="Roboto"/>
                <a:cs typeface="Roboto"/>
                <a:sym typeface="Roboto"/>
              </a:rPr>
              <a:t>Indentação</a:t>
            </a:r>
            <a:endParaRPr sz="2000">
              <a:solidFill>
                <a:srgbClr val="00167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674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rgbClr val="001674"/>
                </a:solidFill>
                <a:latin typeface="Roboto"/>
                <a:ea typeface="Roboto"/>
                <a:cs typeface="Roboto"/>
                <a:sym typeface="Roboto"/>
              </a:rPr>
              <a:t>Espaçamento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Nomenclatura de Funções e Variáveis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Const/Let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Fail Fast - IF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Comentários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Reusabilidade do Código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Try…Catch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Espaçamento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236809"/>
            <a:ext cx="421150" cy="4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50" y="733713"/>
            <a:ext cx="822007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Espaçamento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6" y="226795"/>
            <a:ext cx="441150" cy="4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975" y="733725"/>
            <a:ext cx="7686092" cy="428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III. Nomenclatura de Funções e Variáveis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Na hora de colocar um nome, seja um arquivo, função ou variável, é importante seguir algumas regras ou modelos já existentes.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No caso do arquivo, seguir o modelo já adotado no projeto, caso exista. Se não existir, definir com a equipe a forma que os arquivos vão ser nomeados.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Funções e variáveis devem ser nomeados respeitando os padrões definidos da linguagem, porém, existem alguns fatores a se atentar.</a:t>
            </a:r>
            <a:endParaRPr sz="1400"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220875" y="445025"/>
            <a:ext cx="2490600" cy="4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Nomenclatura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Funções e Variáveis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Evitar nomes muito longos. Ele precisa ser conciso e claro.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Tomar cuidado para não misturar idiomas e criar algo em “portuglês”.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Respeitar as regras de letras minúsculas e maiúsculas: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pt-BR" sz="1400"/>
              <a:t>PascalCase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pt-BR" sz="1400"/>
              <a:t>camelCase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pt-BR" sz="1400"/>
              <a:t>snake_case</a:t>
            </a:r>
            <a:endParaRPr sz="1400"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220875" y="445025"/>
            <a:ext cx="2490600" cy="4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Nomenclatura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Funções e Variáveis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Nomenclatura de Funções e Variáveis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236809"/>
            <a:ext cx="421150" cy="4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975" y="733725"/>
            <a:ext cx="7686092" cy="428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Nomenclatura de Funções e Variáveis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6" y="226795"/>
            <a:ext cx="441150" cy="4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223" y="733725"/>
            <a:ext cx="7501551" cy="4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IV. Const/Let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Se manter atualizado é um papel importante de um desenvolvedor.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Mudanças acontecem em uma frequência alta, e é necessário se adaptar para utilizar os melhores conceitos disponíveis.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Um dos exemplos de atualização, nem tão recente assim, é a mudança da forma de declaração de variável no javascript.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Antes era utilizada a palavra </a:t>
            </a:r>
            <a:r>
              <a:rPr lang="pt-BR" sz="1400" i="1"/>
              <a:t>var </a:t>
            </a:r>
            <a:r>
              <a:rPr lang="pt-BR" sz="1400"/>
              <a:t>para fazer a declaração, porém essa forma apresentava problemas relacionados ao escopo de variáveis declaradas dessa forma.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Para isso, foi criado o </a:t>
            </a:r>
            <a:r>
              <a:rPr lang="pt-BR" sz="1400" i="1"/>
              <a:t>const</a:t>
            </a:r>
            <a:r>
              <a:rPr lang="pt-BR" sz="1400"/>
              <a:t> e o </a:t>
            </a:r>
            <a:r>
              <a:rPr lang="pt-BR" sz="1400" i="1"/>
              <a:t>let</a:t>
            </a:r>
            <a:r>
              <a:rPr lang="pt-BR" sz="1400"/>
              <a:t>, que permitem declarar variáveis sem este problema.</a:t>
            </a:r>
            <a:endParaRPr sz="1400"/>
          </a:p>
        </p:txBody>
      </p:sp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220875" y="445025"/>
            <a:ext cx="2490600" cy="4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Const/Let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Const/Let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236809"/>
            <a:ext cx="421150" cy="4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223" y="733725"/>
            <a:ext cx="7501551" cy="4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Ao escrever um código, é importante se atentar não apenas a eficácia da solução que está sendo desenvolvida, mas também se atentar a alguns pontos importantes para deixar o código mais limpo e legível para outros desenvolvedores.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Alguns pontos importantes serão mencionados, mas a boa prática não se resume a apenas estes. É necessário que o profissional estude e fique por dentro das tendências e os guias/normas existentes para expandir o entendimento e conhecimento.</a:t>
            </a:r>
            <a:endParaRPr sz="1400"/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42000" y="445025"/>
            <a:ext cx="2569800" cy="4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Convenções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Const/Let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6" y="226795"/>
            <a:ext cx="441150" cy="4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038" y="733725"/>
            <a:ext cx="7657925" cy="43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V. Fail Fast - IF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É uma forma de deixar o código mais claro, principalmente quando o mesmo possui diversas condições </a:t>
            </a:r>
            <a:r>
              <a:rPr lang="pt-BR" sz="1400" i="1"/>
              <a:t>if/else</a:t>
            </a:r>
            <a:r>
              <a:rPr lang="pt-BR" sz="1400"/>
              <a:t>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Ele tenta verificar os eventuais “problemas” primeiro, e caso caia nessas condições, já para o código por ali.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Dessa forma, além do código ficar mais limpo, a escalabilidade e manutenção também ficam fáceis, permitindo adicionar mais condições, sem tornar a estrutura do código mais complexa do que deveria.</a:t>
            </a:r>
            <a:endParaRPr sz="1400"/>
          </a:p>
        </p:txBody>
      </p:sp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220875" y="445025"/>
            <a:ext cx="2490600" cy="4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Fail Fast - IF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Fail Fast - IF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5" y="236809"/>
            <a:ext cx="421150" cy="4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038" y="733725"/>
            <a:ext cx="7657925" cy="43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214" name="Google Shape;214;p32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Fail Fast - IF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6" y="226795"/>
            <a:ext cx="441150" cy="4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775" y="733725"/>
            <a:ext cx="6375326" cy="429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VI. Comentários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Existem opiniões distintas, onde alguns defendem o uso de comentários no código para facilitar o entendimento do mesmo, e outros defendem que se o código precisa de comentário, o código deveria ser reescrito para que não seja tão confuso.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O ideal é não necessitar de comentários explicando o código, mas caso seja muito importante comentar um trecho do código, que seja feito de maneira sucinta, direto ao ponto.</a:t>
            </a:r>
            <a:endParaRPr sz="1400"/>
          </a:p>
        </p:txBody>
      </p:sp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220875" y="445025"/>
            <a:ext cx="2490600" cy="4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5" y="236809"/>
            <a:ext cx="421150" cy="4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775" y="733725"/>
            <a:ext cx="6375326" cy="429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6" y="226795"/>
            <a:ext cx="441150" cy="4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0700" y="667950"/>
            <a:ext cx="5920400" cy="43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VII. Reusabilidade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A imagem a seguir contém um trecho de código onde nenhuma boa prática é aplicada. No decorrer deste treinamento, a cada conceito, vamos aplicar ao código, até chegar ao resultado final.</a:t>
            </a:r>
            <a:endParaRPr sz="1400"/>
          </a:p>
        </p:txBody>
      </p:sp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142000" y="445025"/>
            <a:ext cx="2569800" cy="4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de Exemplo</a:t>
            </a:r>
            <a:endParaRPr/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350" y="1469675"/>
            <a:ext cx="6430890" cy="35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body" idx="1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É um conceito muito importante, pois evita reescrever códigos semelhantes na mesma ou em diferentes funções.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A reutilização facilita caso seja necessário alterar algo posteriormente, fazendo que apenas uma função sendo alterada, reflita para todos os outros lugares que utilizam aquela função.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Ganho de espaço no código.</a:t>
            </a:r>
            <a:endParaRPr sz="1400"/>
          </a:p>
        </p:txBody>
      </p:sp>
      <p:sp>
        <p:nvSpPr>
          <p:cNvPr id="257" name="Google Shape;257;p38"/>
          <p:cNvSpPr txBox="1">
            <a:spLocks noGrp="1"/>
          </p:cNvSpPr>
          <p:nvPr>
            <p:ph type="title"/>
          </p:nvPr>
        </p:nvSpPr>
        <p:spPr>
          <a:xfrm>
            <a:off x="220875" y="445025"/>
            <a:ext cx="2490600" cy="4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Reusabilidade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64" name="Google Shape;264;p39"/>
          <p:cNvSpPr txBox="1">
            <a:spLocks noGrp="1"/>
          </p:cNvSpPr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Reusabilidade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5" y="236809"/>
            <a:ext cx="421150" cy="4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0700" y="667950"/>
            <a:ext cx="5920400" cy="43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272" name="Google Shape;272;p40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73" name="Google Shape;273;p40"/>
          <p:cNvSpPr txBox="1">
            <a:spLocks noGrp="1"/>
          </p:cNvSpPr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Reusabilidade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4" name="Google Shape;2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6" y="226795"/>
            <a:ext cx="441150" cy="4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5100" y="667950"/>
            <a:ext cx="5193800" cy="43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>
            <a:spLocks noGrp="1"/>
          </p:cNvSpPr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VIII. Try…Catch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>
            <a:spLocks noGrp="1"/>
          </p:cNvSpPr>
          <p:nvPr>
            <p:ph type="body" idx="1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É uma cláusula que especifica o que deve acontecer caso uma exceção seja disparada durante a execução do código.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Tratamento de erro eficaz, que evita que a mensagem de erro padrão retorne e apareça para o usuário.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Permite que o programador defina o melhor procedimento caso um erro ocorra durante a execução do código.</a:t>
            </a:r>
            <a:endParaRPr sz="1400"/>
          </a:p>
        </p:txBody>
      </p:sp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220875" y="445025"/>
            <a:ext cx="2490600" cy="4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Try…Catch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292" name="Google Shape;292;p43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93" name="Google Shape;293;p43"/>
          <p:cNvSpPr txBox="1">
            <a:spLocks noGrp="1"/>
          </p:cNvSpPr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Try…Catch</a:t>
            </a:r>
            <a:endParaRPr/>
          </a:p>
        </p:txBody>
      </p:sp>
      <p:pic>
        <p:nvPicPr>
          <p:cNvPr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5" y="236809"/>
            <a:ext cx="421150" cy="4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5100" y="667950"/>
            <a:ext cx="5193800" cy="43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301" name="Google Shape;301;p44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02" name="Google Shape;302;p44"/>
          <p:cNvSpPr txBox="1">
            <a:spLocks noGrp="1"/>
          </p:cNvSpPr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Try…Catch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3" name="Google Shape;3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6" y="226795"/>
            <a:ext cx="441150" cy="4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1338" y="733725"/>
            <a:ext cx="5661325" cy="43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b="1"/>
          </a:p>
        </p:txBody>
      </p:sp>
      <p:sp>
        <p:nvSpPr>
          <p:cNvPr id="310" name="Google Shape;310;p45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311" name="Google Shape;311;p45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</a:t>
            </a:r>
            <a:endParaRPr/>
          </a:p>
        </p:txBody>
      </p:sp>
      <p:pic>
        <p:nvPicPr>
          <p:cNvPr id="312" name="Google Shape;3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613" y="1532237"/>
            <a:ext cx="5848775" cy="30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69900" algn="ctr" rtl="0">
              <a:spcBef>
                <a:spcPts val="0"/>
              </a:spcBef>
              <a:spcAft>
                <a:spcPts val="0"/>
              </a:spcAft>
              <a:buSzPts val="3800"/>
              <a:buAutoNum type="romanUcPeriod"/>
            </a:pPr>
            <a:r>
              <a:rPr lang="pt-BR"/>
              <a:t>Indentação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Extremamente importante para a legibilidade do código. 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Um código não indentado ou mal-indentado pode dificultar muito o entendimento dele.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É uma prática comum, e que deve ser treinada diariamente para que seja cada vez mais comum a escrita de códigos dessa forma.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A cada “bloco”, dar um tab para gerar um espaçamento para dentro do código, indicando que ele está contido dentro de uma estrutura externa.</a:t>
            </a:r>
            <a:endParaRPr sz="1400"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142000" y="445025"/>
            <a:ext cx="2569800" cy="4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Indentação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360000" y="176800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Indentação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252584"/>
            <a:ext cx="421150" cy="4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713" y="749488"/>
            <a:ext cx="7648575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360013" y="161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Indentação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6" y="226795"/>
            <a:ext cx="441150" cy="4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50" y="733713"/>
            <a:ext cx="822007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II. Espaçamento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Não é obrigatório, porém, dar um espaço de linha no código em alguns momentos torna muito melhor a visibilidade do que está acontecendo.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Existem regras onde esse espaçamento deve ocorrer, e o programador pode escolher seguir elas a risca, ou apenas como achar necessário.</a:t>
            </a:r>
            <a:endParaRPr sz="1400"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2351700" cy="4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Espaçamento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einamento">
  <a:themeElements>
    <a:clrScheme name="Paradigm">
      <a:dk1>
        <a:srgbClr val="001674"/>
      </a:dk1>
      <a:lt1>
        <a:srgbClr val="FFFFFF"/>
      </a:lt1>
      <a:dk2>
        <a:srgbClr val="666666"/>
      </a:dk2>
      <a:lt2>
        <a:srgbClr val="1E1E1E"/>
      </a:lt2>
      <a:accent1>
        <a:srgbClr val="0051D0"/>
      </a:accent1>
      <a:accent2>
        <a:srgbClr val="F2F6FB"/>
      </a:accent2>
      <a:accent3>
        <a:srgbClr val="FCD606"/>
      </a:accent3>
      <a:accent4>
        <a:srgbClr val="00FF87"/>
      </a:accent4>
      <a:accent5>
        <a:srgbClr val="64D5F0"/>
      </a:accent5>
      <a:accent6>
        <a:srgbClr val="B2DAFF"/>
      </a:accent6>
      <a:hlink>
        <a:srgbClr val="0051D0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37</Slides>
  <Notes>37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Treinamento</vt:lpstr>
      <vt:lpstr>Treinamento Teknisa</vt:lpstr>
      <vt:lpstr>Convenções</vt:lpstr>
      <vt:lpstr>Código de Exemplo</vt:lpstr>
      <vt:lpstr>Indentação</vt:lpstr>
      <vt:lpstr>Indentação</vt:lpstr>
      <vt:lpstr>Indentação </vt:lpstr>
      <vt:lpstr>Indentação </vt:lpstr>
      <vt:lpstr>II. Espaçamento</vt:lpstr>
      <vt:lpstr>Espaçamento </vt:lpstr>
      <vt:lpstr>Espaçamento </vt:lpstr>
      <vt:lpstr>Espaçamento </vt:lpstr>
      <vt:lpstr>III. Nomenclatura de Funções e Variáveis</vt:lpstr>
      <vt:lpstr>Nomenclatura de Funções e Variáveis</vt:lpstr>
      <vt:lpstr>Nomenclatura de Funções e Variáveis</vt:lpstr>
      <vt:lpstr>Nomenclatura de Funções e Variáveis </vt:lpstr>
      <vt:lpstr>Nomenclatura de Funções e Variáveis </vt:lpstr>
      <vt:lpstr>IV. Const/Let</vt:lpstr>
      <vt:lpstr>Const/Let</vt:lpstr>
      <vt:lpstr>Const/Let </vt:lpstr>
      <vt:lpstr>Const/Let </vt:lpstr>
      <vt:lpstr>V. Fail Fast - IF</vt:lpstr>
      <vt:lpstr>Fail Fast - IF</vt:lpstr>
      <vt:lpstr>Fail Fast - IF </vt:lpstr>
      <vt:lpstr>Fail Fast - IF </vt:lpstr>
      <vt:lpstr>VI. Comentários</vt:lpstr>
      <vt:lpstr>Comentários</vt:lpstr>
      <vt:lpstr>Comentários </vt:lpstr>
      <vt:lpstr>Comentários </vt:lpstr>
      <vt:lpstr>VII. Reusabilidade</vt:lpstr>
      <vt:lpstr>Reusabilidade</vt:lpstr>
      <vt:lpstr>Reusabilidade </vt:lpstr>
      <vt:lpstr>Reusabilidade </vt:lpstr>
      <vt:lpstr>VIII. Try…Catch</vt:lpstr>
      <vt:lpstr>Try…Catch</vt:lpstr>
      <vt:lpstr> Try…Catch</vt:lpstr>
      <vt:lpstr>Try…Catch </vt:lpstr>
      <vt:lpstr>Dúvidas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Teknisa</dc:title>
  <cp:lastModifiedBy>Felipe Silva</cp:lastModifiedBy>
  <cp:revision>1</cp:revision>
  <dcterms:modified xsi:type="dcterms:W3CDTF">2023-06-13T12:09:27Z</dcterms:modified>
</cp:coreProperties>
</file>