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5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Taxa de presição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OneVsRest</c:v>
                </c:pt>
                <c:pt idx="1">
                  <c:v>OneVsOne</c:v>
                </c:pt>
                <c:pt idx="2">
                  <c:v>DecisionTree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87.86</c:v>
                </c:pt>
                <c:pt idx="1">
                  <c:v>87.86</c:v>
                </c:pt>
                <c:pt idx="2">
                  <c:v>75.61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8-420F-A2E4-79C33470AA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387443392"/>
        <c:axId val="291065216"/>
      </c:barChart>
      <c:catAx>
        <c:axId val="3874433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1065216"/>
        <c:crosses val="autoZero"/>
        <c:auto val="1"/>
        <c:lblAlgn val="ctr"/>
        <c:lblOffset val="100"/>
        <c:noMultiLvlLbl val="0"/>
      </c:catAx>
      <c:valAx>
        <c:axId val="2910652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744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18T21:29:41.402" idx="1">
    <p:pos x="3229" y="1804"/>
    <p:text>Os voluntários foram estudantes da Universidade de Alicante (Espanha), com idades entre 18 e 36 anos que tiveram seus materiais coletados depois de 3 a 6 dias de abstinência.</p:text>
    <p:extLst>
      <p:ext uri="{C676402C-5697-4E1C-873F-D02D1690AC5C}">
        <p15:threadingInfo xmlns:p15="http://schemas.microsoft.com/office/powerpoint/2012/main" timeZoneBias="180"/>
      </p:ext>
    </p:extLst>
  </p:cm>
  <p:cm authorId="1" dt="2018-02-18T21:32:32.361" idx="2">
    <p:pos x="3931" y="2861"/>
    <p:text>Apesar da pequena quantidade do volume dos dados, o que me fez continuar com o dataset foi a existência do artigo cientifico que além de servir de guia durante a atividade também serviu de inspiração para uma comparação de resultados ao final da atividade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18T21:29:41.402" idx="1">
    <p:pos x="2717" y="1286"/>
    <p:text>Como foram apenas 10 colunas, vale a pena falar sobre cada uma, mas lembrando que no material original eram 34 colunas</p:text>
    <p:extLst>
      <p:ext uri="{C676402C-5697-4E1C-873F-D02D1690AC5C}">
        <p15:threadingInfo xmlns:p15="http://schemas.microsoft.com/office/powerpoint/2012/main" timeZoneBias="180"/>
      </p:ext>
    </p:extLst>
  </p:cm>
  <p:cm authorId="1" dt="2018-02-18T22:04:31.917" idx="4">
    <p:pos x="4537" y="1872"/>
    <p:text>Não possui adolescentes (18,19 anos)  na pesquisa</p:text>
    <p:extLst>
      <p:ext uri="{C676402C-5697-4E1C-873F-D02D1690AC5C}">
        <p15:threadingInfo xmlns:p15="http://schemas.microsoft.com/office/powerpoint/2012/main" timeZoneBias="180"/>
      </p:ext>
    </p:extLst>
  </p:cm>
  <p:cm authorId="1" dt="2018-02-18T22:05:38.686" idx="5">
    <p:pos x="5834" y="3128"/>
    <p:text>Para cada divisão é somado o valor de 0,2. Não foi encontrado ninguém com o valor 0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18T22:14:36.303" idx="6">
    <p:pos x="5194" y="1750"/>
    <p:text>No artigo o objetivo era ainda maior, que envolve a questão do bem estar do paciente em possivelmente evitar um desgastes em exames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19T00:54:53.015" idx="14">
    <p:pos x="4153" y="2791"/>
    <p:text>Quando removido ambas colunas o resultado era de 69%, com a coluna de sentado era de 74% e de todas era de 75%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18T22:41:06.210" idx="7">
    <p:pos x="4211" y="365"/>
    <p:text>Quando fui pesquisar a respeito o que encontrei mais similar foram ténicas de pre-processamento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18T23:09:09.647" idx="8">
    <p:pos x="1022" y="2326"/>
    <p:text>Valor que se encontra no meio de uma determinada serie organizada em ordem crescente ( o oitavo valor )</p:text>
    <p:extLst>
      <p:ext uri="{C676402C-5697-4E1C-873F-D02D1690AC5C}">
        <p15:threadingInfo xmlns:p15="http://schemas.microsoft.com/office/powerpoint/2012/main" timeZoneBias="180"/>
      </p:ext>
    </p:extLst>
  </p:cm>
  <p:cm authorId="1" dt="2018-02-18T23:11:27.080" idx="9">
    <p:pos x="1106" y="2548"/>
    <p:text>Valor que se encontra no meio entre o primeiro registro e a mediana (o quarto valor)</p:text>
    <p:extLst>
      <p:ext uri="{C676402C-5697-4E1C-873F-D02D1690AC5C}">
        <p15:threadingInfo xmlns:p15="http://schemas.microsoft.com/office/powerpoint/2012/main" timeZoneBias="180"/>
      </p:ext>
    </p:extLst>
  </p:cm>
  <p:cm authorId="1" dt="2018-02-18T23:12:26.466" idx="10">
    <p:pos x="1035" y="2909"/>
    <p:text>Valor que se encontra entre a mediana e o último valor ( o décimo segundo )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18T23:19:21.688" idx="11">
    <p:pos x="3350" y="1470"/>
    <p:text>Lembrando que o 1.5 é um valor tomado por padrão entre os estatísticos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18T23:43:48.920" idx="12">
    <p:pos x="2147" y="1292"/>
    <p:text>Os dois primeiros vistos em sala de aula foram escolhidos por trbalharem melhor com dados com multiclasse. E o último foi escolhido por ter sido escolhido também no artigo cientifico</p:text>
    <p:extLst>
      <p:ext uri="{C676402C-5697-4E1C-873F-D02D1690AC5C}">
        <p15:threadingInfo xmlns:p15="http://schemas.microsoft.com/office/powerpoint/2012/main" timeZoneBias="180"/>
      </p:ext>
    </p:extLst>
  </p:cm>
  <p:cm authorId="1" dt="2018-02-18T23:50:06.668" idx="13">
    <p:pos x="2729" y="2263"/>
    <p:text>Justamente pelo oposto do que já foi dito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19T01:09:21.257" idx="15">
    <p:pos x="3699" y="1325"/>
    <p:text>Único motivo talvez que tenha deixado o DT tão abaixo seja a pouca quantidade de dados juntos com sua desvantagem com dados que possuem classes dominadoras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hyperlink" Target="Avalia&#231;&#227;o%202%20-%20Parte%20II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Fertilidade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Tópico Especiais em Sistema de Informações</a:t>
            </a:r>
          </a:p>
          <a:p>
            <a:r>
              <a:rPr lang="pt-BR" dirty="0" smtClean="0"/>
              <a:t>Machine Learning</a:t>
            </a:r>
          </a:p>
          <a:p>
            <a:r>
              <a:rPr lang="pt-BR" dirty="0" smtClean="0"/>
              <a:t>Felipe Silva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0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gráfica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endParaRPr lang="pt-BR" i="1" dirty="0" smtClean="0">
              <a:solidFill>
                <a:schemeClr val="bg1"/>
              </a:solidFill>
            </a:endParaRPr>
          </a:p>
        </p:txBody>
      </p:sp>
      <p:grpSp>
        <p:nvGrpSpPr>
          <p:cNvPr id="7" name="Agrupar 6"/>
          <p:cNvGrpSpPr/>
          <p:nvPr/>
        </p:nvGrpSpPr>
        <p:grpSpPr>
          <a:xfrm>
            <a:off x="3553448" y="2160589"/>
            <a:ext cx="1750530" cy="2084013"/>
            <a:chOff x="677334" y="1930400"/>
            <a:chExt cx="1504950" cy="1861037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334" y="1930400"/>
              <a:ext cx="1504950" cy="1590675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508" y="3526934"/>
              <a:ext cx="1404602" cy="264503"/>
            </a:xfrm>
            <a:prstGeom prst="rect">
              <a:avLst/>
            </a:prstGeom>
          </p:spPr>
        </p:pic>
      </p:grpSp>
      <p:grpSp>
        <p:nvGrpSpPr>
          <p:cNvPr id="10" name="Agrupar 9"/>
          <p:cNvGrpSpPr/>
          <p:nvPr/>
        </p:nvGrpSpPr>
        <p:grpSpPr>
          <a:xfrm>
            <a:off x="5245616" y="2175656"/>
            <a:ext cx="1772689" cy="2068946"/>
            <a:chOff x="2646219" y="1930399"/>
            <a:chExt cx="1524000" cy="1847582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6219" y="1930399"/>
              <a:ext cx="1524000" cy="1590675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43850" y="3540392"/>
              <a:ext cx="1328738" cy="237589"/>
            </a:xfrm>
            <a:prstGeom prst="rect">
              <a:avLst/>
            </a:prstGeom>
          </p:spPr>
        </p:pic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2160589"/>
            <a:ext cx="2213894" cy="2213894"/>
          </a:xfrm>
          <a:prstGeom prst="rect">
            <a:avLst/>
          </a:prstGeom>
        </p:spPr>
      </p:pic>
      <p:grpSp>
        <p:nvGrpSpPr>
          <p:cNvPr id="16" name="Agrupar 15"/>
          <p:cNvGrpSpPr/>
          <p:nvPr/>
        </p:nvGrpSpPr>
        <p:grpSpPr>
          <a:xfrm>
            <a:off x="7632061" y="2175657"/>
            <a:ext cx="1679507" cy="2095038"/>
            <a:chOff x="7344287" y="2175657"/>
            <a:chExt cx="1679507" cy="2095038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4287" y="2175657"/>
              <a:ext cx="1679507" cy="1766191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92751" y="3941848"/>
              <a:ext cx="1582577" cy="328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54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 dos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b="1" dirty="0" smtClean="0"/>
              <a:t>Algoritmos escolhidos:</a:t>
            </a:r>
          </a:p>
          <a:p>
            <a:pPr lvl="1" algn="just"/>
            <a:r>
              <a:rPr lang="pt-BR" dirty="0" smtClean="0"/>
              <a:t>OneVsRest;</a:t>
            </a:r>
          </a:p>
          <a:p>
            <a:pPr lvl="1" algn="just"/>
            <a:r>
              <a:rPr lang="pt-BR" dirty="0" smtClean="0"/>
              <a:t>OneVsOne;</a:t>
            </a:r>
          </a:p>
          <a:p>
            <a:pPr lvl="1" algn="just"/>
            <a:r>
              <a:rPr lang="pt-BR" dirty="0"/>
              <a:t>Decision </a:t>
            </a:r>
            <a:r>
              <a:rPr lang="pt-BR" dirty="0" smtClean="0"/>
              <a:t>Trees;</a:t>
            </a:r>
          </a:p>
          <a:p>
            <a:pPr lvl="1" algn="just"/>
            <a:endParaRPr lang="pt-BR" dirty="0" smtClean="0"/>
          </a:p>
          <a:p>
            <a:pPr algn="just"/>
            <a:r>
              <a:rPr lang="pt-BR" b="1" dirty="0"/>
              <a:t>Algoritmos que </a:t>
            </a:r>
            <a:r>
              <a:rPr lang="pt-BR" b="1" dirty="0" smtClean="0"/>
              <a:t>‘não’ </a:t>
            </a:r>
            <a:r>
              <a:rPr lang="pt-BR" b="1" dirty="0"/>
              <a:t>se aplicam:</a:t>
            </a:r>
          </a:p>
          <a:p>
            <a:pPr lvl="1" algn="just"/>
            <a:r>
              <a:rPr lang="pt-BR" dirty="0"/>
              <a:t>MultinomialNB;</a:t>
            </a:r>
          </a:p>
          <a:p>
            <a:pPr lvl="1" algn="just"/>
            <a:r>
              <a:rPr lang="pt-BR" dirty="0"/>
              <a:t>AdaBoostClassifier;</a:t>
            </a:r>
          </a:p>
          <a:p>
            <a:pPr lvl="1" algn="just"/>
            <a:endParaRPr lang="pt-BR" dirty="0" smtClean="0"/>
          </a:p>
          <a:p>
            <a:pPr algn="just"/>
            <a:r>
              <a:rPr lang="pt-BR" b="1" dirty="0" smtClean="0"/>
              <a:t>Configuração:</a:t>
            </a:r>
          </a:p>
          <a:p>
            <a:pPr lvl="1" algn="just"/>
            <a:r>
              <a:rPr lang="pt-BR" dirty="0" smtClean="0"/>
              <a:t>Assim como no artigo científico, será utilizado a técnica 10-fold para que seja permitido uma melhor comparação entre ambos resultados de pesquisa</a:t>
            </a:r>
            <a:r>
              <a:rPr lang="pt-BR" dirty="0" smtClean="0"/>
              <a:t>;</a:t>
            </a:r>
          </a:p>
          <a:p>
            <a:pPr algn="just"/>
            <a:endParaRPr lang="pt-BR" dirty="0"/>
          </a:p>
          <a:p>
            <a:pPr algn="just"/>
            <a:r>
              <a:rPr lang="pt-BR" b="1" dirty="0" smtClean="0">
                <a:hlinkClick r:id="rId2" action="ppaction://hlinkfile"/>
              </a:rPr>
              <a:t>Código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3494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95804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9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</a:t>
            </a:r>
            <a:r>
              <a:rPr lang="pt-BR" dirty="0" smtClean="0"/>
              <a:t>archive.ics.uci.edu/ml/datasets/Fertility</a:t>
            </a:r>
          </a:p>
          <a:p>
            <a:pPr marL="0" indent="0">
              <a:buNone/>
            </a:pPr>
            <a:r>
              <a:rPr lang="pt-BR" dirty="0"/>
              <a:t>David Gil, Jose </a:t>
            </a:r>
            <a:r>
              <a:rPr lang="pt-BR" dirty="0" err="1"/>
              <a:t>Luis</a:t>
            </a:r>
            <a:r>
              <a:rPr lang="pt-BR" dirty="0"/>
              <a:t> </a:t>
            </a:r>
            <a:r>
              <a:rPr lang="pt-BR" dirty="0" err="1"/>
              <a:t>Girela</a:t>
            </a:r>
            <a:r>
              <a:rPr lang="pt-BR" dirty="0"/>
              <a:t>, Joaquin De Juan, M. Jose Gomez-Torres, </a:t>
            </a:r>
            <a:r>
              <a:rPr lang="pt-BR" dirty="0" err="1"/>
              <a:t>and</a:t>
            </a:r>
            <a:r>
              <a:rPr lang="pt-BR" dirty="0"/>
              <a:t> 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Magnus </a:t>
            </a:r>
            <a:r>
              <a:rPr lang="pt-BR" dirty="0" err="1"/>
              <a:t>Johnsson</a:t>
            </a:r>
            <a:r>
              <a:rPr lang="pt-BR" dirty="0"/>
              <a:t>. </a:t>
            </a:r>
            <a:r>
              <a:rPr lang="pt-BR" dirty="0" err="1"/>
              <a:t>Predicting</a:t>
            </a:r>
            <a:r>
              <a:rPr lang="pt-BR" dirty="0"/>
              <a:t> seminal </a:t>
            </a:r>
            <a:r>
              <a:rPr lang="pt-BR" dirty="0" err="1"/>
              <a:t>quality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artificial </a:t>
            </a:r>
            <a:r>
              <a:rPr lang="pt-BR" dirty="0" err="1"/>
              <a:t>intelligence</a:t>
            </a:r>
            <a:r>
              <a:rPr lang="pt-BR" dirty="0"/>
              <a:t> 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methods</a:t>
            </a:r>
            <a:r>
              <a:rPr lang="pt-BR" dirty="0"/>
              <a:t>. Expert Systems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 smtClean="0"/>
              <a:t>Applications</a:t>
            </a:r>
            <a:r>
              <a:rPr lang="pt-BR" dirty="0" smtClean="0"/>
              <a:t>, 2002</a:t>
            </a:r>
          </a:p>
          <a:p>
            <a:pPr marL="0" indent="0">
              <a:buNone/>
            </a:pPr>
            <a:r>
              <a:rPr lang="pt-BR" dirty="0" smtClean="0"/>
              <a:t>https</a:t>
            </a:r>
            <a:r>
              <a:rPr lang="pt-BR" dirty="0"/>
              <a:t>://</a:t>
            </a:r>
            <a:r>
              <a:rPr lang="pt-BR" dirty="0" smtClean="0"/>
              <a:t>mineracaodedados.wordpress.com/2012/10/22/pre-processamento-de-dados-trabalhando-com-outliers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https://</a:t>
            </a:r>
            <a:r>
              <a:rPr lang="pt-BR" dirty="0" smtClean="0"/>
              <a:t>pt.wikipedia.org/wiki/Outlier</a:t>
            </a:r>
          </a:p>
          <a:p>
            <a:pPr marL="0" indent="0">
              <a:buNone/>
            </a:pPr>
            <a:r>
              <a:rPr lang="pt-BR" dirty="0"/>
              <a:t>https://</a:t>
            </a:r>
            <a:r>
              <a:rPr lang="pt-BR" dirty="0" smtClean="0"/>
              <a:t>pt.khanacademy.org/math/statistics-probability/summarizing-quantitative-data/box-whisker-plots/v/judging-outliers-in-a-dataset</a:t>
            </a:r>
          </a:p>
          <a:p>
            <a:pPr marL="0" indent="0">
              <a:buNone/>
            </a:pPr>
            <a:r>
              <a:rPr lang="pt-BR" dirty="0"/>
              <a:t>http://</a:t>
            </a:r>
            <a:r>
              <a:rPr lang="pt-BR" dirty="0" smtClean="0"/>
              <a:t>dataaspirant.com/2017/02/01/decision-tree-algorithm-python-with-scikit-learn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93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Fertilidade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Tópico Especiais em Sistema de Informações</a:t>
            </a:r>
          </a:p>
          <a:p>
            <a:r>
              <a:rPr lang="pt-BR" dirty="0" smtClean="0"/>
              <a:t>Machine Learning</a:t>
            </a:r>
          </a:p>
          <a:p>
            <a:r>
              <a:rPr lang="pt-BR" dirty="0" smtClean="0"/>
              <a:t>Felipe Silva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63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Dataset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Nome:</a:t>
            </a:r>
            <a:r>
              <a:rPr lang="pt-BR" dirty="0" smtClean="0"/>
              <a:t> Fertility Data Set;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Descrição:</a:t>
            </a:r>
            <a:r>
              <a:rPr lang="pt-BR" dirty="0" smtClean="0"/>
              <a:t> Respostas de 100 voluntários de um questionário relacionado a seus hábitos de vida, dados </a:t>
            </a:r>
            <a:r>
              <a:rPr lang="pt-BR" dirty="0"/>
              <a:t>sociodemográficos</a:t>
            </a:r>
            <a:r>
              <a:rPr lang="pt-BR" dirty="0" smtClean="0"/>
              <a:t>, fatores de meio ambiente e situação de saúde. Relacionados ao resultado da análise de suas amostras de sêmen;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Volume de dados:</a:t>
            </a:r>
            <a:r>
              <a:rPr lang="pt-BR" dirty="0" smtClean="0"/>
              <a:t> 100 instâncias com 10 atributos;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145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Dataset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9076266" cy="428639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b="1" dirty="0" smtClean="0"/>
              <a:t>Principais colunas e seus tipos:</a:t>
            </a:r>
          </a:p>
          <a:p>
            <a:pPr lvl="1" algn="just"/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Estação em que foi coletado o material</a:t>
            </a:r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dirty="0"/>
              <a:t>cada estação do ano recebeu um valor já predito -1,-0.33,0.33,1 (Inverno, Primavera, Verão e Outono</a:t>
            </a:r>
            <a:r>
              <a:rPr lang="pt-BR" dirty="0" smtClean="0"/>
              <a:t>);</a:t>
            </a:r>
          </a:p>
          <a:p>
            <a:pPr lvl="1" algn="just"/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Idade: </a:t>
            </a:r>
            <a:r>
              <a:rPr lang="pt-BR" dirty="0"/>
              <a:t>valor entre 0 e 1, em que 0 correspondia a 18 anos e 1 a </a:t>
            </a:r>
            <a:r>
              <a:rPr lang="pt-BR" dirty="0" smtClean="0"/>
              <a:t>36</a:t>
            </a:r>
            <a:r>
              <a:rPr lang="pt-BR" dirty="0"/>
              <a:t>;</a:t>
            </a:r>
          </a:p>
          <a:p>
            <a:pPr lvl="1" algn="just"/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Contraiu algum doença infantil: </a:t>
            </a:r>
            <a:r>
              <a:rPr lang="pt-BR" dirty="0"/>
              <a:t>0 para sim e 1 para </a:t>
            </a:r>
            <a:r>
              <a:rPr lang="pt-BR" dirty="0" smtClean="0"/>
              <a:t>não;</a:t>
            </a:r>
            <a:endParaRPr lang="pt-BR" dirty="0"/>
          </a:p>
          <a:p>
            <a:pPr lvl="1" algn="just"/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Sofreu acidente ou trauma severo: </a:t>
            </a:r>
            <a:r>
              <a:rPr lang="pt-BR" dirty="0"/>
              <a:t>0 para sim e 1 para não</a:t>
            </a:r>
            <a:r>
              <a:rPr lang="pt-BR" dirty="0" smtClean="0"/>
              <a:t>;</a:t>
            </a:r>
            <a:endParaRPr lang="pt-BR" dirty="0"/>
          </a:p>
          <a:p>
            <a:pPr lvl="1" algn="just"/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Intervenção cirúrgica: </a:t>
            </a:r>
            <a:r>
              <a:rPr lang="pt-BR" dirty="0" smtClean="0"/>
              <a:t>0 para sim e 1 para não; </a:t>
            </a:r>
            <a:endParaRPr lang="pt-BR" dirty="0"/>
          </a:p>
          <a:p>
            <a:pPr lvl="1" algn="just"/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Febres altas </a:t>
            </a:r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último ano: </a:t>
            </a:r>
            <a:r>
              <a:rPr lang="pt-BR" dirty="0"/>
              <a:t>Onde menos de 3 meses atrás recebeu o valor -1, mais de 3 meses atrás o valor 0 e não recebeu o valor </a:t>
            </a:r>
            <a:r>
              <a:rPr lang="pt-BR" dirty="0" smtClean="0"/>
              <a:t>1;</a:t>
            </a:r>
          </a:p>
          <a:p>
            <a:pPr lvl="1" algn="just"/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Consumo </a:t>
            </a:r>
            <a:r>
              <a:rPr lang="pt-B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álcool</a:t>
            </a:r>
            <a:r>
              <a:rPr lang="pt-BR" dirty="0"/>
              <a:t>: Valor entre 0 e 1 em cinco </a:t>
            </a:r>
            <a:r>
              <a:rPr lang="pt-BR" dirty="0" smtClean="0"/>
              <a:t>divisões (Várias </a:t>
            </a:r>
            <a:r>
              <a:rPr lang="pt-BR" dirty="0"/>
              <a:t>vezes </a:t>
            </a:r>
            <a:r>
              <a:rPr lang="pt-BR" dirty="0" smtClean="0"/>
              <a:t>e todo </a:t>
            </a:r>
            <a:r>
              <a:rPr lang="pt-BR" dirty="0"/>
              <a:t>dia, todo dia, várias vezes na semana, uma vez na semana e quase </a:t>
            </a:r>
            <a:r>
              <a:rPr lang="pt-BR" dirty="0" smtClean="0"/>
              <a:t>nunca/nunca); </a:t>
            </a:r>
            <a:endParaRPr lang="pt-BR" dirty="0"/>
          </a:p>
          <a:p>
            <a:pPr lvl="1" algn="just"/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Hábito de fumar</a:t>
            </a:r>
            <a:r>
              <a:rPr lang="pt-BR" dirty="0" smtClean="0"/>
              <a:t>: </a:t>
            </a:r>
            <a:r>
              <a:rPr lang="pt-BR" dirty="0"/>
              <a:t>Onde nunca recebeu -1, ocasionalmente 0 e diariamente recebeu </a:t>
            </a:r>
            <a:r>
              <a:rPr lang="pt-BR" dirty="0" smtClean="0"/>
              <a:t>1;</a:t>
            </a:r>
            <a:endParaRPr lang="pt-BR" dirty="0"/>
          </a:p>
          <a:p>
            <a:pPr lvl="1" algn="just"/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 horas sentadas por dia</a:t>
            </a:r>
            <a:r>
              <a:rPr lang="pt-BR" dirty="0" smtClean="0"/>
              <a:t>: </a:t>
            </a:r>
            <a:r>
              <a:rPr lang="pt-BR" dirty="0"/>
              <a:t>Valores entre 0 e 1, em que o valor 1 se refere a 16 </a:t>
            </a:r>
            <a:r>
              <a:rPr lang="pt-BR" dirty="0" smtClean="0"/>
              <a:t>horas;</a:t>
            </a:r>
          </a:p>
          <a:p>
            <a:pPr lvl="1" algn="just"/>
            <a:r>
              <a:rPr lang="pt-B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Saída: </a:t>
            </a:r>
            <a:r>
              <a:rPr lang="pt-BR" dirty="0"/>
              <a:t>Diz se o diagnóstico resultou em normal (N) ou alterado (O</a:t>
            </a:r>
            <a:r>
              <a:rPr lang="pt-BR" dirty="0" smtClean="0"/>
              <a:t>);</a:t>
            </a:r>
            <a:endParaRPr lang="pt-B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986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Dataset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Objetivo do dataset:</a:t>
            </a:r>
            <a:r>
              <a:rPr lang="pt-BR" dirty="0" smtClean="0"/>
              <a:t> Predizer a partir dos dados coletados, se um homem possui ou não um concentração de esperma normal para um fertilização;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26" y="2978439"/>
            <a:ext cx="6693283" cy="29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b="1" dirty="0" smtClean="0"/>
              <a:t>Campos nulos:</a:t>
            </a:r>
            <a:r>
              <a:rPr lang="pt-BR" dirty="0" smtClean="0"/>
              <a:t> Não foi encontrado nenhum campo nulo;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Variáveis categóricas:</a:t>
            </a:r>
            <a:r>
              <a:rPr lang="pt-BR" dirty="0" smtClean="0"/>
              <a:t> Estação do ano, se contraiu doença infantil, febres altas, consumo de álcool, hábito de fumar e horas sentadas por dia;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Campos novos criados:</a:t>
            </a:r>
            <a:r>
              <a:rPr lang="pt-BR" dirty="0" smtClean="0"/>
              <a:t> Não foi encontrado necessidade ou algum valor que pudesse ser gerado a partir de relação entre colunas;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 smtClean="0"/>
              <a:t>Campos descartados: </a:t>
            </a:r>
            <a:r>
              <a:rPr lang="pt-BR" dirty="0" smtClean="0"/>
              <a:t>Após testes feitos foi detectado que a remoção de campos que poderiam ser desnecessários como idade e horas sentadas, diminuiu na precisão da predição;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 smtClean="0"/>
              <a:t>Conversão de dados: </a:t>
            </a:r>
            <a:r>
              <a:rPr lang="pt-BR" dirty="0" smtClean="0"/>
              <a:t>Única conversão feita foi no campo de diagnóstico, onde normal passa a ser 1 e alterado passa a ser 0;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847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 de análise dos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b="1" dirty="0" smtClean="0"/>
              <a:t>Outlier:</a:t>
            </a:r>
            <a:r>
              <a:rPr lang="pt-BR" dirty="0" smtClean="0"/>
              <a:t> Na estatística, é uma observação que apresenta um grande afastamento das demais da série. Que pode implicar, tipicamente, em prejuízos a interpretação dos resultados dos testes estatísticos;</a:t>
            </a:r>
          </a:p>
          <a:p>
            <a:pPr algn="just"/>
            <a:endParaRPr lang="pt-BR" dirty="0"/>
          </a:p>
          <a:p>
            <a:pPr marL="0" indent="0" algn="ctr">
              <a:buNone/>
            </a:pPr>
            <a:r>
              <a:rPr lang="pt-BR" sz="2000" b="1" dirty="0" smtClean="0"/>
              <a:t>1 1 6 13 13 14 14 14 15 15 16 18 18 18 19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Apesar de ser tentador desconsiderar os valores 1 e 6, existe regras matemáticas para definir outliers.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79" y="3939234"/>
            <a:ext cx="6649378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 de análise dos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primeiro quartil ou o terceiro quartil mais ou menos 1.5 vezes o intervalo interquartil, vai definir os valores outliers. Sendo que os valores </a:t>
            </a:r>
            <a:r>
              <a:rPr lang="pt-BR" dirty="0" smtClean="0"/>
              <a:t>serão </a:t>
            </a:r>
            <a:r>
              <a:rPr lang="pt-BR" dirty="0"/>
              <a:t>inferiores ao primeiro quartil e superiores ao terceiro </a:t>
            </a:r>
            <a:r>
              <a:rPr lang="pt-BR" dirty="0" smtClean="0"/>
              <a:t>quartil;</a:t>
            </a:r>
          </a:p>
          <a:p>
            <a:pPr algn="just"/>
            <a:endParaRPr lang="pt-BR" dirty="0"/>
          </a:p>
          <a:p>
            <a:pPr marL="0" indent="0" algn="ctr">
              <a:buNone/>
            </a:pPr>
            <a:r>
              <a:rPr lang="pt-BR" sz="2000" b="1" dirty="0" smtClean="0"/>
              <a:t>1 1 6 </a:t>
            </a:r>
            <a:r>
              <a:rPr lang="pt-BR" sz="2000" b="1" dirty="0" smtClean="0">
                <a:solidFill>
                  <a:schemeClr val="accent2"/>
                </a:solidFill>
              </a:rPr>
              <a:t>13</a:t>
            </a:r>
            <a:r>
              <a:rPr lang="pt-BR" sz="2000" b="1" dirty="0" smtClean="0"/>
              <a:t> 13 14 14 </a:t>
            </a:r>
            <a:r>
              <a:rPr lang="pt-BR" sz="2000" b="1" dirty="0" smtClean="0">
                <a:solidFill>
                  <a:schemeClr val="accent6"/>
                </a:solidFill>
              </a:rPr>
              <a:t>14</a:t>
            </a:r>
            <a:r>
              <a:rPr lang="pt-BR" sz="2000" b="1" dirty="0" smtClean="0"/>
              <a:t> 15 15 16 </a:t>
            </a:r>
            <a:r>
              <a:rPr lang="pt-BR" sz="2000" b="1" dirty="0" smtClean="0">
                <a:solidFill>
                  <a:schemeClr val="accent2"/>
                </a:solidFill>
              </a:rPr>
              <a:t>18</a:t>
            </a:r>
            <a:r>
              <a:rPr lang="pt-BR" sz="2000" b="1" dirty="0" smtClean="0"/>
              <a:t> 18 18 19</a:t>
            </a:r>
          </a:p>
          <a:p>
            <a:pPr marL="0" indent="0" algn="just">
              <a:buNone/>
            </a:pPr>
            <a:r>
              <a:rPr lang="pt-BR" dirty="0" smtClean="0"/>
              <a:t>	Mediana: </a:t>
            </a:r>
            <a:r>
              <a:rPr lang="pt-BR" b="1" dirty="0" smtClean="0"/>
              <a:t>14</a:t>
            </a:r>
            <a:endParaRPr lang="pt-BR" b="1" dirty="0"/>
          </a:p>
          <a:p>
            <a:pPr marL="0" indent="0" algn="just">
              <a:buNone/>
            </a:pPr>
            <a:r>
              <a:rPr lang="pt-BR" dirty="0" smtClean="0"/>
              <a:t>	Primeiro quartil: </a:t>
            </a:r>
            <a:r>
              <a:rPr lang="pt-BR" b="1" dirty="0" smtClean="0"/>
              <a:t>13</a:t>
            </a:r>
          </a:p>
          <a:p>
            <a:pPr marL="0" indent="0" algn="just">
              <a:buNone/>
            </a:pPr>
            <a:r>
              <a:rPr lang="pt-BR" b="1" dirty="0"/>
              <a:t>	</a:t>
            </a:r>
            <a:r>
              <a:rPr lang="pt-BR" dirty="0" smtClean="0"/>
              <a:t>Segundo quartil: </a:t>
            </a:r>
            <a:r>
              <a:rPr lang="pt-BR" b="1" dirty="0" smtClean="0"/>
              <a:t>18</a:t>
            </a:r>
          </a:p>
          <a:p>
            <a:pPr marL="0" indent="0" algn="just">
              <a:buNone/>
            </a:pPr>
            <a:r>
              <a:rPr lang="pt-BR" b="1" dirty="0"/>
              <a:t>	</a:t>
            </a:r>
            <a:r>
              <a:rPr lang="pt-BR" dirty="0" smtClean="0"/>
              <a:t>Intervalor interquartil: segundo quartil – primeiro quartil = 18 – 13 = </a:t>
            </a:r>
            <a:r>
              <a:rPr lang="pt-BR" b="1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280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 de análise dos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Logo os valores outliers serão os valores:</a:t>
            </a:r>
          </a:p>
          <a:p>
            <a:pPr lvl="1" algn="just"/>
            <a:r>
              <a:rPr lang="pt-BR" dirty="0" smtClean="0"/>
              <a:t>Menores que o primeiro quartil menos 1.5 multiplicado pelo intervalo interquartil:</a:t>
            </a:r>
          </a:p>
          <a:p>
            <a:pPr lvl="2" algn="just"/>
            <a:r>
              <a:rPr lang="pt-BR" dirty="0" smtClean="0"/>
              <a:t>13 – 1.5 * 5 = </a:t>
            </a:r>
            <a:r>
              <a:rPr lang="pt-BR" b="1" dirty="0" smtClean="0"/>
              <a:t>5.5</a:t>
            </a:r>
          </a:p>
          <a:p>
            <a:pPr lvl="1" algn="just"/>
            <a:r>
              <a:rPr lang="pt-BR" dirty="0" smtClean="0"/>
              <a:t>Maiores que o terceiro quartil mais 1.5 multiplicado pelo intervalo interquartil:</a:t>
            </a:r>
          </a:p>
          <a:p>
            <a:pPr lvl="2" algn="just"/>
            <a:r>
              <a:rPr lang="pt-BR" dirty="0" smtClean="0"/>
              <a:t>18 + 1.5 * 5 = </a:t>
            </a:r>
            <a:r>
              <a:rPr lang="pt-BR" b="1" dirty="0" smtClean="0"/>
              <a:t>25.5</a:t>
            </a:r>
          </a:p>
          <a:p>
            <a:pPr algn="just"/>
            <a:endParaRPr lang="pt-BR" dirty="0"/>
          </a:p>
          <a:p>
            <a:pPr marL="0" indent="0" algn="ctr"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1 1 </a:t>
            </a:r>
            <a:r>
              <a:rPr lang="pt-BR" sz="2000" b="1" dirty="0" smtClean="0"/>
              <a:t>6 13 13 14 14 14 15 15 16 18 18 18 19</a:t>
            </a:r>
          </a:p>
          <a:p>
            <a:pPr marL="0" indent="0" algn="just">
              <a:buNone/>
            </a:pPr>
            <a:r>
              <a:rPr lang="pt-BR" dirty="0" smtClean="0"/>
              <a:t>	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13694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 de análise dos dados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40509" y="3038764"/>
            <a:ext cx="7407564" cy="30757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Em Python, para automatizar o processo de busca dos outliers pode ser usada a seguinte equação: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b="1" dirty="0" smtClean="0">
                <a:solidFill>
                  <a:schemeClr val="bg1"/>
                </a:solidFill>
              </a:rPr>
              <a:t>import</a:t>
            </a:r>
            <a:r>
              <a:rPr lang="pt-BR" dirty="0" smtClean="0">
                <a:solidFill>
                  <a:schemeClr val="bg1"/>
                </a:solidFill>
              </a:rPr>
              <a:t> numpy </a:t>
            </a:r>
            <a:r>
              <a:rPr lang="pt-BR" b="1" dirty="0" smtClean="0">
                <a:solidFill>
                  <a:schemeClr val="bg1"/>
                </a:solidFill>
              </a:rPr>
              <a:t>as</a:t>
            </a:r>
            <a:r>
              <a:rPr lang="pt-BR" dirty="0" smtClean="0">
                <a:solidFill>
                  <a:schemeClr val="bg1"/>
                </a:solidFill>
              </a:rPr>
              <a:t> np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	</a:t>
            </a:r>
            <a:endParaRPr lang="pt-BR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b="1" dirty="0" smtClean="0">
                <a:solidFill>
                  <a:schemeClr val="bg1"/>
                </a:solidFill>
              </a:rPr>
              <a:t>def</a:t>
            </a:r>
            <a:r>
              <a:rPr lang="pt-BR" dirty="0" smtClean="0">
                <a:solidFill>
                  <a:schemeClr val="bg1"/>
                </a:solidFill>
              </a:rPr>
              <a:t> outliers(ys):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 smtClean="0">
                <a:solidFill>
                  <a:schemeClr val="bg1"/>
                </a:solidFill>
              </a:rPr>
              <a:t>	</a:t>
            </a:r>
            <a:r>
              <a:rPr lang="it-IT" dirty="0" smtClean="0">
                <a:solidFill>
                  <a:schemeClr val="bg1"/>
                </a:solidFill>
              </a:rPr>
              <a:t>quartil_1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smtClean="0">
                <a:solidFill>
                  <a:schemeClr val="bg1"/>
                </a:solidFill>
              </a:rPr>
              <a:t>quartil_3 </a:t>
            </a:r>
            <a:r>
              <a:rPr lang="it-IT" dirty="0">
                <a:solidFill>
                  <a:schemeClr val="bg1"/>
                </a:solidFill>
              </a:rPr>
              <a:t>= np.percentile(ys, [25, 75</a:t>
            </a:r>
            <a:r>
              <a:rPr lang="it-IT" dirty="0" smtClean="0">
                <a:solidFill>
                  <a:schemeClr val="bg1"/>
                </a:solidFill>
              </a:rPr>
              <a:t>])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bg1"/>
                </a:solidFill>
              </a:rPr>
              <a:t>	</a:t>
            </a:r>
            <a:r>
              <a:rPr lang="it-IT" dirty="0" smtClean="0">
                <a:solidFill>
                  <a:schemeClr val="bg1"/>
                </a:solidFill>
              </a:rPr>
              <a:t>	intervalo_interquartil = quartil_3 – quartil_1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bg1"/>
                </a:solidFill>
              </a:rPr>
              <a:t>	</a:t>
            </a:r>
            <a:r>
              <a:rPr lang="it-IT" dirty="0" smtClean="0">
                <a:solidFill>
                  <a:schemeClr val="bg1"/>
                </a:solidFill>
              </a:rPr>
              <a:t>	valores_abaixo = quartil_1 – (intervalo_interquartil * 1.5)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bg1"/>
                </a:solidFill>
              </a:rPr>
              <a:t>		</a:t>
            </a:r>
            <a:r>
              <a:rPr lang="it-IT" dirty="0" smtClean="0">
                <a:solidFill>
                  <a:schemeClr val="bg1"/>
                </a:solidFill>
              </a:rPr>
              <a:t>valores_acima </a:t>
            </a:r>
            <a:r>
              <a:rPr lang="it-IT" dirty="0">
                <a:solidFill>
                  <a:schemeClr val="bg1"/>
                </a:solidFill>
              </a:rPr>
              <a:t>= </a:t>
            </a:r>
            <a:r>
              <a:rPr lang="it-IT" dirty="0" smtClean="0">
                <a:solidFill>
                  <a:schemeClr val="bg1"/>
                </a:solidFill>
              </a:rPr>
              <a:t>quartil_3 + </a:t>
            </a:r>
            <a:r>
              <a:rPr lang="it-IT" dirty="0">
                <a:solidFill>
                  <a:schemeClr val="bg1"/>
                </a:solidFill>
              </a:rPr>
              <a:t>(intervalo_interquartil * 1.5</a:t>
            </a:r>
            <a:r>
              <a:rPr lang="it-IT" dirty="0" smtClean="0">
                <a:solidFill>
                  <a:schemeClr val="bg1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pt-BR" dirty="0" smtClean="0">
                <a:solidFill>
                  <a:schemeClr val="bg1"/>
                </a:solidFill>
              </a:rPr>
              <a:t>		</a:t>
            </a:r>
            <a:r>
              <a:rPr lang="pt-BR" b="1" dirty="0" smtClean="0">
                <a:solidFill>
                  <a:schemeClr val="bg1"/>
                </a:solidFill>
              </a:rPr>
              <a:t>return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np.where((ys &gt; valores_acima) | (ys &lt; valores_abaixo))</a:t>
            </a:r>
          </a:p>
          <a:p>
            <a:pPr marL="0" indent="0" algn="just">
              <a:buNone/>
            </a:pPr>
            <a:endParaRPr lang="pt-BR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747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Facetado</vt:lpstr>
      <vt:lpstr>Fertilidade</vt:lpstr>
      <vt:lpstr>Sobre o Dataset</vt:lpstr>
      <vt:lpstr>Sobre o Dataset</vt:lpstr>
      <vt:lpstr>Sobre o Dataset</vt:lpstr>
      <vt:lpstr>Análise dos dados</vt:lpstr>
      <vt:lpstr>Técnica de análise dos dados</vt:lpstr>
      <vt:lpstr>Técnica de análise dos dados</vt:lpstr>
      <vt:lpstr>Técnica de análise dos dados</vt:lpstr>
      <vt:lpstr>Técnica de análise dos dados</vt:lpstr>
      <vt:lpstr>Análise gráfica</vt:lpstr>
      <vt:lpstr>Execução dos algoritmos</vt:lpstr>
      <vt:lpstr>Resultados</vt:lpstr>
      <vt:lpstr>Referências</vt:lpstr>
      <vt:lpstr>Fertilidade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Fertilidade</dc:title>
  <dc:creator>User</dc:creator>
  <cp:lastModifiedBy>User</cp:lastModifiedBy>
  <cp:revision>28</cp:revision>
  <dcterms:created xsi:type="dcterms:W3CDTF">2018-02-18T23:43:19Z</dcterms:created>
  <dcterms:modified xsi:type="dcterms:W3CDTF">2018-02-19T05:29:18Z</dcterms:modified>
</cp:coreProperties>
</file>