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A0C49-D7E6-3201-F963-B997F988C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878902-6665-ECAE-9CCA-121CF945B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9F6523-8038-A702-8E13-F8A417604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15CB-3C04-497D-8402-71B4E667BD00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524091-FE5E-FDF5-DDEA-7B4342389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5FFFEE-FF23-DBAF-780D-DE92E303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9AC0-4FF3-4CBA-9152-7920BA917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71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D0713-CA42-D31E-3582-201DEEF78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0C2B57-843E-D5F3-E69C-3C2AE0A03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384872-6AEB-03E1-356D-03BBF1C71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15CB-3C04-497D-8402-71B4E667BD00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71FD49-5CEB-12DF-0696-712C9FAB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441312-255F-D75B-5690-1266500E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9AC0-4FF3-4CBA-9152-7920BA917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7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048B474-15E2-84C5-5684-CC3DFDAE9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8AA52F-BCCD-BE6A-5AD0-01050799B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A45DB9-8EC2-F4D4-33A3-263EEF10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15CB-3C04-497D-8402-71B4E667BD00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85F790-B1F7-0C99-5983-FF6B6E004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7C66F0-4A7D-FC32-5604-67FAC4F7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9AC0-4FF3-4CBA-9152-7920BA917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70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44704-BB24-D844-D138-EF628C42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95A0C2-A0A8-B9C0-AA6E-F1BCA897F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AAACED-3B2E-44AD-72AA-6040BA23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15CB-3C04-497D-8402-71B4E667BD00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9398E0-03B3-8B7F-D150-193109543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CCD935-19E1-937F-D6E0-76E08730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9AC0-4FF3-4CBA-9152-7920BA917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70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1A70F-55F8-636B-9F2E-F1F84892F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BA468A-B410-5EB9-2CCB-3C8AB30E6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E715FD-97A3-F450-5F3A-C06676DE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15CB-3C04-497D-8402-71B4E667BD00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5A8420-5FD2-22DC-D5A4-1D1870BCB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078367-63F6-ACDD-C881-202E8D98B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9AC0-4FF3-4CBA-9152-7920BA917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16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0C0BE-8A35-A91E-44CC-BDD68A5B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151093-2E05-93A0-9688-B1E359E0D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005EF1-2D53-57C8-5CE0-108F29D98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4B80DE-A364-0C4B-A72C-DBFE50F3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15CB-3C04-497D-8402-71B4E667BD00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545325-2C87-6BDA-622C-4CA4B2CE8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D68234-70E4-3E65-42BB-93078BB0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9AC0-4FF3-4CBA-9152-7920BA917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17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662E3-BBB7-E149-AF76-0F00B921C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764F5C-ED6B-14E7-4DB0-F91F8946E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289818-7DF9-F5A8-8678-65184ED3C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D052401-8DB9-7F84-2098-34C661DC8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F53B2E2-28E0-B504-F612-D0CF1E520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6DB29F1-45AA-FE3D-9374-2A257C89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15CB-3C04-497D-8402-71B4E667BD00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86EDD69-478B-5E56-83EE-A6EFDBEC4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D8335A5-8723-1588-5B3D-689FC158D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9AC0-4FF3-4CBA-9152-7920BA917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99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EA9CB-4088-5457-BB38-976982C2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EC7E4B0-0D09-A9E2-FD5E-1B892EDE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15CB-3C04-497D-8402-71B4E667BD00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529B0A0-F038-33BB-C9A6-979A8D413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7DAA2E-DC4D-6226-E9AA-64FB94B4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9AC0-4FF3-4CBA-9152-7920BA917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18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DCCC2DD-1849-40C4-44D3-8D6F7786F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15CB-3C04-497D-8402-71B4E667BD00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21CA18-DD5C-8000-F613-6816F9858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6E5848-B370-A6B9-60D8-561774637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9AC0-4FF3-4CBA-9152-7920BA917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427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E3677-C6EE-2672-AF38-305E7405F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6C6BAD-2FA3-59FC-E2CC-64FC40CB7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28158B-AC7F-E892-CA94-56FE3C13A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5A9D02-5156-0ED5-56A1-3563038AC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15CB-3C04-497D-8402-71B4E667BD00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633C58-2B43-52EA-AF6D-ECA3EAB6B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55C515-4381-9B2B-EB54-449AC1D49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9AC0-4FF3-4CBA-9152-7920BA917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08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77BB4-F3E5-CFA3-9E7A-51B450E8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4B7D6A1-97CE-7E1A-AE3A-8B9940457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583F93-1AF3-9EBB-C8A8-E1F80D173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97032D-3E33-39B7-6663-BE8FC8DC7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15CB-3C04-497D-8402-71B4E667BD00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B73A22-3BED-1FAB-391C-0FF38E73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ABE4B2-4913-43A9-516D-FD51EB168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9AC0-4FF3-4CBA-9152-7920BA917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94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1FE91F6-3F48-870F-3C07-F97C9B70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007139-E049-4245-7CBC-F993DA231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7E3D84-FA2E-4289-ED09-B868CA470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015CB-3C04-497D-8402-71B4E667BD00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070897-1B5F-7C7E-8A8E-99D4FADE6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C1B3CF-158A-EFEB-AE08-3739B6F5B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A9AC0-4FF3-4CBA-9152-7920BA917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34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5EA6DC-A815-825B-104D-C5500DE57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7095" y="-1062426"/>
            <a:ext cx="5309629" cy="1788951"/>
          </a:xfrm>
        </p:spPr>
        <p:txBody>
          <a:bodyPr>
            <a:normAutofit/>
          </a:bodyPr>
          <a:lstStyle/>
          <a:p>
            <a:r>
              <a:rPr lang="en-US" sz="4400" kern="1400" spc="-50" dirty="0">
                <a:solidFill>
                  <a:srgbClr val="4285F4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4400" kern="1400" spc="-50" dirty="0">
                <a:solidFill>
                  <a:srgbClr val="DB4437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4400" kern="1400" spc="-50" dirty="0">
                <a:solidFill>
                  <a:srgbClr val="F4B400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4400" kern="1400" spc="-50" dirty="0">
                <a:solidFill>
                  <a:srgbClr val="4285F4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4400" kern="1400" spc="-50" dirty="0">
                <a:solidFill>
                  <a:srgbClr val="0F9D58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4400" kern="1400" spc="-50" dirty="0">
                <a:solidFill>
                  <a:srgbClr val="DB4437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pt-BR" sz="700" kern="1400" spc="-5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721C07-2028-87C9-7FA0-6E4F483BF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2118" y="656949"/>
            <a:ext cx="5734217" cy="418562"/>
          </a:xfrm>
        </p:spPr>
        <p:txBody>
          <a:bodyPr>
            <a:normAutofit/>
          </a:bodyPr>
          <a:lstStyle/>
          <a:p>
            <a:r>
              <a:rPr lang="en-US" sz="1800" spc="75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Analytics Professional Certificate Capstone</a:t>
            </a:r>
            <a:endParaRPr lang="pt-BR" sz="1800" spc="75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BEFAAFF9-6CB1-D559-83EC-6B2ECD1FB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" r="4795" b="-1"/>
          <a:stretch/>
        </p:blipFill>
        <p:spPr>
          <a:xfrm>
            <a:off x="486073" y="1937679"/>
            <a:ext cx="2310587" cy="2310587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C2386E31-F5BC-DD5D-558C-C364B08518F7}"/>
              </a:ext>
            </a:extLst>
          </p:cNvPr>
          <p:cNvSpPr txBox="1">
            <a:spLocks/>
          </p:cNvSpPr>
          <p:nvPr/>
        </p:nvSpPr>
        <p:spPr>
          <a:xfrm>
            <a:off x="3080562" y="1431050"/>
            <a:ext cx="8790214" cy="2190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</a:rPr>
              <a:t>Case Study: </a:t>
            </a:r>
          </a:p>
          <a:p>
            <a:pPr algn="l"/>
            <a:r>
              <a:rPr lang="en-US" sz="6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</a:rPr>
              <a:t>Cyclistic</a:t>
            </a:r>
            <a:r>
              <a:rPr 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</a:rPr>
              <a:t> Bike Share</a:t>
            </a:r>
            <a:endParaRPr lang="pt-BR" sz="6600" b="1" dirty="0">
              <a:solidFill>
                <a:schemeClr val="tx1">
                  <a:lumMod val="75000"/>
                  <a:lumOff val="2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45BC96B-E271-9A4E-9E4F-FF6FC1773DEA}"/>
              </a:ext>
            </a:extLst>
          </p:cNvPr>
          <p:cNvSpPr txBox="1"/>
          <p:nvPr/>
        </p:nvSpPr>
        <p:spPr>
          <a:xfrm>
            <a:off x="2217381" y="3546055"/>
            <a:ext cx="9408559" cy="500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9580" indent="449580">
              <a:lnSpc>
                <a:spcPct val="107000"/>
              </a:lnSpc>
              <a:spcAft>
                <a:spcPts val="800"/>
              </a:spcAft>
            </a:pPr>
            <a:r>
              <a:rPr lang="en-US" sz="2600" spc="75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does a bike-share navigate speedy success?</a:t>
            </a:r>
            <a:endParaRPr lang="pt-BR" sz="2600" spc="75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641F37E-461E-67A6-EB8C-887D7E102944}"/>
              </a:ext>
            </a:extLst>
          </p:cNvPr>
          <p:cNvSpPr txBox="1"/>
          <p:nvPr/>
        </p:nvSpPr>
        <p:spPr>
          <a:xfrm>
            <a:off x="6272118" y="5292123"/>
            <a:ext cx="6097554" cy="146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spc="75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Google Data Analytics Capstone – Ask, Prepare, Process, Analyze, Share and Act</a:t>
            </a:r>
            <a:endParaRPr lang="pt-BR" sz="3200" spc="75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spc="75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Author: Felipe Seleme Ribeiro</a:t>
            </a:r>
            <a:endParaRPr lang="pt-BR" sz="3200" spc="75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spc="75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Date: February 2023</a:t>
            </a:r>
            <a:endParaRPr lang="pt-BR" sz="3200" spc="75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514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57558-FB58-E1FD-6645-5E86B13F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6000" b="1" dirty="0">
                <a:solidFill>
                  <a:schemeClr val="accent3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Phase 5 - Share</a:t>
            </a:r>
            <a:endParaRPr lang="pt-BR" sz="6000" b="1" dirty="0">
              <a:solidFill>
                <a:schemeClr val="accent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BB0EB98-88E8-BB9C-59B4-808291757E38}"/>
              </a:ext>
            </a:extLst>
          </p:cNvPr>
          <p:cNvSpPr txBox="1"/>
          <p:nvPr/>
        </p:nvSpPr>
        <p:spPr>
          <a:xfrm>
            <a:off x="7424530" y="1765680"/>
            <a:ext cx="359474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 addition to the </a:t>
            </a:r>
            <a:r>
              <a:rPr lang="en-US" sz="4000" dirty="0">
                <a:solidFill>
                  <a:schemeClr val="accent4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it is interesting to note the </a:t>
            </a:r>
            <a:r>
              <a:rPr lang="en-US" sz="4000" dirty="0">
                <a:solidFill>
                  <a:schemeClr val="accent1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proportions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between user types.</a:t>
            </a:r>
            <a:endParaRPr lang="pt-BR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Espaço Reservado para Conteúdo 6" descr="Gráfico, Gráfico de barras&#10;&#10;Descrição gerada automaticamente">
            <a:extLst>
              <a:ext uri="{FF2B5EF4-FFF2-40B4-BE49-F238E27FC236}">
                <a16:creationId xmlns:a16="http://schemas.microsoft.com/office/drawing/2014/main" id="{049CB5A4-95A3-C3DD-FD65-8D883FB05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6" y="1388304"/>
            <a:ext cx="7130314" cy="5347736"/>
          </a:xfrm>
        </p:spPr>
      </p:pic>
    </p:spTree>
    <p:extLst>
      <p:ext uri="{BB962C8B-B14F-4D97-AF65-F5344CB8AC3E}">
        <p14:creationId xmlns:p14="http://schemas.microsoft.com/office/powerpoint/2010/main" val="1818398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57558-FB58-E1FD-6645-5E86B13F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6000" b="1" dirty="0">
                <a:solidFill>
                  <a:schemeClr val="accent3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Phase 5 - Share</a:t>
            </a:r>
            <a:endParaRPr lang="pt-BR" sz="6000" b="1" dirty="0">
              <a:solidFill>
                <a:schemeClr val="accent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BB0EB98-88E8-BB9C-59B4-808291757E38}"/>
              </a:ext>
            </a:extLst>
          </p:cNvPr>
          <p:cNvSpPr txBox="1"/>
          <p:nvPr/>
        </p:nvSpPr>
        <p:spPr>
          <a:xfrm>
            <a:off x="7424530" y="1765680"/>
            <a:ext cx="392927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Stations with a big </a:t>
            </a:r>
            <a:r>
              <a:rPr lang="en-US" sz="3600" dirty="0">
                <a:solidFill>
                  <a:schemeClr val="accent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3600" dirty="0">
                <a:solidFill>
                  <a:schemeClr val="accent1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proportion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sz="3600" dirty="0">
                <a:solidFill>
                  <a:schemeClr val="accent4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casual users 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may be the best ones to focus the </a:t>
            </a:r>
            <a:r>
              <a:rPr lang="en-US" sz="3600" dirty="0">
                <a:solidFill>
                  <a:schemeClr val="accent2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marketing strategies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pt-BR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Espaço Reservado para Conteúdo 5" descr="Gráfico, Gráfico de barras&#10;&#10;Descrição gerada automaticamente">
            <a:extLst>
              <a:ext uri="{FF2B5EF4-FFF2-40B4-BE49-F238E27FC236}">
                <a16:creationId xmlns:a16="http://schemas.microsoft.com/office/drawing/2014/main" id="{56703FF8-4C1B-EDA5-FCF5-3C16A44BF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54" y="1388771"/>
            <a:ext cx="7148975" cy="5361731"/>
          </a:xfrm>
        </p:spPr>
      </p:pic>
    </p:spTree>
    <p:extLst>
      <p:ext uri="{BB962C8B-B14F-4D97-AF65-F5344CB8AC3E}">
        <p14:creationId xmlns:p14="http://schemas.microsoft.com/office/powerpoint/2010/main" val="2521622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57558-FB58-E1FD-6645-5E86B13F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6000" b="1" dirty="0">
                <a:solidFill>
                  <a:schemeClr val="accent3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Phase 5 - Share</a:t>
            </a:r>
            <a:endParaRPr lang="pt-BR" sz="6000" b="1" dirty="0">
              <a:solidFill>
                <a:schemeClr val="accent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BB0EB98-88E8-BB9C-59B4-808291757E38}"/>
              </a:ext>
            </a:extLst>
          </p:cNvPr>
          <p:cNvSpPr txBox="1"/>
          <p:nvPr/>
        </p:nvSpPr>
        <p:spPr>
          <a:xfrm>
            <a:off x="7424530" y="1765680"/>
            <a:ext cx="392927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Stations with a big </a:t>
            </a:r>
            <a:r>
              <a:rPr lang="en-US" sz="3600" dirty="0">
                <a:solidFill>
                  <a:schemeClr val="accent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3600" dirty="0">
                <a:solidFill>
                  <a:schemeClr val="accent1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proportion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sz="3600" dirty="0">
                <a:solidFill>
                  <a:schemeClr val="accent4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casual users 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may be the best ones to focus the </a:t>
            </a:r>
            <a:r>
              <a:rPr lang="en-US" sz="3600" dirty="0">
                <a:solidFill>
                  <a:schemeClr val="accent2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marketing strategies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pt-BR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Espaço Reservado para Conteúdo 6" descr="Mapa&#10;&#10;Top Stations Chicago Map">
            <a:extLst>
              <a:ext uri="{FF2B5EF4-FFF2-40B4-BE49-F238E27FC236}">
                <a16:creationId xmlns:a16="http://schemas.microsoft.com/office/drawing/2014/main" id="{DCB94C35-53C9-1692-8D4C-C085F403E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978" y="1540875"/>
            <a:ext cx="3917708" cy="5085488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EF11779-2E4E-B70E-D17D-18B441046BB6}"/>
              </a:ext>
            </a:extLst>
          </p:cNvPr>
          <p:cNvSpPr txBox="1"/>
          <p:nvPr/>
        </p:nvSpPr>
        <p:spPr>
          <a:xfrm>
            <a:off x="2180945" y="1506022"/>
            <a:ext cx="2733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C0C0C0"/>
                </a:highlight>
              </a:rPr>
              <a:t>Top </a:t>
            </a:r>
            <a:r>
              <a:rPr lang="pt-BR" dirty="0" err="1">
                <a:highlight>
                  <a:srgbClr val="C0C0C0"/>
                </a:highlight>
              </a:rPr>
              <a:t>Stations</a:t>
            </a:r>
            <a:r>
              <a:rPr lang="pt-BR" dirty="0">
                <a:highlight>
                  <a:srgbClr val="C0C0C0"/>
                </a:highlight>
              </a:rPr>
              <a:t> Chicago Map</a:t>
            </a:r>
          </a:p>
        </p:txBody>
      </p:sp>
    </p:spTree>
    <p:extLst>
      <p:ext uri="{BB962C8B-B14F-4D97-AF65-F5344CB8AC3E}">
        <p14:creationId xmlns:p14="http://schemas.microsoft.com/office/powerpoint/2010/main" val="3304450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57558-FB58-E1FD-6645-5E86B13F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6000" b="1" dirty="0">
                <a:solidFill>
                  <a:schemeClr val="accent4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Phase 6 - Act</a:t>
            </a:r>
            <a:endParaRPr lang="pt-BR" sz="6000" b="1" dirty="0">
              <a:solidFill>
                <a:schemeClr val="accent4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32032F-FCA8-82AB-0816-7492FE3A8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/>
          <a:lstStyle/>
          <a:p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40,7% are casual </a:t>
            </a:r>
            <a:r>
              <a:rPr lang="pt-BR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users</a:t>
            </a:r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Usage increases a lot in the summer.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Weekends seem like the best days to reach casual users.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Casual users clearly tend to ride longer. 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Marketing strategies should focus in the top casual user stations.</a:t>
            </a:r>
          </a:p>
          <a:p>
            <a:endParaRPr lang="en-US" sz="3200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9795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57558-FB58-E1FD-6645-5E86B13F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6000" b="1" dirty="0">
                <a:solidFill>
                  <a:schemeClr val="accent4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Phase 6 - Act</a:t>
            </a:r>
            <a:endParaRPr lang="pt-BR" sz="6000" b="1" dirty="0">
              <a:solidFill>
                <a:schemeClr val="accent4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32032F-FCA8-82AB-0816-7492FE3A8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This study helped us better understand </a:t>
            </a:r>
            <a:r>
              <a:rPr lang="en-US" sz="3600" dirty="0">
                <a:solidFill>
                  <a:schemeClr val="accent4"/>
                </a:solidFill>
              </a:rPr>
              <a:t>“How do annual members and casual riders use </a:t>
            </a:r>
            <a:r>
              <a:rPr lang="en-US" sz="3600" dirty="0" err="1">
                <a:solidFill>
                  <a:schemeClr val="accent4"/>
                </a:solidFill>
              </a:rPr>
              <a:t>Cyclistic</a:t>
            </a:r>
            <a:r>
              <a:rPr lang="en-US" sz="3600" dirty="0">
                <a:solidFill>
                  <a:schemeClr val="accent4"/>
                </a:solidFill>
              </a:rPr>
              <a:t> bikes differently”.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2"/>
                </a:solidFill>
              </a:rPr>
              <a:t>Now we know when and where to focus marketing actions.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It is suggested to carry out a survey at the main stations to understand the casual user's profile and the reasons for not becoming a member.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176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EA6DC-A815-825B-104D-C5500DE57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7095" y="-1062426"/>
            <a:ext cx="5309629" cy="1788951"/>
          </a:xfrm>
        </p:spPr>
        <p:txBody>
          <a:bodyPr>
            <a:normAutofit/>
          </a:bodyPr>
          <a:lstStyle/>
          <a:p>
            <a:r>
              <a:rPr lang="en-US" sz="4400" kern="1400" spc="-50" dirty="0">
                <a:solidFill>
                  <a:srgbClr val="4285F4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4400" kern="1400" spc="-50" dirty="0">
                <a:solidFill>
                  <a:srgbClr val="DB4437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4400" kern="1400" spc="-50" dirty="0">
                <a:solidFill>
                  <a:srgbClr val="F4B400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4400" kern="1400" spc="-50" dirty="0">
                <a:solidFill>
                  <a:srgbClr val="4285F4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4400" kern="1400" spc="-50" dirty="0">
                <a:solidFill>
                  <a:srgbClr val="0F9D58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4400" kern="1400" spc="-50" dirty="0">
                <a:solidFill>
                  <a:srgbClr val="DB4437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pt-BR" sz="700" kern="1400" spc="-5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721C07-2028-87C9-7FA0-6E4F483BF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2118" y="656949"/>
            <a:ext cx="5734217" cy="418562"/>
          </a:xfrm>
        </p:spPr>
        <p:txBody>
          <a:bodyPr>
            <a:normAutofit/>
          </a:bodyPr>
          <a:lstStyle/>
          <a:p>
            <a:r>
              <a:rPr lang="en-US" sz="1800" spc="75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Analytics Professional Certificate Capstone</a:t>
            </a:r>
            <a:endParaRPr lang="pt-BR" sz="1800" spc="75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641F37E-461E-67A6-EB8C-887D7E102944}"/>
              </a:ext>
            </a:extLst>
          </p:cNvPr>
          <p:cNvSpPr txBox="1"/>
          <p:nvPr/>
        </p:nvSpPr>
        <p:spPr>
          <a:xfrm>
            <a:off x="1532166" y="2258459"/>
            <a:ext cx="9869841" cy="2600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spc="75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Google Data Analytics Capstone – Ask, Prepare, Process, Analyze, Share and Act</a:t>
            </a:r>
            <a:endParaRPr lang="pt-BR" sz="3200" spc="75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spc="75" dirty="0">
              <a:solidFill>
                <a:schemeClr val="bg1">
                  <a:lumMod val="50000"/>
                </a:schemeClr>
              </a:solidFill>
              <a:effectLst/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spc="75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Author: Felipe Seleme Ribeiro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pc="75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E-mail: felipeselemeribeiro@gmail.com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3200" spc="75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spc="75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Date: February 2023</a:t>
            </a:r>
            <a:endParaRPr lang="pt-BR" sz="3200" spc="75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618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57558-FB58-E1FD-6645-5E86B13F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6000" b="1" dirty="0">
                <a:solidFill>
                  <a:srgbClr val="F4B400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Phase 1 - Ask</a:t>
            </a:r>
            <a:endParaRPr lang="pt-BR" sz="6000" b="1" dirty="0">
              <a:solidFill>
                <a:srgbClr val="0C59DB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64F55D-9086-E2C5-30C4-46F119895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302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To design marketing strategies converting casual riders into annual members, the goal is to determine:</a:t>
            </a:r>
          </a:p>
          <a:p>
            <a:pPr marL="0" indent="0">
              <a:buNone/>
            </a:pPr>
            <a:endParaRPr lang="en-US" sz="3200" dirty="0">
              <a:solidFill>
                <a:srgbClr val="40404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40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“</a:t>
            </a:r>
            <a:r>
              <a:rPr lang="en-US" sz="4400" b="1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How do </a:t>
            </a:r>
            <a:r>
              <a:rPr lang="en-US" sz="4400" b="1" dirty="0">
                <a:solidFill>
                  <a:schemeClr val="accent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annual members </a:t>
            </a:r>
            <a:r>
              <a:rPr lang="en-US" sz="4400" b="1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and </a:t>
            </a:r>
            <a:r>
              <a:rPr lang="en-US" sz="4400" b="1" dirty="0">
                <a:solidFill>
                  <a:schemeClr val="accent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casual riders</a:t>
            </a:r>
            <a:r>
              <a:rPr lang="en-US" sz="4400" b="1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use </a:t>
            </a:r>
            <a:r>
              <a:rPr lang="en-US" sz="4400" b="1" dirty="0" err="1">
                <a:solidFill>
                  <a:schemeClr val="accent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Cyclistic</a:t>
            </a:r>
            <a:r>
              <a:rPr lang="en-US" sz="4400" b="1" dirty="0">
                <a:solidFill>
                  <a:schemeClr val="accent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bikes</a:t>
            </a:r>
            <a:r>
              <a:rPr lang="en-US" sz="4400" b="1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differently?”</a:t>
            </a:r>
            <a:endParaRPr lang="pt-BR" sz="4400" dirty="0">
              <a:solidFill>
                <a:schemeClr val="bg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887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57558-FB58-E1FD-6645-5E86B13F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6000" b="1" dirty="0">
                <a:solidFill>
                  <a:schemeClr val="accent4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Phase 2 - Prepare</a:t>
            </a:r>
            <a:endParaRPr lang="pt-BR" sz="6000" b="1" dirty="0">
              <a:solidFill>
                <a:schemeClr val="accent4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64F55D-9086-E2C5-30C4-46F119895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302"/>
            <a:ext cx="10515600" cy="103887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Using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Cyclistic’s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historical trip data to analyze and identify trends: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90625DA-3D3A-3D58-6CD6-251190B06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2926"/>
            <a:ext cx="10371719" cy="425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9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57558-FB58-E1FD-6645-5E86B13F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6000" b="1" dirty="0">
                <a:solidFill>
                  <a:schemeClr val="accent2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Phase 3 - Process</a:t>
            </a:r>
            <a:endParaRPr lang="pt-BR" sz="6000" b="1" dirty="0">
              <a:solidFill>
                <a:schemeClr val="accent2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64F55D-9086-E2C5-30C4-46F119895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302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Checked the data for errors using PyCharm.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Transformed the data into a unique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DataFrame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to work with it effectively.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Documented the cleaning process.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365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57558-FB58-E1FD-6645-5E86B13F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6000" b="1" dirty="0">
                <a:solidFill>
                  <a:schemeClr val="accent1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Phase 4 - Analyze</a:t>
            </a:r>
            <a:endParaRPr lang="pt-BR" sz="6000" b="1" dirty="0">
              <a:solidFill>
                <a:schemeClr val="accent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64F55D-9086-E2C5-30C4-46F119895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3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5 main analyzes were carried out: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14350" indent="-514350">
              <a:buAutoNum type="arabicParenR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ratio of casual users to members in the year </a:t>
            </a:r>
          </a:p>
          <a:p>
            <a:pPr marL="514350" indent="-514350">
              <a:buAutoNum type="arabicParenR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variations in use among the year</a:t>
            </a:r>
          </a:p>
          <a:p>
            <a:pPr marL="514350" indent="-514350">
              <a:buAutoNum type="arabicParenR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usage variations between weekdays </a:t>
            </a:r>
          </a:p>
          <a:p>
            <a:pPr marL="514350" indent="-514350">
              <a:buAutoNum type="arabicParenR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overall average duration of trips per month </a:t>
            </a:r>
          </a:p>
          <a:p>
            <a:pPr marL="514350" indent="-514350">
              <a:buAutoNum type="arabicParenR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Identifying the stations with the largest number of casual users 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74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57558-FB58-E1FD-6645-5E86B13F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6000" b="1" dirty="0">
                <a:solidFill>
                  <a:schemeClr val="accent3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Phase 5 - Share</a:t>
            </a:r>
            <a:endParaRPr lang="pt-BR" sz="6000" b="1" dirty="0">
              <a:solidFill>
                <a:schemeClr val="accent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Espaço Reservado para Conteúdo 10" descr="Gráfico, Gráfico de pizza&#10;&#10;Descrição gerada automaticamente">
            <a:extLst>
              <a:ext uri="{FF2B5EF4-FFF2-40B4-BE49-F238E27FC236}">
                <a16:creationId xmlns:a16="http://schemas.microsoft.com/office/drawing/2014/main" id="{4A5C9E43-CB0C-63B4-B21C-344496BA1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32" y="1690688"/>
            <a:ext cx="6214533" cy="4660900"/>
          </a:xfr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BB0EB98-88E8-BB9C-59B4-808291757E38}"/>
              </a:ext>
            </a:extLst>
          </p:cNvPr>
          <p:cNvSpPr txBox="1"/>
          <p:nvPr/>
        </p:nvSpPr>
        <p:spPr>
          <a:xfrm>
            <a:off x="5822623" y="3051642"/>
            <a:ext cx="59514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How can we revert some of the 40,7% </a:t>
            </a:r>
            <a:r>
              <a:rPr lang="en-US" sz="4000" dirty="0">
                <a:solidFill>
                  <a:schemeClr val="accent4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casual users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into </a:t>
            </a:r>
            <a:r>
              <a:rPr lang="en-US" sz="4000" dirty="0">
                <a:solidFill>
                  <a:schemeClr val="accent1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members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pt-BR" sz="4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61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57558-FB58-E1FD-6645-5E86B13F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6000" b="1" dirty="0">
                <a:solidFill>
                  <a:schemeClr val="accent3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Phase 5 - Share</a:t>
            </a:r>
            <a:endParaRPr lang="pt-BR" sz="6000" b="1" dirty="0">
              <a:solidFill>
                <a:schemeClr val="accent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BB0EB98-88E8-BB9C-59B4-808291757E38}"/>
              </a:ext>
            </a:extLst>
          </p:cNvPr>
          <p:cNvSpPr txBox="1"/>
          <p:nvPr/>
        </p:nvSpPr>
        <p:spPr>
          <a:xfrm>
            <a:off x="7032601" y="2186029"/>
            <a:ext cx="4905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3600" dirty="0">
                <a:solidFill>
                  <a:schemeClr val="accent2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marketing action 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to convert </a:t>
            </a:r>
            <a:r>
              <a:rPr lang="en-US" sz="3600" dirty="0">
                <a:solidFill>
                  <a:schemeClr val="accent4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casual users 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into </a:t>
            </a:r>
            <a:r>
              <a:rPr lang="en-US" sz="3600" dirty="0">
                <a:solidFill>
                  <a:schemeClr val="accent1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members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should be more effective in the </a:t>
            </a:r>
            <a:r>
              <a:rPr lang="en-US" sz="3600" dirty="0">
                <a:solidFill>
                  <a:schemeClr val="accent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summer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especially in June and July.</a:t>
            </a:r>
            <a:endParaRPr lang="pt-BR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Espaço Reservado para Conteúdo 5" descr="Gráfico, Gráfico de linhas&#10;&#10;Descrição gerada automaticamente">
            <a:extLst>
              <a:ext uri="{FF2B5EF4-FFF2-40B4-BE49-F238E27FC236}">
                <a16:creationId xmlns:a16="http://schemas.microsoft.com/office/drawing/2014/main" id="{9155809F-6742-E38C-251A-EBA585F18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03" y="1552575"/>
            <a:ext cx="6857998" cy="5143499"/>
          </a:xfrm>
        </p:spPr>
      </p:pic>
    </p:spTree>
    <p:extLst>
      <p:ext uri="{BB962C8B-B14F-4D97-AF65-F5344CB8AC3E}">
        <p14:creationId xmlns:p14="http://schemas.microsoft.com/office/powerpoint/2010/main" val="413057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57558-FB58-E1FD-6645-5E86B13F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6000" b="1" dirty="0">
                <a:solidFill>
                  <a:schemeClr val="accent3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Phase 5 - Share</a:t>
            </a:r>
            <a:endParaRPr lang="pt-BR" sz="6000" b="1" dirty="0">
              <a:solidFill>
                <a:schemeClr val="accent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BB0EB98-88E8-BB9C-59B4-808291757E38}"/>
              </a:ext>
            </a:extLst>
          </p:cNvPr>
          <p:cNvSpPr txBox="1"/>
          <p:nvPr/>
        </p:nvSpPr>
        <p:spPr>
          <a:xfrm>
            <a:off x="8257893" y="2309461"/>
            <a:ext cx="35947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Weekends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seem like the best days to reach </a:t>
            </a:r>
            <a:r>
              <a:rPr lang="en-US" sz="4000" dirty="0">
                <a:solidFill>
                  <a:schemeClr val="accent4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casual users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Espaço Reservado para Conteúdo 6" descr="Gráfico, Gráfico de barras&#10;&#10;Descrição gerada automaticamente">
            <a:extLst>
              <a:ext uri="{FF2B5EF4-FFF2-40B4-BE49-F238E27FC236}">
                <a16:creationId xmlns:a16="http://schemas.microsoft.com/office/drawing/2014/main" id="{35B52201-1A23-60D4-412A-A40BE8599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27" y="1425574"/>
            <a:ext cx="8115366" cy="5299075"/>
          </a:xfrm>
        </p:spPr>
      </p:pic>
    </p:spTree>
    <p:extLst>
      <p:ext uri="{BB962C8B-B14F-4D97-AF65-F5344CB8AC3E}">
        <p14:creationId xmlns:p14="http://schemas.microsoft.com/office/powerpoint/2010/main" val="404362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57558-FB58-E1FD-6645-5E86B13F2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148"/>
            <a:ext cx="10515600" cy="160507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6000" b="1" dirty="0">
                <a:solidFill>
                  <a:schemeClr val="accent3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Phase 5 - Share</a:t>
            </a:r>
            <a:endParaRPr lang="pt-BR" sz="6000" b="1" dirty="0">
              <a:solidFill>
                <a:schemeClr val="accent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BB0EB98-88E8-BB9C-59B4-808291757E38}"/>
              </a:ext>
            </a:extLst>
          </p:cNvPr>
          <p:cNvSpPr txBox="1"/>
          <p:nvPr/>
        </p:nvSpPr>
        <p:spPr>
          <a:xfrm>
            <a:off x="7678889" y="1915185"/>
            <a:ext cx="39011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4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Casual users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clearly </a:t>
            </a:r>
            <a:r>
              <a:rPr lang="en-US" sz="4000" dirty="0">
                <a:solidFill>
                  <a:schemeClr val="accent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tend to ride longer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4000" dirty="0">
                <a:solidFill>
                  <a:schemeClr val="accent1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Members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uses the bikes for </a:t>
            </a:r>
            <a:r>
              <a:rPr lang="en-US" sz="4000" dirty="0">
                <a:solidFill>
                  <a:schemeClr val="accent2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shorter periods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Espaço Reservado para Conteúdo 5" descr="Gráfico, Gráfico de barras&#10;&#10;Descrição gerada automaticamente">
            <a:extLst>
              <a:ext uri="{FF2B5EF4-FFF2-40B4-BE49-F238E27FC236}">
                <a16:creationId xmlns:a16="http://schemas.microsoft.com/office/drawing/2014/main" id="{FF453CD7-A507-EE8D-E1EC-A2527256B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0" y="1341682"/>
            <a:ext cx="7146235" cy="5359676"/>
          </a:xfrm>
        </p:spPr>
      </p:pic>
    </p:spTree>
    <p:extLst>
      <p:ext uri="{BB962C8B-B14F-4D97-AF65-F5344CB8AC3E}">
        <p14:creationId xmlns:p14="http://schemas.microsoft.com/office/powerpoint/2010/main" val="38603637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Goog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285F4"/>
      </a:accent1>
      <a:accent2>
        <a:srgbClr val="0F9D58"/>
      </a:accent2>
      <a:accent3>
        <a:srgbClr val="F4B400"/>
      </a:accent3>
      <a:accent4>
        <a:srgbClr val="DB4437"/>
      </a:accent4>
      <a:accent5>
        <a:srgbClr val="DB5BCF"/>
      </a:accent5>
      <a:accent6>
        <a:srgbClr val="52CCDC"/>
      </a:accent6>
      <a:hlink>
        <a:srgbClr val="AF83D7"/>
      </a:hlink>
      <a:folHlink>
        <a:srgbClr val="D4EA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480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Product Sans</vt:lpstr>
      <vt:lpstr>Roboto</vt:lpstr>
      <vt:lpstr>Tema do Office</vt:lpstr>
      <vt:lpstr>Google</vt:lpstr>
      <vt:lpstr>Phase 1 - Ask</vt:lpstr>
      <vt:lpstr>Phase 2 - Prepare</vt:lpstr>
      <vt:lpstr>Phase 3 - Process</vt:lpstr>
      <vt:lpstr>Phase 4 - Analyze</vt:lpstr>
      <vt:lpstr>Phase 5 - Share</vt:lpstr>
      <vt:lpstr>Phase 5 - Share</vt:lpstr>
      <vt:lpstr>Phase 5 - Share</vt:lpstr>
      <vt:lpstr>Phase 5 - Share</vt:lpstr>
      <vt:lpstr>Phase 5 - Share</vt:lpstr>
      <vt:lpstr>Phase 5 - Share</vt:lpstr>
      <vt:lpstr>Phase 5 - Share</vt:lpstr>
      <vt:lpstr>Phase 6 - Act</vt:lpstr>
      <vt:lpstr>Phase 6 - Act</vt:lpstr>
      <vt:lpstr>Google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</dc:title>
  <dc:creator>Felipe Seleme Ribeiro</dc:creator>
  <cp:lastModifiedBy>Felipe Seleme Ribeiro</cp:lastModifiedBy>
  <cp:revision>5</cp:revision>
  <dcterms:created xsi:type="dcterms:W3CDTF">2023-02-23T18:08:11Z</dcterms:created>
  <dcterms:modified xsi:type="dcterms:W3CDTF">2023-02-23T20:42:55Z</dcterms:modified>
</cp:coreProperties>
</file>