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69" r:id="rId13"/>
    <p:sldId id="27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6B214-B1AD-A9E0-EFF2-C15DE43555C9}" v="258" dt="2022-03-15T02:34:16.451"/>
    <p1510:client id="{33E23014-98FC-3240-A4C6-2854F590F8DC}" v="51" dt="2022-03-15T12:21:18.236"/>
    <p1510:client id="{3B487868-42C0-637F-8664-1049DBE6DA8E}" v="147" dt="2022-03-15T01:17:20.753"/>
    <p1510:client id="{75BBBBF4-7362-F97C-3596-A835ABF178DD}" v="7" dt="2022-03-15T03:30:10.289"/>
    <p1510:client id="{ADC65BD7-2A28-FEC9-0DFD-55C157EF9FDC}" v="2633" dt="2022-03-15T03:26:05.233"/>
    <p1510:client id="{B5D88C41-BFF1-54D8-1751-7DE7370B2835}" v="58" dt="2022-03-15T02:24:21.958"/>
    <p1510:client id="{E9C556F4-C73C-A471-F9C6-8A40EA8FBFA8}" v="4" dt="2022-03-15T02:35:32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EFFAD-85C8-4BF9-AD1C-9CA6B8DCAB0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36292-3585-4D93-8470-C06482670E8A}">
      <dgm:prSet/>
      <dgm:spPr/>
      <dgm:t>
        <a:bodyPr/>
        <a:lstStyle/>
        <a:p>
          <a:pPr rtl="0"/>
          <a:r>
            <a:rPr lang="en-US" err="1"/>
            <a:t>Evitar</a:t>
          </a:r>
          <a:r>
            <a:rPr lang="en-US"/>
            <a:t> o </a:t>
          </a:r>
          <a:r>
            <a:rPr lang="en-US">
              <a:latin typeface="Sabon Next LT"/>
            </a:rPr>
            <a:t>desperdício</a:t>
          </a:r>
        </a:p>
      </dgm:t>
    </dgm:pt>
    <dgm:pt modelId="{7BB2E514-1D08-4E47-A6AB-8075187F91B5}" type="parTrans" cxnId="{A014C5EB-4814-4BE0-8D42-8BF065C043AB}">
      <dgm:prSet/>
      <dgm:spPr/>
      <dgm:t>
        <a:bodyPr/>
        <a:lstStyle/>
        <a:p>
          <a:endParaRPr lang="en-US"/>
        </a:p>
      </dgm:t>
    </dgm:pt>
    <dgm:pt modelId="{7C83DB40-C47F-4ED6-A08A-561BE99C833E}" type="sibTrans" cxnId="{A014C5EB-4814-4BE0-8D42-8BF065C043AB}">
      <dgm:prSet/>
      <dgm:spPr/>
      <dgm:t>
        <a:bodyPr/>
        <a:lstStyle/>
        <a:p>
          <a:endParaRPr lang="en-US"/>
        </a:p>
      </dgm:t>
    </dgm:pt>
    <dgm:pt modelId="{7BA818FE-F1A5-4C5D-8568-37840C5C38E6}">
      <dgm:prSet phldr="0"/>
      <dgm:spPr/>
      <dgm:t>
        <a:bodyPr/>
        <a:lstStyle/>
        <a:p>
          <a:pPr rtl="0"/>
          <a:r>
            <a:rPr lang="en-US" err="1">
              <a:latin typeface="Sabon Next LT"/>
            </a:rPr>
            <a:t>Reduzir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os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prejuízos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causados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por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mercadoria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inaptas</a:t>
          </a:r>
          <a:r>
            <a:rPr lang="en-US">
              <a:latin typeface="Sabon Next LT"/>
            </a:rPr>
            <a:t> ao consumo</a:t>
          </a:r>
          <a:endParaRPr lang="en-US"/>
        </a:p>
      </dgm:t>
    </dgm:pt>
    <dgm:pt modelId="{2522359A-8829-4E25-A04A-AAAB2EE8DB55}" type="parTrans" cxnId="{EA057B67-FDD0-47F3-8C02-F34FED315897}">
      <dgm:prSet/>
      <dgm:spPr/>
      <dgm:t>
        <a:bodyPr/>
        <a:lstStyle/>
        <a:p>
          <a:endParaRPr lang="en-US"/>
        </a:p>
      </dgm:t>
    </dgm:pt>
    <dgm:pt modelId="{7E5927FC-4BA8-459C-968A-F3D294581E87}" type="sibTrans" cxnId="{EA057B67-FDD0-47F3-8C02-F34FED315897}">
      <dgm:prSet/>
      <dgm:spPr/>
      <dgm:t>
        <a:bodyPr/>
        <a:lstStyle/>
        <a:p>
          <a:endParaRPr lang="en-US"/>
        </a:p>
      </dgm:t>
    </dgm:pt>
    <dgm:pt modelId="{D7C007BA-0AE5-474C-98F7-7C7310A1E894}">
      <dgm:prSet phldr="0"/>
      <dgm:spPr/>
      <dgm:t>
        <a:bodyPr/>
        <a:lstStyle/>
        <a:p>
          <a:pPr rtl="0"/>
          <a:r>
            <a:rPr lang="en-US">
              <a:latin typeface="Sabon Next LT"/>
            </a:rPr>
            <a:t>Manter a </a:t>
          </a:r>
          <a:r>
            <a:rPr lang="en-US" err="1"/>
            <a:t>qualidade</a:t>
          </a:r>
          <a:r>
            <a:rPr lang="en-US"/>
            <a:t> das </a:t>
          </a:r>
          <a:r>
            <a:rPr lang="en-US" err="1"/>
            <a:t>carnes</a:t>
          </a:r>
          <a:r>
            <a:rPr lang="en-US"/>
            <a:t> </a:t>
          </a:r>
          <a:r>
            <a:rPr lang="en-US" err="1">
              <a:latin typeface="Sabon Next LT"/>
            </a:rPr>
            <a:t>por</a:t>
          </a:r>
          <a:r>
            <a:rPr lang="en-US">
              <a:latin typeface="Sabon Next LT"/>
            </a:rPr>
            <a:t> </a:t>
          </a:r>
          <a:r>
            <a:rPr lang="en-US" err="1">
              <a:latin typeface="Sabon Next LT"/>
            </a:rPr>
            <a:t>mais</a:t>
          </a:r>
          <a:r>
            <a:rPr lang="en-US">
              <a:latin typeface="Sabon Next LT"/>
            </a:rPr>
            <a:t> tempo</a:t>
          </a:r>
          <a:endParaRPr lang="en-US"/>
        </a:p>
      </dgm:t>
    </dgm:pt>
    <dgm:pt modelId="{96FEC703-3E0D-48CC-9D9D-DB648B973B2E}" type="parTrans" cxnId="{7B77AF0B-6C7F-4E3F-A69F-25DDF70090C1}">
      <dgm:prSet/>
      <dgm:spPr/>
    </dgm:pt>
    <dgm:pt modelId="{908580C0-0D19-4120-8119-DFC46244FF47}" type="sibTrans" cxnId="{7B77AF0B-6C7F-4E3F-A69F-25DDF70090C1}">
      <dgm:prSet/>
      <dgm:spPr/>
    </dgm:pt>
    <dgm:pt modelId="{75DD88DE-01BE-4C7A-A554-936C41E520B1}" type="pres">
      <dgm:prSet presAssocID="{60CEFFAD-85C8-4BF9-AD1C-9CA6B8DCAB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424A62-8D44-49DB-B25B-6EDD1DCCCD2C}" type="pres">
      <dgm:prSet presAssocID="{B3836292-3585-4D93-8470-C06482670E8A}" presName="hierRoot1" presStyleCnt="0"/>
      <dgm:spPr/>
    </dgm:pt>
    <dgm:pt modelId="{89CA56C9-2B66-43F4-B1ED-906578985BC9}" type="pres">
      <dgm:prSet presAssocID="{B3836292-3585-4D93-8470-C06482670E8A}" presName="composite" presStyleCnt="0"/>
      <dgm:spPr/>
    </dgm:pt>
    <dgm:pt modelId="{39712C28-55DB-49AF-A334-25EE2E29EC31}" type="pres">
      <dgm:prSet presAssocID="{B3836292-3585-4D93-8470-C06482670E8A}" presName="background" presStyleLbl="node0" presStyleIdx="0" presStyleCnt="3"/>
      <dgm:spPr/>
    </dgm:pt>
    <dgm:pt modelId="{CC778771-314F-4B55-A7C4-E828361FF8D7}" type="pres">
      <dgm:prSet presAssocID="{B3836292-3585-4D93-8470-C06482670E8A}" presName="text" presStyleLbl="fgAcc0" presStyleIdx="0" presStyleCnt="3">
        <dgm:presLayoutVars>
          <dgm:chPref val="3"/>
        </dgm:presLayoutVars>
      </dgm:prSet>
      <dgm:spPr/>
    </dgm:pt>
    <dgm:pt modelId="{B06D0A52-3EEF-4A4F-9C2C-DD279AE1F1E1}" type="pres">
      <dgm:prSet presAssocID="{B3836292-3585-4D93-8470-C06482670E8A}" presName="hierChild2" presStyleCnt="0"/>
      <dgm:spPr/>
    </dgm:pt>
    <dgm:pt modelId="{3DDF751F-06F5-4AC4-A686-ECBCCC87B136}" type="pres">
      <dgm:prSet presAssocID="{D7C007BA-0AE5-474C-98F7-7C7310A1E894}" presName="hierRoot1" presStyleCnt="0"/>
      <dgm:spPr/>
    </dgm:pt>
    <dgm:pt modelId="{7A432A63-30A5-4A2A-A219-321A37C3C86B}" type="pres">
      <dgm:prSet presAssocID="{D7C007BA-0AE5-474C-98F7-7C7310A1E894}" presName="composite" presStyleCnt="0"/>
      <dgm:spPr/>
    </dgm:pt>
    <dgm:pt modelId="{249AFA25-B1AC-43BF-BCD7-FE11B46039E6}" type="pres">
      <dgm:prSet presAssocID="{D7C007BA-0AE5-474C-98F7-7C7310A1E894}" presName="background" presStyleLbl="node0" presStyleIdx="1" presStyleCnt="3"/>
      <dgm:spPr/>
    </dgm:pt>
    <dgm:pt modelId="{7CA3CA12-7C57-445E-832D-AE665DB91956}" type="pres">
      <dgm:prSet presAssocID="{D7C007BA-0AE5-474C-98F7-7C7310A1E894}" presName="text" presStyleLbl="fgAcc0" presStyleIdx="1" presStyleCnt="3">
        <dgm:presLayoutVars>
          <dgm:chPref val="3"/>
        </dgm:presLayoutVars>
      </dgm:prSet>
      <dgm:spPr/>
    </dgm:pt>
    <dgm:pt modelId="{DFB9F5F0-7281-41D2-9404-241DE97AA02A}" type="pres">
      <dgm:prSet presAssocID="{D7C007BA-0AE5-474C-98F7-7C7310A1E894}" presName="hierChild2" presStyleCnt="0"/>
      <dgm:spPr/>
    </dgm:pt>
    <dgm:pt modelId="{A647E891-C40C-4DD2-B03F-D085301E0FE5}" type="pres">
      <dgm:prSet presAssocID="{7BA818FE-F1A5-4C5D-8568-37840C5C38E6}" presName="hierRoot1" presStyleCnt="0"/>
      <dgm:spPr/>
    </dgm:pt>
    <dgm:pt modelId="{737A6DC2-F638-42CC-960D-FA107DC15C24}" type="pres">
      <dgm:prSet presAssocID="{7BA818FE-F1A5-4C5D-8568-37840C5C38E6}" presName="composite" presStyleCnt="0"/>
      <dgm:spPr/>
    </dgm:pt>
    <dgm:pt modelId="{5168E278-22DC-4609-859F-2E29CE76050D}" type="pres">
      <dgm:prSet presAssocID="{7BA818FE-F1A5-4C5D-8568-37840C5C38E6}" presName="background" presStyleLbl="node0" presStyleIdx="2" presStyleCnt="3"/>
      <dgm:spPr/>
    </dgm:pt>
    <dgm:pt modelId="{BD600FD0-ED24-4F03-BFF2-14C6ADE95DBB}" type="pres">
      <dgm:prSet presAssocID="{7BA818FE-F1A5-4C5D-8568-37840C5C38E6}" presName="text" presStyleLbl="fgAcc0" presStyleIdx="2" presStyleCnt="3">
        <dgm:presLayoutVars>
          <dgm:chPref val="3"/>
        </dgm:presLayoutVars>
      </dgm:prSet>
      <dgm:spPr/>
    </dgm:pt>
    <dgm:pt modelId="{9CA0ECE2-4A07-458D-BC16-56F71AE6C21C}" type="pres">
      <dgm:prSet presAssocID="{7BA818FE-F1A5-4C5D-8568-37840C5C38E6}" presName="hierChild2" presStyleCnt="0"/>
      <dgm:spPr/>
    </dgm:pt>
  </dgm:ptLst>
  <dgm:cxnLst>
    <dgm:cxn modelId="{7B77AF0B-6C7F-4E3F-A69F-25DDF70090C1}" srcId="{60CEFFAD-85C8-4BF9-AD1C-9CA6B8DCAB02}" destId="{D7C007BA-0AE5-474C-98F7-7C7310A1E894}" srcOrd="1" destOrd="0" parTransId="{96FEC703-3E0D-48CC-9D9D-DB648B973B2E}" sibTransId="{908580C0-0D19-4120-8119-DFC46244FF47}"/>
    <dgm:cxn modelId="{EA057B67-FDD0-47F3-8C02-F34FED315897}" srcId="{60CEFFAD-85C8-4BF9-AD1C-9CA6B8DCAB02}" destId="{7BA818FE-F1A5-4C5D-8568-37840C5C38E6}" srcOrd="2" destOrd="0" parTransId="{2522359A-8829-4E25-A04A-AAAB2EE8DB55}" sibTransId="{7E5927FC-4BA8-459C-968A-F3D294581E87}"/>
    <dgm:cxn modelId="{A2EFB749-4389-4FDA-A9C2-6F67CDDCA914}" type="presOf" srcId="{B3836292-3585-4D93-8470-C06482670E8A}" destId="{CC778771-314F-4B55-A7C4-E828361FF8D7}" srcOrd="0" destOrd="0" presId="urn:microsoft.com/office/officeart/2005/8/layout/hierarchy1"/>
    <dgm:cxn modelId="{89AFEBB2-5B94-46BF-93D2-B360624745C8}" type="presOf" srcId="{60CEFFAD-85C8-4BF9-AD1C-9CA6B8DCAB02}" destId="{75DD88DE-01BE-4C7A-A554-936C41E520B1}" srcOrd="0" destOrd="0" presId="urn:microsoft.com/office/officeart/2005/8/layout/hierarchy1"/>
    <dgm:cxn modelId="{801E67C9-C659-478C-B3CA-F4270CC4D048}" type="presOf" srcId="{7BA818FE-F1A5-4C5D-8568-37840C5C38E6}" destId="{BD600FD0-ED24-4F03-BFF2-14C6ADE95DBB}" srcOrd="0" destOrd="0" presId="urn:microsoft.com/office/officeart/2005/8/layout/hierarchy1"/>
    <dgm:cxn modelId="{3FF0ACD8-2C0B-4122-BE35-F06F6F132824}" type="presOf" srcId="{D7C007BA-0AE5-474C-98F7-7C7310A1E894}" destId="{7CA3CA12-7C57-445E-832D-AE665DB91956}" srcOrd="0" destOrd="0" presId="urn:microsoft.com/office/officeart/2005/8/layout/hierarchy1"/>
    <dgm:cxn modelId="{A014C5EB-4814-4BE0-8D42-8BF065C043AB}" srcId="{60CEFFAD-85C8-4BF9-AD1C-9CA6B8DCAB02}" destId="{B3836292-3585-4D93-8470-C06482670E8A}" srcOrd="0" destOrd="0" parTransId="{7BB2E514-1D08-4E47-A6AB-8075187F91B5}" sibTransId="{7C83DB40-C47F-4ED6-A08A-561BE99C833E}"/>
    <dgm:cxn modelId="{F33FF1C7-162F-408F-B7EA-CAEA7EB4430B}" type="presParOf" srcId="{75DD88DE-01BE-4C7A-A554-936C41E520B1}" destId="{8C424A62-8D44-49DB-B25B-6EDD1DCCCD2C}" srcOrd="0" destOrd="0" presId="urn:microsoft.com/office/officeart/2005/8/layout/hierarchy1"/>
    <dgm:cxn modelId="{C86C4AB8-7580-4888-A90B-3AB1EC693E69}" type="presParOf" srcId="{8C424A62-8D44-49DB-B25B-6EDD1DCCCD2C}" destId="{89CA56C9-2B66-43F4-B1ED-906578985BC9}" srcOrd="0" destOrd="0" presId="urn:microsoft.com/office/officeart/2005/8/layout/hierarchy1"/>
    <dgm:cxn modelId="{185D60C1-149A-4962-981B-F1BE13494007}" type="presParOf" srcId="{89CA56C9-2B66-43F4-B1ED-906578985BC9}" destId="{39712C28-55DB-49AF-A334-25EE2E29EC31}" srcOrd="0" destOrd="0" presId="urn:microsoft.com/office/officeart/2005/8/layout/hierarchy1"/>
    <dgm:cxn modelId="{E00327D2-D6F4-46E1-BB8D-2C581B9EF9B2}" type="presParOf" srcId="{89CA56C9-2B66-43F4-B1ED-906578985BC9}" destId="{CC778771-314F-4B55-A7C4-E828361FF8D7}" srcOrd="1" destOrd="0" presId="urn:microsoft.com/office/officeart/2005/8/layout/hierarchy1"/>
    <dgm:cxn modelId="{38C605D2-663B-449D-A09B-40DDC49D5195}" type="presParOf" srcId="{8C424A62-8D44-49DB-B25B-6EDD1DCCCD2C}" destId="{B06D0A52-3EEF-4A4F-9C2C-DD279AE1F1E1}" srcOrd="1" destOrd="0" presId="urn:microsoft.com/office/officeart/2005/8/layout/hierarchy1"/>
    <dgm:cxn modelId="{1BF65014-094B-4A92-B737-A99496F40804}" type="presParOf" srcId="{75DD88DE-01BE-4C7A-A554-936C41E520B1}" destId="{3DDF751F-06F5-4AC4-A686-ECBCCC87B136}" srcOrd="1" destOrd="0" presId="urn:microsoft.com/office/officeart/2005/8/layout/hierarchy1"/>
    <dgm:cxn modelId="{98933C34-1A7A-4A52-8E6C-DF9AF484256F}" type="presParOf" srcId="{3DDF751F-06F5-4AC4-A686-ECBCCC87B136}" destId="{7A432A63-30A5-4A2A-A219-321A37C3C86B}" srcOrd="0" destOrd="0" presId="urn:microsoft.com/office/officeart/2005/8/layout/hierarchy1"/>
    <dgm:cxn modelId="{2462E835-2C1A-41F3-BAD0-B3B15F0E91DD}" type="presParOf" srcId="{7A432A63-30A5-4A2A-A219-321A37C3C86B}" destId="{249AFA25-B1AC-43BF-BCD7-FE11B46039E6}" srcOrd="0" destOrd="0" presId="urn:microsoft.com/office/officeart/2005/8/layout/hierarchy1"/>
    <dgm:cxn modelId="{58972E27-0B18-452D-9A08-7B36B87A31CE}" type="presParOf" srcId="{7A432A63-30A5-4A2A-A219-321A37C3C86B}" destId="{7CA3CA12-7C57-445E-832D-AE665DB91956}" srcOrd="1" destOrd="0" presId="urn:microsoft.com/office/officeart/2005/8/layout/hierarchy1"/>
    <dgm:cxn modelId="{64133824-04ED-43D0-A87B-491454FB014D}" type="presParOf" srcId="{3DDF751F-06F5-4AC4-A686-ECBCCC87B136}" destId="{DFB9F5F0-7281-41D2-9404-241DE97AA02A}" srcOrd="1" destOrd="0" presId="urn:microsoft.com/office/officeart/2005/8/layout/hierarchy1"/>
    <dgm:cxn modelId="{42373166-1518-488A-BF05-90CF256C011B}" type="presParOf" srcId="{75DD88DE-01BE-4C7A-A554-936C41E520B1}" destId="{A647E891-C40C-4DD2-B03F-D085301E0FE5}" srcOrd="2" destOrd="0" presId="urn:microsoft.com/office/officeart/2005/8/layout/hierarchy1"/>
    <dgm:cxn modelId="{9DD32F62-EBD1-42DE-855B-5285B2E2827E}" type="presParOf" srcId="{A647E891-C40C-4DD2-B03F-D085301E0FE5}" destId="{737A6DC2-F638-42CC-960D-FA107DC15C24}" srcOrd="0" destOrd="0" presId="urn:microsoft.com/office/officeart/2005/8/layout/hierarchy1"/>
    <dgm:cxn modelId="{3C7B7718-609D-47D3-BDA0-348DF07B543B}" type="presParOf" srcId="{737A6DC2-F638-42CC-960D-FA107DC15C24}" destId="{5168E278-22DC-4609-859F-2E29CE76050D}" srcOrd="0" destOrd="0" presId="urn:microsoft.com/office/officeart/2005/8/layout/hierarchy1"/>
    <dgm:cxn modelId="{A9BAB2E4-B7C3-406E-8449-36D1CD2D0839}" type="presParOf" srcId="{737A6DC2-F638-42CC-960D-FA107DC15C24}" destId="{BD600FD0-ED24-4F03-BFF2-14C6ADE95DBB}" srcOrd="1" destOrd="0" presId="urn:microsoft.com/office/officeart/2005/8/layout/hierarchy1"/>
    <dgm:cxn modelId="{39C0A10F-8948-463F-BF4C-972EE312AF35}" type="presParOf" srcId="{A647E891-C40C-4DD2-B03F-D085301E0FE5}" destId="{9CA0ECE2-4A07-458D-BC16-56F71AE6C2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2C28-55DB-49AF-A334-25EE2E29EC31}">
      <dsp:nvSpPr>
        <dsp:cNvPr id="0" name=""/>
        <dsp:cNvSpPr/>
      </dsp:nvSpPr>
      <dsp:spPr>
        <a:xfrm>
          <a:off x="0" y="220676"/>
          <a:ext cx="2799583" cy="1777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8771-314F-4B55-A7C4-E828361FF8D7}">
      <dsp:nvSpPr>
        <dsp:cNvPr id="0" name=""/>
        <dsp:cNvSpPr/>
      </dsp:nvSpPr>
      <dsp:spPr>
        <a:xfrm>
          <a:off x="311064" y="516187"/>
          <a:ext cx="2799583" cy="1777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Evitar</a:t>
          </a:r>
          <a:r>
            <a:rPr lang="en-US" sz="2200" kern="1200"/>
            <a:t> o </a:t>
          </a:r>
          <a:r>
            <a:rPr lang="en-US" sz="2200" kern="1200">
              <a:latin typeface="Sabon Next LT"/>
            </a:rPr>
            <a:t>desperdício</a:t>
          </a:r>
        </a:p>
      </dsp:txBody>
      <dsp:txXfrm>
        <a:off x="363132" y="568255"/>
        <a:ext cx="2695447" cy="1673599"/>
      </dsp:txXfrm>
    </dsp:sp>
    <dsp:sp modelId="{249AFA25-B1AC-43BF-BCD7-FE11B46039E6}">
      <dsp:nvSpPr>
        <dsp:cNvPr id="0" name=""/>
        <dsp:cNvSpPr/>
      </dsp:nvSpPr>
      <dsp:spPr>
        <a:xfrm>
          <a:off x="3421713" y="220676"/>
          <a:ext cx="2799583" cy="1777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3CA12-7C57-445E-832D-AE665DB91956}">
      <dsp:nvSpPr>
        <dsp:cNvPr id="0" name=""/>
        <dsp:cNvSpPr/>
      </dsp:nvSpPr>
      <dsp:spPr>
        <a:xfrm>
          <a:off x="3732778" y="516187"/>
          <a:ext cx="2799583" cy="1777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Sabon Next LT"/>
            </a:rPr>
            <a:t>Manter a </a:t>
          </a:r>
          <a:r>
            <a:rPr lang="en-US" sz="2200" kern="1200" err="1"/>
            <a:t>qualidade</a:t>
          </a:r>
          <a:r>
            <a:rPr lang="en-US" sz="2200" kern="1200"/>
            <a:t> das </a:t>
          </a:r>
          <a:r>
            <a:rPr lang="en-US" sz="2200" kern="1200" err="1"/>
            <a:t>carnes</a:t>
          </a:r>
          <a:r>
            <a:rPr lang="en-US" sz="2200" kern="1200"/>
            <a:t> </a:t>
          </a:r>
          <a:r>
            <a:rPr lang="en-US" sz="2200" kern="1200" err="1">
              <a:latin typeface="Sabon Next LT"/>
            </a:rPr>
            <a:t>por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mais</a:t>
          </a:r>
          <a:r>
            <a:rPr lang="en-US" sz="2200" kern="1200">
              <a:latin typeface="Sabon Next LT"/>
            </a:rPr>
            <a:t> tempo</a:t>
          </a:r>
          <a:endParaRPr lang="en-US" sz="2200" kern="1200"/>
        </a:p>
      </dsp:txBody>
      <dsp:txXfrm>
        <a:off x="3784846" y="568255"/>
        <a:ext cx="2695447" cy="1673599"/>
      </dsp:txXfrm>
    </dsp:sp>
    <dsp:sp modelId="{5168E278-22DC-4609-859F-2E29CE76050D}">
      <dsp:nvSpPr>
        <dsp:cNvPr id="0" name=""/>
        <dsp:cNvSpPr/>
      </dsp:nvSpPr>
      <dsp:spPr>
        <a:xfrm>
          <a:off x="6843427" y="220676"/>
          <a:ext cx="2799583" cy="1777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00FD0-ED24-4F03-BFF2-14C6ADE95DBB}">
      <dsp:nvSpPr>
        <dsp:cNvPr id="0" name=""/>
        <dsp:cNvSpPr/>
      </dsp:nvSpPr>
      <dsp:spPr>
        <a:xfrm>
          <a:off x="7154492" y="516187"/>
          <a:ext cx="2799583" cy="1777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Sabon Next LT"/>
            </a:rPr>
            <a:t>Reduzir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os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prejuízos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causados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por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mercadoria</a:t>
          </a:r>
          <a:r>
            <a:rPr lang="en-US" sz="2200" kern="1200">
              <a:latin typeface="Sabon Next LT"/>
            </a:rPr>
            <a:t> </a:t>
          </a:r>
          <a:r>
            <a:rPr lang="en-US" sz="2200" kern="1200" err="1">
              <a:latin typeface="Sabon Next LT"/>
            </a:rPr>
            <a:t>inaptas</a:t>
          </a:r>
          <a:r>
            <a:rPr lang="en-US" sz="2200" kern="1200">
              <a:latin typeface="Sabon Next LT"/>
            </a:rPr>
            <a:t> ao consumo</a:t>
          </a:r>
          <a:endParaRPr lang="en-US" sz="2200" kern="1200"/>
        </a:p>
      </dsp:txBody>
      <dsp:txXfrm>
        <a:off x="7206560" y="568255"/>
        <a:ext cx="2695447" cy="1673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6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Group 42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0" name="Picture 44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100" y="1204984"/>
            <a:ext cx="4323376" cy="1647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400" b="1">
                <a:ea typeface="+mj-lt"/>
                <a:cs typeface="+mj-lt"/>
              </a:rPr>
              <a:t>CF Monitoramento </a:t>
            </a:r>
            <a:br>
              <a:rPr lang="pt-BR" sz="3400" b="1">
                <a:ea typeface="+mj-lt"/>
                <a:cs typeface="+mj-lt"/>
              </a:rPr>
            </a:br>
            <a:r>
              <a:rPr lang="pt-BR" sz="3400" b="1">
                <a:ea typeface="+mj-lt"/>
                <a:cs typeface="+mj-lt"/>
              </a:rPr>
              <a:t>        </a:t>
            </a:r>
            <a:r>
              <a:rPr lang="pt-BR" sz="1800" b="1">
                <a:ea typeface="+mj-lt"/>
                <a:cs typeface="+mj-lt"/>
              </a:rPr>
              <a:t>Monitoramento de câmara fria </a:t>
            </a:r>
            <a:endParaRPr lang="pt-BR" sz="1800">
              <a:ea typeface="+mj-lt"/>
              <a:cs typeface="+mj-lt"/>
            </a:endParaRPr>
          </a:p>
          <a:p>
            <a:pPr algn="l">
              <a:lnSpc>
                <a:spcPct val="90000"/>
              </a:lnSpc>
            </a:pP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0235" y="2912452"/>
            <a:ext cx="5703601" cy="48100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err="1">
                <a:latin typeface="AvenirNext LT Pro Medium"/>
                <a:cs typeface="Calibri"/>
              </a:rPr>
              <a:t>Equipe</a:t>
            </a:r>
            <a:r>
              <a:rPr lang="en-US" sz="2800" b="1">
                <a:latin typeface="AvenirNext LT Pro Medium"/>
                <a:cs typeface="Calibri"/>
              </a:rPr>
              <a:t>:</a:t>
            </a:r>
            <a:endParaRPr lang="en-US">
              <a:latin typeface="AvenirNext LT Pro Medium"/>
            </a:endParaRPr>
          </a:p>
          <a:p>
            <a:pPr algn="l">
              <a:lnSpc>
                <a:spcPct val="100000"/>
              </a:lnSpc>
            </a:pPr>
            <a:endParaRPr lang="en-US" b="1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b="1">
                <a:cs typeface="Calibri"/>
              </a:rPr>
              <a:t>     Diogo de Moura Henrique</a:t>
            </a:r>
          </a:p>
          <a:p>
            <a:pPr algn="l">
              <a:lnSpc>
                <a:spcPct val="100000"/>
              </a:lnSpc>
            </a:pPr>
            <a:r>
              <a:rPr lang="en-US" b="1">
                <a:cs typeface="Calibri"/>
              </a:rPr>
              <a:t>        Eduardo Francisco de Oliveira Filho</a:t>
            </a:r>
          </a:p>
          <a:p>
            <a:pPr algn="l">
              <a:lnSpc>
                <a:spcPct val="100000"/>
              </a:lnSpc>
            </a:pPr>
            <a:r>
              <a:rPr lang="pt-BR" b="1">
                <a:ea typeface="+mn-lt"/>
                <a:cs typeface="+mn-lt"/>
              </a:rPr>
              <a:t>            Eduardo Marcusso dos Santos</a:t>
            </a:r>
          </a:p>
          <a:p>
            <a:pPr algn="l">
              <a:lnSpc>
                <a:spcPct val="100000"/>
              </a:lnSpc>
            </a:pPr>
            <a:r>
              <a:rPr lang="pt-BR" b="1">
                <a:ea typeface="+mn-lt"/>
                <a:cs typeface="+mn-lt"/>
              </a:rPr>
              <a:t>               Felipe Pereira da Silva</a:t>
            </a:r>
          </a:p>
          <a:p>
            <a:pPr algn="l">
              <a:lnSpc>
                <a:spcPct val="100000"/>
              </a:lnSpc>
            </a:pPr>
            <a:r>
              <a:rPr lang="pt-BR" b="1">
                <a:ea typeface="+mn-lt"/>
                <a:cs typeface="+mn-lt"/>
              </a:rPr>
              <a:t>                 Gabriel Inácio </a:t>
            </a:r>
          </a:p>
          <a:p>
            <a:pPr algn="l">
              <a:lnSpc>
                <a:spcPct val="100000"/>
              </a:lnSpc>
            </a:pPr>
            <a:r>
              <a:rPr lang="pt-BR" b="1">
                <a:ea typeface="+mn-lt"/>
                <a:cs typeface="+mn-lt"/>
              </a:rPr>
              <a:t>                   Igor Freitas de Oliveira</a:t>
            </a:r>
          </a:p>
          <a:p>
            <a:pPr algn="l">
              <a:lnSpc>
                <a:spcPct val="100000"/>
              </a:lnSpc>
            </a:pPr>
            <a:r>
              <a:rPr lang="pt-BR" b="1">
                <a:ea typeface="+mn-lt"/>
                <a:cs typeface="+mn-lt"/>
              </a:rPr>
              <a:t>                        Vinicius </a:t>
            </a:r>
            <a:r>
              <a:rPr lang="pt-BR" b="1" err="1">
                <a:ea typeface="+mn-lt"/>
                <a:cs typeface="+mn-lt"/>
              </a:rPr>
              <a:t>Carapiá</a:t>
            </a:r>
            <a:r>
              <a:rPr lang="pt-BR" b="1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Contardi</a:t>
            </a:r>
            <a:endParaRPr lang="pt-BR" b="1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pt-BR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08A858-E095-4543-8DC0-A6628CD9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030246"/>
            <a:ext cx="12203501" cy="5832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E6B27-A7F8-422D-A009-08CC44C553BD}"/>
              </a:ext>
            </a:extLst>
          </p:cNvPr>
          <p:cNvSpPr txBox="1"/>
          <p:nvPr/>
        </p:nvSpPr>
        <p:spPr>
          <a:xfrm>
            <a:off x="4724400" y="209909"/>
            <a:ext cx="3462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latin typeface="Sabon Next LT"/>
                <a:cs typeface="Sabon Next LT"/>
              </a:rPr>
              <a:t>Calculadora</a:t>
            </a:r>
            <a:r>
              <a:rPr lang="en-US" sz="2400" b="1">
                <a:latin typeface="Sabon Next LT"/>
                <a:cs typeface="Sabon Next LT"/>
              </a:rPr>
              <a:t> Financeira</a:t>
            </a:r>
          </a:p>
        </p:txBody>
      </p:sp>
    </p:spTree>
    <p:extLst>
      <p:ext uri="{BB962C8B-B14F-4D97-AF65-F5344CB8AC3E}">
        <p14:creationId xmlns:p14="http://schemas.microsoft.com/office/powerpoint/2010/main" val="235245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CBAFF16-82B4-4CC2-90A1-FCE363A5C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61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8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DCA86-8182-42DF-9945-B3B305794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4125B-B61F-43C5-BDB5-94DD48B5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D32CDA-E5A1-4D48-8AFE-573C9BCD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B50FFC0-2512-4676-A35E-FA35344F8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3113BD3-E00B-437A-AC3A-F3E91A4D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0FC7F0-1D6D-445E-A4A9-BBF3757DF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B7890-6A27-4099-9C42-1274583E1DFE}"/>
              </a:ext>
            </a:extLst>
          </p:cNvPr>
          <p:cNvSpPr txBox="1"/>
          <p:nvPr/>
        </p:nvSpPr>
        <p:spPr>
          <a:xfrm>
            <a:off x="990600" y="1066800"/>
            <a:ext cx="4749276" cy="28335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Sensores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0F6291-0570-44CF-99A2-B926574B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447" y="1335686"/>
            <a:ext cx="2405745" cy="1924595"/>
          </a:xfrm>
          <a:prstGeom prst="rect">
            <a:avLst/>
          </a:prstGeom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855C03E-303B-4F4D-B11A-16BE77FA4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05" y="1338098"/>
            <a:ext cx="2563895" cy="192282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E8CBD50-8DC4-4F68-A8B6-08C0AF56F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253" y="3525550"/>
            <a:ext cx="2386133" cy="2274632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4A2C064-B008-42B3-9D2C-4EFC08550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405" y="3520640"/>
            <a:ext cx="2563895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CCE57-6934-4610-BD19-43C9D781DD0E}"/>
              </a:ext>
            </a:extLst>
          </p:cNvPr>
          <p:cNvSpPr txBox="1"/>
          <p:nvPr/>
        </p:nvSpPr>
        <p:spPr>
          <a:xfrm>
            <a:off x="1920815" y="66136"/>
            <a:ext cx="836474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Sabon Next LT"/>
                <a:ea typeface="Whitney"/>
                <a:cs typeface="Whitney"/>
              </a:rPr>
              <a:t>    </a:t>
            </a:r>
            <a:r>
              <a:rPr lang="en-US" sz="4000" b="1">
                <a:latin typeface="Sabon Next LT"/>
                <a:ea typeface="Whitney"/>
                <a:cs typeface="Whitney"/>
              </a:rPr>
              <a:t> </a:t>
            </a:r>
            <a:r>
              <a:rPr lang="en-US" sz="4000" b="1" err="1">
                <a:latin typeface="Sabon Next LT"/>
                <a:ea typeface="Whitney"/>
                <a:cs typeface="Whitney"/>
              </a:rPr>
              <a:t>Proximos</a:t>
            </a:r>
            <a:r>
              <a:rPr lang="en-US" sz="4000" b="1">
                <a:latin typeface="Sabon Next LT"/>
                <a:ea typeface="Whitney"/>
                <a:cs typeface="Whitney"/>
              </a:rPr>
              <a:t> </a:t>
            </a:r>
            <a:r>
              <a:rPr lang="en-US" sz="4000" b="1" err="1">
                <a:latin typeface="Sabon Next LT"/>
                <a:ea typeface="Whitney"/>
                <a:cs typeface="Whitney"/>
              </a:rPr>
              <a:t>passos</a:t>
            </a:r>
            <a:r>
              <a:rPr lang="en-US" sz="4000" b="1">
                <a:latin typeface="Sabon Next LT"/>
                <a:ea typeface="Whitney"/>
                <a:cs typeface="Whitney"/>
              </a:rPr>
              <a:t> </a:t>
            </a:r>
          </a:p>
          <a:p>
            <a:endParaRPr lang="en-US" sz="2400">
              <a:latin typeface="Whitney"/>
              <a:ea typeface="Whitney"/>
              <a:cs typeface="Whitne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47F2F-28DA-4E61-93A0-11B1CF87EAD0}"/>
              </a:ext>
            </a:extLst>
          </p:cNvPr>
          <p:cNvSpPr txBox="1"/>
          <p:nvPr/>
        </p:nvSpPr>
        <p:spPr>
          <a:xfrm>
            <a:off x="785003" y="2682814"/>
            <a:ext cx="1096704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err="1">
                <a:latin typeface="Sabon Next LT"/>
                <a:cs typeface="Sabon Next LT"/>
              </a:rPr>
              <a:t>linkar</a:t>
            </a:r>
            <a:r>
              <a:rPr lang="en-US" sz="2800">
                <a:latin typeface="Sabon Next LT"/>
                <a:ea typeface="+mn-lt"/>
                <a:cs typeface="+mn-lt"/>
              </a:rPr>
              <a:t> o banco de dados com o </a:t>
            </a:r>
            <a:r>
              <a:rPr lang="en-US" sz="2800" err="1">
                <a:latin typeface="Sabon Next LT"/>
                <a:ea typeface="+mn-lt"/>
                <a:cs typeface="+mn-lt"/>
              </a:rPr>
              <a:t>recebimento</a:t>
            </a:r>
            <a:r>
              <a:rPr lang="en-US" sz="2800">
                <a:latin typeface="Sabon Next LT"/>
                <a:ea typeface="+mn-lt"/>
                <a:cs typeface="+mn-lt"/>
              </a:rPr>
              <a:t> dos dados </a:t>
            </a:r>
            <a:r>
              <a:rPr lang="en-US" sz="2800" err="1">
                <a:latin typeface="Sabon Next LT"/>
                <a:ea typeface="+mn-lt"/>
                <a:cs typeface="+mn-lt"/>
              </a:rPr>
              <a:t>explorar</a:t>
            </a:r>
            <a:r>
              <a:rPr lang="en-US" sz="2800">
                <a:latin typeface="Sabon Next LT"/>
                <a:ea typeface="+mn-lt"/>
                <a:cs typeface="+mn-lt"/>
              </a:rPr>
              <a:t> a </a:t>
            </a:r>
            <a:r>
              <a:rPr lang="en-US" sz="2800" err="1">
                <a:latin typeface="Sabon Next LT"/>
                <a:ea typeface="+mn-lt"/>
                <a:cs typeface="+mn-lt"/>
              </a:rPr>
              <a:t>maneira</a:t>
            </a:r>
            <a:r>
              <a:rPr lang="en-US" sz="2800">
                <a:latin typeface="Sabon Next LT"/>
                <a:ea typeface="+mn-lt"/>
                <a:cs typeface="+mn-lt"/>
              </a:rPr>
              <a:t> que </a:t>
            </a:r>
            <a:r>
              <a:rPr lang="en-US" sz="2800" err="1">
                <a:latin typeface="Sabon Next LT"/>
                <a:ea typeface="+mn-lt"/>
                <a:cs typeface="+mn-lt"/>
              </a:rPr>
              <a:t>venderemos</a:t>
            </a:r>
            <a:r>
              <a:rPr lang="en-US" sz="2800">
                <a:latin typeface="Sabon Next LT"/>
                <a:ea typeface="+mn-lt"/>
                <a:cs typeface="+mn-lt"/>
              </a:rPr>
              <a:t> a </a:t>
            </a:r>
            <a:r>
              <a:rPr lang="en-US" sz="2800" err="1">
                <a:latin typeface="Sabon Next LT"/>
                <a:ea typeface="+mn-lt"/>
                <a:cs typeface="+mn-lt"/>
              </a:rPr>
              <a:t>ideia</a:t>
            </a:r>
            <a:r>
              <a:rPr lang="en-US" sz="2800">
                <a:latin typeface="Sabon Next LT"/>
                <a:ea typeface="+mn-lt"/>
                <a:cs typeface="+mn-lt"/>
              </a:rPr>
              <a:t>, </a:t>
            </a:r>
            <a:r>
              <a:rPr lang="en-US" sz="2800" err="1">
                <a:latin typeface="Sabon Next LT"/>
                <a:ea typeface="+mn-lt"/>
                <a:cs typeface="+mn-lt"/>
              </a:rPr>
              <a:t>explorar</a:t>
            </a:r>
            <a:r>
              <a:rPr lang="en-US" sz="2800">
                <a:latin typeface="Sabon Next LT"/>
                <a:ea typeface="+mn-lt"/>
                <a:cs typeface="+mn-lt"/>
              </a:rPr>
              <a:t> a </a:t>
            </a:r>
            <a:r>
              <a:rPr lang="en-US" sz="2800" err="1">
                <a:latin typeface="Sabon Next LT"/>
                <a:ea typeface="+mn-lt"/>
                <a:cs typeface="+mn-lt"/>
              </a:rPr>
              <a:t>pesquisasobre</a:t>
            </a:r>
            <a:r>
              <a:rPr lang="en-US" sz="2800">
                <a:latin typeface="Sabon Next LT"/>
                <a:ea typeface="+mn-lt"/>
                <a:cs typeface="+mn-lt"/>
              </a:rPr>
              <a:t> o </a:t>
            </a:r>
            <a:r>
              <a:rPr lang="en-US" sz="2800" err="1">
                <a:latin typeface="Sabon Next LT"/>
                <a:ea typeface="+mn-lt"/>
                <a:cs typeface="+mn-lt"/>
              </a:rPr>
              <a:t>desperdicio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en-US" sz="2800" err="1">
                <a:latin typeface="Sabon Next LT"/>
                <a:ea typeface="+mn-lt"/>
                <a:cs typeface="+mn-lt"/>
              </a:rPr>
              <a:t>em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en-US" sz="2800" err="1">
                <a:latin typeface="Sabon Next LT"/>
                <a:ea typeface="+mn-lt"/>
                <a:cs typeface="+mn-lt"/>
              </a:rPr>
              <a:t>empresas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en-US" sz="2800" err="1">
                <a:latin typeface="Sabon Next LT"/>
                <a:ea typeface="+mn-lt"/>
                <a:cs typeface="+mn-lt"/>
              </a:rPr>
              <a:t>especificas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en-US" sz="2800" err="1">
                <a:latin typeface="Sabon Next LT"/>
                <a:ea typeface="+mn-lt"/>
                <a:cs typeface="+mn-lt"/>
              </a:rPr>
              <a:t>como</a:t>
            </a:r>
            <a:r>
              <a:rPr lang="en-US" sz="2800">
                <a:latin typeface="Sabon Next LT"/>
                <a:ea typeface="+mn-lt"/>
                <a:cs typeface="+mn-lt"/>
              </a:rPr>
              <a:t> a swift </a:t>
            </a:r>
            <a:r>
              <a:rPr lang="en-US" sz="2800" err="1">
                <a:latin typeface="Sabon Next LT"/>
                <a:ea typeface="+mn-lt"/>
                <a:cs typeface="+mn-lt"/>
              </a:rPr>
              <a:t>preparar</a:t>
            </a:r>
            <a:r>
              <a:rPr lang="en-US" sz="2800">
                <a:latin typeface="Sabon Next LT"/>
                <a:ea typeface="+mn-lt"/>
                <a:cs typeface="+mn-lt"/>
              </a:rPr>
              <a:t> e </a:t>
            </a:r>
            <a:r>
              <a:rPr lang="en-US" sz="2800" err="1">
                <a:latin typeface="Sabon Next LT"/>
                <a:ea typeface="+mn-lt"/>
                <a:cs typeface="+mn-lt"/>
              </a:rPr>
              <a:t>produzir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en-US" sz="2800" err="1">
                <a:latin typeface="Sabon Next LT"/>
                <a:ea typeface="+mn-lt"/>
                <a:cs typeface="+mn-lt"/>
              </a:rPr>
              <a:t>em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en-US" sz="2800" err="1">
                <a:latin typeface="Sabon Next LT"/>
                <a:ea typeface="+mn-lt"/>
                <a:cs typeface="+mn-lt"/>
              </a:rPr>
              <a:t>escala</a:t>
            </a:r>
            <a:r>
              <a:rPr lang="en-US" sz="2800">
                <a:latin typeface="Sabon Next LT"/>
                <a:ea typeface="+mn-lt"/>
                <a:cs typeface="+mn-lt"/>
              </a:rPr>
              <a:t> </a:t>
            </a:r>
            <a:r>
              <a:rPr lang="pt-BR" sz="2800">
                <a:latin typeface="Sabon Next LT"/>
                <a:ea typeface="+mn-lt"/>
                <a:cs typeface="+mn-lt"/>
              </a:rPr>
              <a:t>mundial.</a:t>
            </a:r>
            <a:endParaRPr lang="en-US" sz="2800">
              <a:latin typeface="Sabon Next LT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7727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08C02-A469-4FF8-B303-348DDAEE6C87}"/>
              </a:ext>
            </a:extLst>
          </p:cNvPr>
          <p:cNvSpPr txBox="1"/>
          <p:nvPr/>
        </p:nvSpPr>
        <p:spPr>
          <a:xfrm>
            <a:off x="1446362" y="1503872"/>
            <a:ext cx="54030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/>
              <a:t>Obrigado</a:t>
            </a:r>
            <a:r>
              <a:rPr lang="en-US" sz="3200" b="1"/>
              <a:t> pela </a:t>
            </a:r>
            <a:r>
              <a:rPr lang="en-US" sz="3200" b="1" err="1"/>
              <a:t>atenção</a:t>
            </a:r>
            <a:r>
              <a:rPr lang="en-US" sz="3200" b="1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DC4B0-D871-4742-B636-E202EE80DA18}"/>
              </a:ext>
            </a:extLst>
          </p:cNvPr>
          <p:cNvSpPr txBox="1"/>
          <p:nvPr/>
        </p:nvSpPr>
        <p:spPr>
          <a:xfrm>
            <a:off x="3774596" y="3372030"/>
            <a:ext cx="7387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/>
              <a:t>Atenciosamente</a:t>
            </a:r>
            <a:r>
              <a:rPr lang="en-US" sz="3200"/>
              <a:t>,  CF </a:t>
            </a:r>
            <a:r>
              <a:rPr lang="en-US" sz="2800"/>
              <a:t>monitoramento.</a:t>
            </a:r>
          </a:p>
        </p:txBody>
      </p:sp>
    </p:spTree>
    <p:extLst>
      <p:ext uri="{BB962C8B-B14F-4D97-AF65-F5344CB8AC3E}">
        <p14:creationId xmlns:p14="http://schemas.microsoft.com/office/powerpoint/2010/main" val="29982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CCC6E-3FA4-4EAC-9E0E-1E3A31553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4637" r="-1" b="2301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E60143-E5FE-4E8E-8585-0330435580D5}"/>
              </a:ext>
            </a:extLst>
          </p:cNvPr>
          <p:cNvSpPr txBox="1"/>
          <p:nvPr/>
        </p:nvSpPr>
        <p:spPr>
          <a:xfrm>
            <a:off x="996897" y="7197"/>
            <a:ext cx="9760242" cy="11516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b="1" err="1">
                <a:solidFill>
                  <a:srgbClr val="FFFFFF"/>
                </a:solidFill>
                <a:latin typeface="+mj-lt"/>
                <a:ea typeface="+mj-ea"/>
                <a:cs typeface="Sabon Next LT"/>
              </a:rPr>
              <a:t>Objetivos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EFB36-0FD3-4093-9B40-12E2377C9954}"/>
              </a:ext>
            </a:extLst>
          </p:cNvPr>
          <p:cNvSpPr txBox="1"/>
          <p:nvPr/>
        </p:nvSpPr>
        <p:spPr>
          <a:xfrm>
            <a:off x="7398589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8BAF321-7909-4FEB-89CE-43DB303F3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008092"/>
              </p:ext>
            </p:extLst>
          </p:nvPr>
        </p:nvGraphicFramePr>
        <p:xfrm>
          <a:off x="1276712" y="2178170"/>
          <a:ext cx="9954076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E244437-5C93-40A6-8146-42DD2065CCE6}"/>
              </a:ext>
            </a:extLst>
          </p:cNvPr>
          <p:cNvSpPr txBox="1"/>
          <p:nvPr/>
        </p:nvSpPr>
        <p:spPr>
          <a:xfrm>
            <a:off x="3243532" y="871268"/>
            <a:ext cx="5690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                                                                                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600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1F053-D3F0-4902-90A8-964E58CE3020}"/>
              </a:ext>
            </a:extLst>
          </p:cNvPr>
          <p:cNvSpPr txBox="1"/>
          <p:nvPr/>
        </p:nvSpPr>
        <p:spPr>
          <a:xfrm>
            <a:off x="66136" y="-5751"/>
            <a:ext cx="6898258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latin typeface="Sabon Next LT"/>
                <a:cs typeface="Sabon Next LT"/>
              </a:rPr>
              <a:t>Contextualização</a:t>
            </a:r>
            <a:r>
              <a:rPr lang="en-US" sz="2400" b="1">
                <a:latin typeface="Sabon Next LT"/>
                <a:cs typeface="Sabon Next LT"/>
              </a:rPr>
              <a:t> </a:t>
            </a:r>
          </a:p>
          <a:p>
            <a:pPr algn="ctr"/>
            <a:endParaRPr lang="en-US" sz="2400">
              <a:latin typeface="Sabon Next LT"/>
              <a:cs typeface="Sabon Next LT"/>
            </a:endParaRPr>
          </a:p>
          <a:p>
            <a:pPr marL="342900" indent="-342900" algn="ctr">
              <a:buFont typeface="Arial"/>
              <a:buChar char="•"/>
            </a:pPr>
            <a:endParaRPr lang="en-US" sz="2400">
              <a:solidFill>
                <a:srgbClr val="000000"/>
              </a:solidFill>
              <a:latin typeface="Sabon Next LT"/>
              <a:ea typeface="+mn-lt"/>
              <a:cs typeface="Sabon Next 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O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Brasil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é um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país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 de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dimensões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continentais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e com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grande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variação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temperatura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de um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lugar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+mn-lt"/>
              </a:rPr>
              <a:t> para o outro;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Sabon Next LT"/>
              <a:ea typeface="+mn-lt"/>
              <a:cs typeface="Sabon Next L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Sabon Next L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O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subsídio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 no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quilo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 de carne bovina entre o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ano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 de 2008 e 2017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totalizou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 o valor de R$123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bilhões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ea typeface="+mn-lt"/>
                <a:cs typeface="Sabon Next LT"/>
              </a:rPr>
              <a:t>;</a:t>
            </a:r>
          </a:p>
          <a:p>
            <a:pPr algn="ctr"/>
            <a:endParaRPr lang="en-US" sz="240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abon Next LT"/>
                <a:cs typeface="Sabon Next LT"/>
              </a:rPr>
              <a:t> </a:t>
            </a:r>
            <a:r>
              <a:rPr lang="en-US" sz="2000" err="1">
                <a:latin typeface="Sabon Next LT"/>
                <a:cs typeface="Sabon Next LT"/>
              </a:rPr>
              <a:t>Os</a:t>
            </a:r>
            <a:r>
              <a:rPr lang="en-US" sz="2000">
                <a:latin typeface="Sabon Next LT"/>
                <a:cs typeface="Sabon Next LT"/>
              </a:rPr>
              <a:t> 12,3 bilhões anuais de </a:t>
            </a:r>
            <a:r>
              <a:rPr lang="en-US" sz="2000" err="1">
                <a:latin typeface="Sabon Next LT"/>
                <a:cs typeface="Sabon Next LT"/>
              </a:rPr>
              <a:t>subsídio</a:t>
            </a:r>
            <a:r>
              <a:rPr lang="en-US" sz="2000">
                <a:latin typeface="Sabon Next LT"/>
                <a:cs typeface="Sabon Next LT"/>
              </a:rPr>
              <a:t> do </a:t>
            </a:r>
            <a:r>
              <a:rPr lang="en-US" sz="2000" err="1">
                <a:latin typeface="Sabon Next LT"/>
                <a:cs typeface="Sabon Next LT"/>
              </a:rPr>
              <a:t>quilo</a:t>
            </a:r>
            <a:r>
              <a:rPr lang="en-US" sz="2000">
                <a:latin typeface="Sabon Next LT"/>
                <a:cs typeface="Sabon Next LT"/>
              </a:rPr>
              <a:t> de carne bovina </a:t>
            </a:r>
            <a:r>
              <a:rPr lang="en-US" sz="2000" err="1">
                <a:latin typeface="Sabon Next LT"/>
                <a:cs typeface="Sabon Next LT"/>
              </a:rPr>
              <a:t>correspondem</a:t>
            </a:r>
            <a:r>
              <a:rPr lang="en-US" sz="2000">
                <a:latin typeface="Sabon Next LT"/>
                <a:cs typeface="Sabon Next LT"/>
              </a:rPr>
              <a:t> a </a:t>
            </a:r>
            <a:r>
              <a:rPr lang="en-US" sz="2000" err="1">
                <a:latin typeface="Sabon Next LT"/>
                <a:cs typeface="Sabon Next LT"/>
              </a:rPr>
              <a:t>quase</a:t>
            </a:r>
            <a:r>
              <a:rPr lang="en-US" sz="2000">
                <a:latin typeface="Sabon Next LT"/>
                <a:cs typeface="Sabon Next LT"/>
              </a:rPr>
              <a:t> 80% do que </a:t>
            </a:r>
            <a:r>
              <a:rPr lang="en-US" sz="2000" err="1">
                <a:latin typeface="Sabon Next LT"/>
                <a:cs typeface="Sabon Next LT"/>
              </a:rPr>
              <a:t>foi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arrecado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em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impostos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na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cadeia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desse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seguimento</a:t>
            </a:r>
            <a:r>
              <a:rPr lang="en-US" sz="2000">
                <a:latin typeface="Sabon Next LT"/>
                <a:cs typeface="Sabon Next LT"/>
              </a:rPr>
              <a:t> (15,1 </a:t>
            </a:r>
            <a:r>
              <a:rPr lang="en-US" sz="2000" err="1">
                <a:latin typeface="Sabon Next LT"/>
                <a:cs typeface="Sabon Next LT"/>
              </a:rPr>
              <a:t>bi</a:t>
            </a:r>
            <a:r>
              <a:rPr lang="en-US" sz="2400" err="1">
                <a:latin typeface="Sabon Next LT"/>
                <a:cs typeface="Sabon Next LT"/>
              </a:rPr>
              <a:t>lhões</a:t>
            </a:r>
            <a:r>
              <a:rPr lang="en-US" sz="2400">
                <a:latin typeface="Sabon Next LT"/>
                <a:cs typeface="Sabon Next LT"/>
              </a:rPr>
              <a:t>);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Sabon Next LT"/>
              <a:ea typeface="+mn-lt"/>
              <a:cs typeface="Sabon Next 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Sabon Next LT"/>
                <a:ea typeface="+mn-lt"/>
                <a:cs typeface="+mn-lt"/>
              </a:rPr>
              <a:t>A </a:t>
            </a:r>
            <a:r>
              <a:rPr lang="en-US" sz="2000" err="1">
                <a:latin typeface="Sabon Next LT"/>
                <a:ea typeface="+mn-lt"/>
                <a:cs typeface="+mn-lt"/>
              </a:rPr>
              <a:t>portaria</a:t>
            </a:r>
            <a:r>
              <a:rPr lang="en-US" sz="2000">
                <a:latin typeface="Sabon Next LT"/>
                <a:ea typeface="+mn-lt"/>
                <a:cs typeface="+mn-lt"/>
              </a:rPr>
              <a:t> SVS/MS n°326 </a:t>
            </a:r>
            <a:r>
              <a:rPr lang="en-US" sz="2000" err="1">
                <a:latin typeface="Sabon Next LT"/>
                <a:ea typeface="+mn-lt"/>
                <a:cs typeface="+mn-lt"/>
              </a:rPr>
              <a:t>estabelece</a:t>
            </a:r>
            <a:r>
              <a:rPr lang="en-US" sz="2000">
                <a:latin typeface="Sabon Next LT"/>
                <a:ea typeface="+mn-lt"/>
                <a:cs typeface="+mn-lt"/>
              </a:rPr>
              <a:t> </a:t>
            </a:r>
            <a:r>
              <a:rPr lang="en-US" sz="2000" err="1">
                <a:latin typeface="Sabon Next LT"/>
                <a:ea typeface="+mn-lt"/>
                <a:cs typeface="+mn-lt"/>
              </a:rPr>
              <a:t>algumas</a:t>
            </a:r>
            <a:r>
              <a:rPr lang="en-US" sz="2000">
                <a:latin typeface="Sabon Next LT"/>
                <a:ea typeface="+mn-lt"/>
                <a:cs typeface="+mn-lt"/>
              </a:rPr>
              <a:t> </a:t>
            </a:r>
            <a:r>
              <a:rPr lang="en-US" sz="2000" err="1">
                <a:latin typeface="Sabon Next LT"/>
                <a:ea typeface="+mn-lt"/>
                <a:cs typeface="+mn-lt"/>
              </a:rPr>
              <a:t>normas</a:t>
            </a:r>
            <a:r>
              <a:rPr lang="en-US" sz="2000">
                <a:latin typeface="Sabon Next LT"/>
                <a:ea typeface="+mn-lt"/>
                <a:cs typeface="+mn-lt"/>
              </a:rPr>
              <a:t> para boas </a:t>
            </a:r>
            <a:r>
              <a:rPr lang="en-US" sz="2000" err="1">
                <a:latin typeface="Sabon Next LT"/>
                <a:ea typeface="+mn-lt"/>
                <a:cs typeface="+mn-lt"/>
              </a:rPr>
              <a:t>práticas</a:t>
            </a:r>
            <a:r>
              <a:rPr lang="en-US" sz="2000">
                <a:latin typeface="Sabon Next LT"/>
                <a:ea typeface="+mn-lt"/>
                <a:cs typeface="+mn-lt"/>
              </a:rPr>
              <a:t> no </a:t>
            </a:r>
            <a:r>
              <a:rPr lang="en-US" sz="2000" err="1">
                <a:latin typeface="Sabon Next LT"/>
                <a:ea typeface="+mn-lt"/>
                <a:cs typeface="+mn-lt"/>
              </a:rPr>
              <a:t>transporte</a:t>
            </a:r>
            <a:r>
              <a:rPr lang="en-US" sz="2000">
                <a:latin typeface="Sabon Next LT"/>
                <a:ea typeface="+mn-lt"/>
                <a:cs typeface="+mn-lt"/>
              </a:rPr>
              <a:t> de </a:t>
            </a:r>
            <a:r>
              <a:rPr lang="en-US" sz="2000" err="1">
                <a:latin typeface="Sabon Next LT"/>
                <a:ea typeface="+mn-lt"/>
                <a:cs typeface="+mn-lt"/>
              </a:rPr>
              <a:t>alimentos</a:t>
            </a:r>
            <a:r>
              <a:rPr lang="en-US" sz="2000">
                <a:latin typeface="Sabon Next LT"/>
                <a:ea typeface="+mn-lt"/>
                <a:cs typeface="+mn-lt"/>
              </a:rPr>
              <a:t> </a:t>
            </a:r>
            <a:r>
              <a:rPr lang="en-US" sz="2000" err="1">
                <a:latin typeface="Sabon Next LT"/>
                <a:ea typeface="+mn-lt"/>
                <a:cs typeface="+mn-lt"/>
              </a:rPr>
              <a:t>industrializados</a:t>
            </a:r>
            <a:r>
              <a:rPr lang="en-US" sz="2000">
                <a:latin typeface="Sabon Next LT"/>
                <a:ea typeface="+mn-lt"/>
                <a:cs typeface="+mn-lt"/>
              </a:rPr>
              <a:t> e </a:t>
            </a:r>
            <a:r>
              <a:rPr lang="en-US" sz="2000" err="1">
                <a:latin typeface="Sabon Next LT"/>
                <a:ea typeface="+mn-lt"/>
                <a:cs typeface="+mn-lt"/>
              </a:rPr>
              <a:t>produtos</a:t>
            </a:r>
            <a:r>
              <a:rPr lang="en-US" sz="2000">
                <a:latin typeface="Sabon Next LT"/>
                <a:ea typeface="+mn-lt"/>
                <a:cs typeface="+mn-lt"/>
              </a:rPr>
              <a:t> in natura, </a:t>
            </a:r>
            <a:r>
              <a:rPr lang="en-US" sz="2000" err="1">
                <a:latin typeface="Sabon Next LT"/>
                <a:ea typeface="+mn-lt"/>
                <a:cs typeface="+mn-lt"/>
              </a:rPr>
              <a:t>estabelecendo</a:t>
            </a:r>
            <a:r>
              <a:rPr lang="en-US" sz="2000">
                <a:latin typeface="Sabon Next LT"/>
                <a:ea typeface="+mn-lt"/>
                <a:cs typeface="+mn-lt"/>
              </a:rPr>
              <a:t> </a:t>
            </a:r>
            <a:r>
              <a:rPr lang="en-US" sz="2000" err="1">
                <a:latin typeface="Sabon Next LT"/>
                <a:ea typeface="+mn-lt"/>
                <a:cs typeface="+mn-lt"/>
              </a:rPr>
              <a:t>regras</a:t>
            </a:r>
            <a:r>
              <a:rPr lang="en-US" sz="2000">
                <a:latin typeface="Sabon Next LT"/>
                <a:ea typeface="+mn-lt"/>
                <a:cs typeface="+mn-lt"/>
              </a:rPr>
              <a:t> para o </a:t>
            </a:r>
            <a:r>
              <a:rPr lang="en-US" sz="2000" err="1">
                <a:latin typeface="Sabon Next LT"/>
                <a:ea typeface="+mn-lt"/>
                <a:cs typeface="+mn-lt"/>
              </a:rPr>
              <a:t>transporte</a:t>
            </a:r>
            <a:r>
              <a:rPr lang="en-US" sz="2000">
                <a:latin typeface="Sabon Next LT"/>
                <a:ea typeface="+mn-lt"/>
                <a:cs typeface="+mn-lt"/>
              </a:rPr>
              <a:t> de </a:t>
            </a:r>
            <a:r>
              <a:rPr lang="en-US" sz="2000" err="1">
                <a:latin typeface="Sabon Next LT"/>
                <a:ea typeface="+mn-lt"/>
                <a:cs typeface="+mn-lt"/>
              </a:rPr>
              <a:t>refrigerados</a:t>
            </a:r>
            <a:r>
              <a:rPr lang="en-US" sz="2000">
                <a:latin typeface="Sabon Next LT"/>
                <a:ea typeface="+mn-lt"/>
                <a:cs typeface="+mn-lt"/>
              </a:rPr>
              <a:t> e </a:t>
            </a:r>
            <a:r>
              <a:rPr lang="en-US" sz="2000" err="1">
                <a:latin typeface="Sabon Next LT"/>
                <a:ea typeface="+mn-lt"/>
                <a:cs typeface="+mn-lt"/>
              </a:rPr>
              <a:t>congelados</a:t>
            </a:r>
            <a:r>
              <a:rPr lang="en-US" sz="2000">
                <a:latin typeface="Sabon Next LT"/>
                <a:ea typeface="+mn-lt"/>
                <a:cs typeface="+mn-lt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Sabon Next LT"/>
              <a:ea typeface="+mn-lt"/>
              <a:cs typeface="Sabon Next LT"/>
            </a:endParaRPr>
          </a:p>
          <a:p>
            <a:pPr algn="ctr"/>
            <a:endParaRPr lang="en-US" sz="2400">
              <a:latin typeface="Sabon Next LT"/>
              <a:cs typeface="Sabon Next LT"/>
            </a:endParaRPr>
          </a:p>
          <a:p>
            <a:pPr marL="342900" indent="-342900" algn="ctr">
              <a:buFont typeface="Arial"/>
              <a:buChar char="•"/>
            </a:pPr>
            <a:endParaRPr lang="en-US" sz="2400">
              <a:latin typeface="Sabon Next LT"/>
              <a:cs typeface="Sabon Next 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03274-099D-46B8-8FF9-74DC59C38BAD}"/>
              </a:ext>
            </a:extLst>
          </p:cNvPr>
          <p:cNvSpPr txBox="1"/>
          <p:nvPr/>
        </p:nvSpPr>
        <p:spPr>
          <a:xfrm>
            <a:off x="7827214" y="753553"/>
            <a:ext cx="409467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Sabon Next LT"/>
                <a:cs typeface="Sabon Next LT"/>
              </a:rPr>
              <a:t>CVS –15</a:t>
            </a:r>
            <a:endParaRPr lang="en-US" sz="2000">
              <a:latin typeface="Sabon Next LT"/>
              <a:ea typeface="+mn-lt"/>
              <a:cs typeface="Sabon Next LT"/>
            </a:endParaRPr>
          </a:p>
          <a:p>
            <a:endParaRPr lang="en-US" sz="2000">
              <a:latin typeface="Sabon Next LT"/>
              <a:cs typeface="Sabon Next LT"/>
            </a:endParaRPr>
          </a:p>
          <a:p>
            <a:r>
              <a:rPr lang="en-US" sz="2000">
                <a:latin typeface="Sabon Next LT"/>
                <a:cs typeface="Sabon Next LT"/>
              </a:rPr>
              <a:t>A </a:t>
            </a:r>
            <a:r>
              <a:rPr lang="en-US" sz="2000" err="1">
                <a:latin typeface="Sabon Next LT"/>
                <a:cs typeface="Sabon Next LT"/>
              </a:rPr>
              <a:t>portaria</a:t>
            </a:r>
            <a:r>
              <a:rPr lang="en-US" sz="2000">
                <a:latin typeface="Sabon Next LT"/>
                <a:cs typeface="Sabon Next LT"/>
              </a:rPr>
              <a:t> </a:t>
            </a:r>
            <a:r>
              <a:rPr lang="en-US" sz="2000" err="1">
                <a:latin typeface="Sabon Next LT"/>
                <a:cs typeface="Sabon Next LT"/>
              </a:rPr>
              <a:t>em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questão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determina</a:t>
            </a:r>
            <a:r>
              <a:rPr lang="en-US" sz="2000">
                <a:latin typeface="Sabon Next LT"/>
                <a:cs typeface="Sabon Next LT"/>
              </a:rPr>
              <a:t> que </a:t>
            </a:r>
            <a:r>
              <a:rPr lang="en-US" sz="2000" err="1">
                <a:latin typeface="Sabon Next LT"/>
                <a:cs typeface="Sabon Next LT"/>
              </a:rPr>
              <a:t>os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produtos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perecíveis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devem</a:t>
            </a:r>
            <a:r>
              <a:rPr lang="en-US" sz="2000">
                <a:latin typeface="Sabon Next LT"/>
                <a:cs typeface="Sabon Next LT"/>
              </a:rPr>
              <a:t> ser </a:t>
            </a:r>
            <a:r>
              <a:rPr lang="en-US" sz="2000" err="1">
                <a:latin typeface="Sabon Next LT"/>
                <a:cs typeface="Sabon Next LT"/>
              </a:rPr>
              <a:t>transportados</a:t>
            </a:r>
            <a:r>
              <a:rPr lang="en-US" sz="2000">
                <a:latin typeface="Sabon Next LT"/>
                <a:cs typeface="Sabon Next LT"/>
              </a:rPr>
              <a:t> com um </a:t>
            </a:r>
            <a:r>
              <a:rPr lang="en-US" sz="2000" err="1">
                <a:latin typeface="Sabon Next LT"/>
                <a:cs typeface="Sabon Next LT"/>
              </a:rPr>
              <a:t>bom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controle</a:t>
            </a:r>
            <a:r>
              <a:rPr lang="en-US" sz="2000">
                <a:latin typeface="Sabon Next LT"/>
                <a:cs typeface="Sabon Next LT"/>
              </a:rPr>
              <a:t> de </a:t>
            </a:r>
            <a:r>
              <a:rPr lang="en-US" sz="2000" err="1">
                <a:latin typeface="Sabon Next LT"/>
                <a:cs typeface="Sabon Next LT"/>
              </a:rPr>
              <a:t>higiene</a:t>
            </a:r>
            <a:r>
              <a:rPr lang="en-US" sz="2000">
                <a:latin typeface="Sabon Next LT"/>
                <a:cs typeface="Sabon Next LT"/>
              </a:rPr>
              <a:t>, e </a:t>
            </a:r>
            <a:r>
              <a:rPr lang="en-US" sz="2000" err="1">
                <a:latin typeface="Sabon Next LT"/>
                <a:cs typeface="Sabon Next LT"/>
              </a:rPr>
              <a:t>principalmente</a:t>
            </a:r>
            <a:r>
              <a:rPr lang="en-US" sz="2000">
                <a:latin typeface="Sabon Next LT"/>
                <a:cs typeface="Sabon Next LT"/>
              </a:rPr>
              <a:t>, com </a:t>
            </a:r>
            <a:r>
              <a:rPr lang="en-US" sz="2000" err="1">
                <a:latin typeface="Sabon Next LT"/>
                <a:cs typeface="Sabon Next LT"/>
              </a:rPr>
              <a:t>temperatura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adequada</a:t>
            </a:r>
            <a:r>
              <a:rPr lang="en-US" sz="2000">
                <a:latin typeface="Sabon Next LT"/>
                <a:cs typeface="Sabon Next LT"/>
              </a:rPr>
              <a:t> </a:t>
            </a:r>
            <a:r>
              <a:rPr lang="en-US" sz="2000" err="1">
                <a:latin typeface="Sabon Next LT"/>
                <a:cs typeface="Sabon Next LT"/>
              </a:rPr>
              <a:t>durante</a:t>
            </a:r>
            <a:r>
              <a:rPr lang="en-US" sz="2000">
                <a:latin typeface="Sabon Next LT"/>
                <a:cs typeface="Sabon Next LT"/>
              </a:rPr>
              <a:t> as </a:t>
            </a:r>
            <a:r>
              <a:rPr lang="en-US" sz="2000" err="1">
                <a:latin typeface="Sabon Next LT"/>
                <a:cs typeface="Sabon Next LT"/>
              </a:rPr>
              <a:t>viagens</a:t>
            </a:r>
            <a:r>
              <a:rPr lang="en-US" sz="2000">
                <a:latin typeface="Sabon Next LT"/>
                <a:cs typeface="Sabon Next LT"/>
              </a:rPr>
              <a:t>. </a:t>
            </a:r>
          </a:p>
          <a:p>
            <a:endParaRPr lang="en-US" sz="2000">
              <a:latin typeface="Sabon Next LT"/>
              <a:cs typeface="Sabon Next LT"/>
            </a:endParaRPr>
          </a:p>
          <a:p>
            <a:r>
              <a:rPr lang="en-US" sz="2000">
                <a:latin typeface="Sabon Next LT"/>
                <a:cs typeface="Sabon Next LT"/>
              </a:rPr>
              <a:t>Carnes </a:t>
            </a:r>
            <a:r>
              <a:rPr lang="en-US" sz="2000" err="1">
                <a:latin typeface="Sabon Next LT"/>
                <a:cs typeface="Sabon Next LT"/>
              </a:rPr>
              <a:t>congeladas</a:t>
            </a:r>
            <a:r>
              <a:rPr lang="en-US" sz="2000">
                <a:latin typeface="Sabon Next LT"/>
                <a:cs typeface="Sabon Next LT"/>
              </a:rPr>
              <a:t>:  -18</a:t>
            </a:r>
            <a:r>
              <a:rPr lang="en-US" sz="2000">
                <a:latin typeface="Sabon Next LT"/>
                <a:ea typeface="+mn-lt"/>
                <a:cs typeface="+mn-lt"/>
              </a:rPr>
              <a:t>°C</a:t>
            </a:r>
          </a:p>
          <a:p>
            <a:endParaRPr lang="en-US" sz="2000">
              <a:latin typeface="Sabon Next LT"/>
              <a:cs typeface="Sabon Next LT"/>
            </a:endParaRPr>
          </a:p>
          <a:p>
            <a:r>
              <a:rPr lang="en-US" sz="2000">
                <a:latin typeface="Sabon Next LT"/>
                <a:cs typeface="Sabon Next LT"/>
              </a:rPr>
              <a:t>Carnes </a:t>
            </a:r>
            <a:r>
              <a:rPr lang="en-US" sz="2000" err="1">
                <a:latin typeface="Sabon Next LT"/>
                <a:cs typeface="Sabon Next LT"/>
              </a:rPr>
              <a:t>refrigeradas</a:t>
            </a:r>
            <a:r>
              <a:rPr lang="en-US" sz="2000">
                <a:latin typeface="Sabon Next LT"/>
                <a:cs typeface="Sabon Next LT"/>
              </a:rPr>
              <a:t> (</a:t>
            </a:r>
            <a:r>
              <a:rPr lang="en-US" sz="2000" err="1">
                <a:latin typeface="Sabon Next LT"/>
                <a:cs typeface="Sabon Next LT"/>
              </a:rPr>
              <a:t>embaladas</a:t>
            </a:r>
            <a:r>
              <a:rPr lang="en-US" sz="2000">
                <a:latin typeface="Sabon Next LT"/>
                <a:cs typeface="Sabon Next LT"/>
              </a:rPr>
              <a:t>) de 0</a:t>
            </a:r>
            <a:r>
              <a:rPr lang="en-US" sz="2000">
                <a:latin typeface="Sabon Next LT"/>
                <a:ea typeface="+mn-lt"/>
                <a:cs typeface="+mn-lt"/>
              </a:rPr>
              <a:t>°C  a 4 °C </a:t>
            </a:r>
          </a:p>
        </p:txBody>
      </p:sp>
    </p:spTree>
    <p:extLst>
      <p:ext uri="{BB962C8B-B14F-4D97-AF65-F5344CB8AC3E}">
        <p14:creationId xmlns:p14="http://schemas.microsoft.com/office/powerpoint/2010/main" val="28508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D98AC-CA28-440B-827E-A8C7C7C4C4E0}"/>
              </a:ext>
            </a:extLst>
          </p:cNvPr>
          <p:cNvSpPr txBox="1"/>
          <p:nvPr/>
        </p:nvSpPr>
        <p:spPr>
          <a:xfrm>
            <a:off x="3142891" y="109268"/>
            <a:ext cx="59205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cs typeface="Sabon Next LT"/>
              </a:rPr>
              <a:t>Solução</a:t>
            </a:r>
            <a:r>
              <a:rPr lang="en-US" sz="4400" b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cs typeface="Sabon Next LT"/>
              </a:rPr>
              <a:t> do </a:t>
            </a:r>
            <a:r>
              <a:rPr lang="en-US" sz="4400" b="1" err="1">
                <a:solidFill>
                  <a:schemeClr val="tx1">
                    <a:lumMod val="95000"/>
                    <a:lumOff val="5000"/>
                  </a:schemeClr>
                </a:solidFill>
                <a:latin typeface="Sabon Next LT"/>
                <a:cs typeface="Sabon Next LT"/>
              </a:rPr>
              <a:t>problema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3DAA9-EE84-4265-A298-0BD06E4484E3}"/>
              </a:ext>
            </a:extLst>
          </p:cNvPr>
          <p:cNvSpPr txBox="1"/>
          <p:nvPr/>
        </p:nvSpPr>
        <p:spPr>
          <a:xfrm>
            <a:off x="-5751" y="1561381"/>
            <a:ext cx="8364745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err="1">
                <a:latin typeface="Sabon Next LT"/>
                <a:cs typeface="Sabon Next LT"/>
              </a:rPr>
              <a:t>Nosso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sistema</a:t>
            </a:r>
            <a:r>
              <a:rPr lang="en-US" sz="2400">
                <a:latin typeface="Sabon Next LT"/>
                <a:cs typeface="Sabon Next LT"/>
              </a:rPr>
              <a:t> de </a:t>
            </a:r>
            <a:r>
              <a:rPr lang="en-US" sz="2400" err="1">
                <a:latin typeface="Sabon Next LT"/>
                <a:cs typeface="Sabon Next LT"/>
              </a:rPr>
              <a:t>monitoramento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entrega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ao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cliente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uma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vantagem</a:t>
            </a:r>
            <a:r>
              <a:rPr lang="en-US" sz="2400">
                <a:latin typeface="Sabon Next LT"/>
                <a:cs typeface="Sabon Next LT"/>
              </a:rPr>
              <a:t> </a:t>
            </a:r>
            <a:r>
              <a:rPr lang="en-US" sz="2400" err="1">
                <a:latin typeface="Sabon Next LT"/>
                <a:cs typeface="Sabon Next LT"/>
              </a:rPr>
              <a:t>sobre</a:t>
            </a:r>
            <a:r>
              <a:rPr lang="en-US" sz="2400">
                <a:latin typeface="Sabon Next LT"/>
                <a:cs typeface="Sabon Next LT"/>
              </a:rPr>
              <a:t> a </a:t>
            </a:r>
            <a:r>
              <a:rPr lang="en-US" sz="2400" err="1">
                <a:latin typeface="Sabon Next LT"/>
                <a:cs typeface="Sabon Next LT"/>
              </a:rPr>
              <a:t>concorrência</a:t>
            </a:r>
            <a:r>
              <a:rPr lang="en-US" sz="2400">
                <a:latin typeface="Sabon Next LT"/>
                <a:cs typeface="Sabon Next LT"/>
              </a:rPr>
              <a:t>,  </a:t>
            </a:r>
            <a:r>
              <a:rPr lang="en-US" sz="2400" err="1">
                <a:latin typeface="Sabon Next LT"/>
                <a:cs typeface="Sabon Next LT"/>
              </a:rPr>
              <a:t>possibilitando</a:t>
            </a:r>
            <a:r>
              <a:rPr lang="en-US" sz="2400">
                <a:latin typeface="Sabon Next LT"/>
                <a:cs typeface="Sabon Next LT"/>
              </a:rPr>
              <a:t> a </a:t>
            </a:r>
            <a:r>
              <a:rPr lang="en-US" sz="2400" err="1">
                <a:latin typeface="Sabon Next LT"/>
                <a:cs typeface="Sabon Next LT"/>
              </a:rPr>
              <a:t>visualização</a:t>
            </a:r>
            <a:r>
              <a:rPr lang="en-US" sz="2400">
                <a:latin typeface="Sabon Next LT"/>
                <a:cs typeface="Sabon Next LT"/>
              </a:rPr>
              <a:t> de dados </a:t>
            </a:r>
            <a:r>
              <a:rPr lang="en-US" sz="2400" err="1">
                <a:latin typeface="Sabon Next LT"/>
                <a:cs typeface="Sabon Next LT"/>
              </a:rPr>
              <a:t>periodicamente</a:t>
            </a:r>
            <a:r>
              <a:rPr lang="en-US" sz="2400">
                <a:latin typeface="Sabon Next LT"/>
                <a:cs typeface="Sabon Next LT"/>
              </a:rPr>
              <a:t> e </a:t>
            </a:r>
            <a:r>
              <a:rPr lang="en-US" sz="2400" err="1">
                <a:latin typeface="Sabon Next LT"/>
                <a:cs typeface="Sabon Next LT"/>
              </a:rPr>
              <a:t>garantindo</a:t>
            </a:r>
            <a:r>
              <a:rPr lang="en-US" sz="2400">
                <a:latin typeface="Sabon Next LT"/>
                <a:cs typeface="Sabon Next LT"/>
              </a:rPr>
              <a:t> a </a:t>
            </a:r>
            <a:r>
              <a:rPr lang="en-US" sz="2400" err="1">
                <a:latin typeface="Sabon Next LT"/>
                <a:cs typeface="Sabon Next LT"/>
              </a:rPr>
              <a:t>qualidade</a:t>
            </a:r>
            <a:r>
              <a:rPr lang="en-US" sz="2400">
                <a:latin typeface="Sabon Next LT"/>
                <a:cs typeface="Sabon Next LT"/>
              </a:rPr>
              <a:t> do </a:t>
            </a:r>
            <a:r>
              <a:rPr lang="en-US" sz="2400" err="1">
                <a:latin typeface="Sabon Next LT"/>
                <a:cs typeface="Sabon Next LT"/>
              </a:rPr>
              <a:t>produto</a:t>
            </a:r>
            <a:r>
              <a:rPr lang="en-US" sz="2400">
                <a:latin typeface="Sabon Next LT"/>
                <a:cs typeface="Sabon Next LT"/>
              </a:rPr>
              <a:t>, </a:t>
            </a:r>
            <a:r>
              <a:rPr lang="en-US" sz="2400" err="1">
                <a:latin typeface="Sabon Next LT"/>
                <a:cs typeface="Sabon Next LT"/>
              </a:rPr>
              <a:t>mesmo</a:t>
            </a:r>
            <a:r>
              <a:rPr lang="en-US" sz="2400">
                <a:latin typeface="Sabon Next LT"/>
                <a:cs typeface="Sabon Next LT"/>
              </a:rPr>
              <a:t> </a:t>
            </a:r>
            <a:r>
              <a:rPr lang="en-US" sz="2400" err="1">
                <a:latin typeface="Sabon Next LT"/>
                <a:cs typeface="Sabon Next LT"/>
              </a:rPr>
              <a:t>em</a:t>
            </a:r>
            <a:r>
              <a:rPr lang="en-US" sz="2400">
                <a:latin typeface="Sabon Next LT"/>
                <a:cs typeface="Sabon Next LT"/>
              </a:rPr>
              <a:t> longas </a:t>
            </a:r>
            <a:r>
              <a:rPr lang="en-US" sz="2400" err="1">
                <a:latin typeface="Sabon Next LT"/>
                <a:cs typeface="Sabon Next LT"/>
              </a:rPr>
              <a:t>distancias</a:t>
            </a:r>
            <a:r>
              <a:rPr lang="en-US" sz="2400">
                <a:latin typeface="Sabon Next LT"/>
                <a:cs typeface="Sabon Next LT"/>
              </a:rPr>
              <a:t>;</a:t>
            </a: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000">
              <a:latin typeface="Sabon Next LT"/>
              <a:cs typeface="Sabon Next L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Sabon Next LT"/>
              <a:cs typeface="Sabon Next 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64FD9-804B-4202-BF5F-16F630DABB42}"/>
              </a:ext>
            </a:extLst>
          </p:cNvPr>
          <p:cNvSpPr txBox="1"/>
          <p:nvPr/>
        </p:nvSpPr>
        <p:spPr>
          <a:xfrm>
            <a:off x="5011947" y="3229155"/>
            <a:ext cx="75164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Sabon Next LT"/>
                <a:ea typeface="+mn-lt"/>
                <a:cs typeface="+mn-lt"/>
              </a:rPr>
              <a:t>90% das cargas </a:t>
            </a:r>
            <a:r>
              <a:rPr lang="en-US" sz="2400" err="1">
                <a:latin typeface="Sabon Next LT"/>
                <a:ea typeface="+mn-lt"/>
                <a:cs typeface="+mn-lt"/>
              </a:rPr>
              <a:t>não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são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corretamente</a:t>
            </a:r>
            <a:r>
              <a:rPr lang="en-US" sz="2400">
                <a:latin typeface="Sabon Next LT"/>
                <a:ea typeface="+mn-lt"/>
                <a:cs typeface="+mn-lt"/>
              </a:rPr>
              <a:t> </a:t>
            </a:r>
            <a:r>
              <a:rPr lang="en-US" sz="2400" err="1">
                <a:latin typeface="Sabon Next LT"/>
                <a:ea typeface="+mn-lt"/>
                <a:cs typeface="+mn-lt"/>
              </a:rPr>
              <a:t>monitoradas</a:t>
            </a:r>
            <a:r>
              <a:rPr lang="en-US" sz="2400">
                <a:latin typeface="Sabon Next LT"/>
                <a:ea typeface="+mn-lt"/>
                <a:cs typeface="+mn-lt"/>
              </a:rPr>
              <a:t>, e </a:t>
            </a:r>
            <a:r>
              <a:rPr lang="en-US" sz="2400" err="1">
                <a:latin typeface="Sabon Next LT"/>
                <a:ea typeface="+mn-lt"/>
                <a:cs typeface="+mn-lt"/>
              </a:rPr>
              <a:t>cerca</a:t>
            </a:r>
            <a:r>
              <a:rPr lang="en-US" sz="2400">
                <a:latin typeface="Sabon Next LT"/>
                <a:ea typeface="+mn-lt"/>
                <a:cs typeface="+mn-lt"/>
              </a:rPr>
              <a:t> de 20% das cargas </a:t>
            </a:r>
            <a:r>
              <a:rPr lang="en-US" sz="2400" err="1">
                <a:latin typeface="Sabon Next LT"/>
                <a:ea typeface="+mn-lt"/>
                <a:cs typeface="+mn-lt"/>
              </a:rPr>
              <a:t>são</a:t>
            </a:r>
            <a:r>
              <a:rPr lang="en-US" sz="2400">
                <a:latin typeface="Sabon Next LT"/>
                <a:ea typeface="+mn-lt"/>
                <a:cs typeface="+mn-lt"/>
              </a:rPr>
              <a:t> </a:t>
            </a:r>
            <a:r>
              <a:rPr lang="en-US" sz="2400" err="1">
                <a:latin typeface="Sabon Next LT"/>
                <a:ea typeface="+mn-lt"/>
                <a:cs typeface="+mn-lt"/>
              </a:rPr>
              <a:t>disperdiçadas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em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decorrência</a:t>
            </a:r>
            <a:r>
              <a:rPr lang="en-US" sz="2400">
                <a:latin typeface="Sabon Next LT"/>
                <a:ea typeface="+mn-lt"/>
                <a:cs typeface="+mn-lt"/>
              </a:rPr>
              <a:t> de um </a:t>
            </a:r>
            <a:r>
              <a:rPr lang="en-US" sz="2400" err="1">
                <a:latin typeface="Sabon Next LT"/>
                <a:ea typeface="+mn-lt"/>
                <a:cs typeface="+mn-lt"/>
              </a:rPr>
              <a:t>mau</a:t>
            </a:r>
            <a:r>
              <a:rPr lang="en-US" sz="2400">
                <a:latin typeface="Sabon Next LT"/>
                <a:ea typeface="+mn-lt"/>
                <a:cs typeface="+mn-lt"/>
              </a:rPr>
              <a:t> </a:t>
            </a:r>
            <a:r>
              <a:rPr lang="en-US" sz="2400" err="1">
                <a:latin typeface="Sabon Next LT"/>
                <a:ea typeface="+mn-lt"/>
                <a:cs typeface="+mn-lt"/>
              </a:rPr>
              <a:t>monitoramento</a:t>
            </a:r>
            <a:r>
              <a:rPr lang="en-US" sz="2000">
                <a:latin typeface="Sabon Next LT"/>
                <a:ea typeface="+mn-lt"/>
                <a:cs typeface="+mn-lt"/>
              </a:rPr>
              <a:t> </a:t>
            </a:r>
            <a:endParaRPr lang="en-US" sz="2000">
              <a:latin typeface="Sabon Next 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3C570-9F6C-4917-BDEE-E4B20EF194C1}"/>
              </a:ext>
            </a:extLst>
          </p:cNvPr>
          <p:cNvSpPr txBox="1"/>
          <p:nvPr/>
        </p:nvSpPr>
        <p:spPr>
          <a:xfrm>
            <a:off x="108370" y="4507841"/>
            <a:ext cx="925614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abon Next LT"/>
                <a:ea typeface="+mn-lt"/>
                <a:cs typeface="+mn-lt"/>
              </a:rPr>
              <a:t>• O </a:t>
            </a:r>
            <a:r>
              <a:rPr lang="en-US" sz="2400" err="1">
                <a:latin typeface="Sabon Next LT"/>
                <a:ea typeface="+mn-lt"/>
                <a:cs typeface="+mn-lt"/>
              </a:rPr>
              <a:t>monitoramento</a:t>
            </a:r>
            <a:r>
              <a:rPr lang="en-US" sz="2400">
                <a:latin typeface="Sabon Next LT"/>
                <a:ea typeface="+mn-lt"/>
                <a:cs typeface="+mn-lt"/>
              </a:rPr>
              <a:t> das </a:t>
            </a:r>
            <a:r>
              <a:rPr lang="en-US" sz="2400" err="1">
                <a:latin typeface="Sabon Next LT"/>
                <a:ea typeface="+mn-lt"/>
                <a:cs typeface="+mn-lt"/>
              </a:rPr>
              <a:t>câmaras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frias</a:t>
            </a:r>
            <a:r>
              <a:rPr lang="en-US" sz="2400">
                <a:latin typeface="Sabon Next LT"/>
                <a:ea typeface="+mn-lt"/>
                <a:cs typeface="+mn-lt"/>
              </a:rPr>
              <a:t> para carne, </a:t>
            </a:r>
            <a:r>
              <a:rPr lang="en-US" sz="2400" err="1">
                <a:latin typeface="Sabon Next LT"/>
                <a:ea typeface="+mn-lt"/>
                <a:cs typeface="+mn-lt"/>
              </a:rPr>
              <a:t>têm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como</a:t>
            </a:r>
            <a:r>
              <a:rPr lang="en-US" sz="2400">
                <a:latin typeface="Sabon Next LT"/>
                <a:ea typeface="+mn-lt"/>
                <a:cs typeface="+mn-lt"/>
              </a:rPr>
              <a:t> principal </a:t>
            </a:r>
            <a:r>
              <a:rPr lang="en-US" sz="2400" err="1">
                <a:latin typeface="Sabon Next LT"/>
                <a:ea typeface="+mn-lt"/>
                <a:cs typeface="+mn-lt"/>
              </a:rPr>
              <a:t>objetivo</a:t>
            </a:r>
            <a:r>
              <a:rPr lang="en-US" sz="2400">
                <a:latin typeface="Sabon Next LT"/>
                <a:ea typeface="+mn-lt"/>
                <a:cs typeface="+mn-lt"/>
              </a:rPr>
              <a:t>, </a:t>
            </a:r>
            <a:r>
              <a:rPr lang="en-US" sz="2400" err="1">
                <a:latin typeface="Sabon Next LT"/>
                <a:ea typeface="+mn-lt"/>
                <a:cs typeface="+mn-lt"/>
              </a:rPr>
              <a:t>fazer</a:t>
            </a:r>
            <a:r>
              <a:rPr lang="en-US" sz="2400">
                <a:latin typeface="Sabon Next LT"/>
                <a:ea typeface="+mn-lt"/>
                <a:cs typeface="+mn-lt"/>
              </a:rPr>
              <a:t> com que o </a:t>
            </a:r>
            <a:r>
              <a:rPr lang="en-US" sz="2400" err="1">
                <a:latin typeface="Sabon Next LT"/>
                <a:ea typeface="+mn-lt"/>
                <a:cs typeface="+mn-lt"/>
              </a:rPr>
              <a:t>produto</a:t>
            </a:r>
            <a:r>
              <a:rPr lang="en-US" sz="2400">
                <a:latin typeface="Sabon Next LT"/>
                <a:ea typeface="+mn-lt"/>
                <a:cs typeface="+mn-lt"/>
              </a:rPr>
              <a:t> do </a:t>
            </a:r>
            <a:r>
              <a:rPr lang="en-US" sz="2400" err="1">
                <a:latin typeface="Sabon Next LT"/>
                <a:ea typeface="+mn-lt"/>
                <a:cs typeface="+mn-lt"/>
              </a:rPr>
              <a:t>cliente</a:t>
            </a:r>
            <a:r>
              <a:rPr lang="en-US" sz="2400">
                <a:latin typeface="Sabon Next LT"/>
                <a:ea typeface="+mn-lt"/>
                <a:cs typeface="+mn-lt"/>
              </a:rPr>
              <a:t> de </a:t>
            </a:r>
            <a:r>
              <a:rPr lang="en-US" sz="2400" err="1">
                <a:latin typeface="Sabon Next LT"/>
                <a:ea typeface="+mn-lt"/>
                <a:cs typeface="+mn-lt"/>
              </a:rPr>
              <a:t>fato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chegue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ao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consumidor</a:t>
            </a:r>
            <a:r>
              <a:rPr lang="en-US" sz="2400">
                <a:latin typeface="Sabon Next LT"/>
                <a:ea typeface="+mn-lt"/>
                <a:cs typeface="+mn-lt"/>
              </a:rPr>
              <a:t> final com a </a:t>
            </a:r>
            <a:r>
              <a:rPr lang="en-US" sz="2400" err="1">
                <a:latin typeface="Sabon Next LT"/>
                <a:ea typeface="+mn-lt"/>
                <a:cs typeface="+mn-lt"/>
              </a:rPr>
              <a:t>mesma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qualidade</a:t>
            </a:r>
            <a:r>
              <a:rPr lang="en-US" sz="2400">
                <a:latin typeface="Sabon Next LT"/>
                <a:ea typeface="+mn-lt"/>
                <a:cs typeface="+mn-lt"/>
              </a:rPr>
              <a:t> que </a:t>
            </a:r>
            <a:r>
              <a:rPr lang="en-US" sz="2400" err="1">
                <a:latin typeface="Sabon Next LT"/>
                <a:ea typeface="+mn-lt"/>
                <a:cs typeface="+mn-lt"/>
              </a:rPr>
              <a:t>saiu</a:t>
            </a:r>
            <a:r>
              <a:rPr lang="en-US" sz="2400">
                <a:latin typeface="Sabon Next LT"/>
                <a:ea typeface="+mn-lt"/>
                <a:cs typeface="+mn-lt"/>
              </a:rPr>
              <a:t> do </a:t>
            </a:r>
            <a:r>
              <a:rPr lang="en-US" sz="2400" err="1">
                <a:latin typeface="Sabon Next LT"/>
                <a:ea typeface="+mn-lt"/>
                <a:cs typeface="+mn-lt"/>
              </a:rPr>
              <a:t>fabricante</a:t>
            </a:r>
            <a:r>
              <a:rPr lang="en-US" sz="2400">
                <a:latin typeface="Sabon Next LT"/>
                <a:ea typeface="+mn-lt"/>
                <a:cs typeface="+mn-lt"/>
              </a:rPr>
              <a:t>, </a:t>
            </a:r>
            <a:r>
              <a:rPr lang="en-US" sz="2400" err="1">
                <a:latin typeface="Sabon Next LT"/>
                <a:ea typeface="+mn-lt"/>
                <a:cs typeface="+mn-lt"/>
              </a:rPr>
              <a:t>permitindo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assim</a:t>
            </a:r>
            <a:r>
              <a:rPr lang="en-US" sz="2400">
                <a:latin typeface="Sabon Next LT"/>
                <a:ea typeface="+mn-lt"/>
                <a:cs typeface="+mn-lt"/>
              </a:rPr>
              <a:t> que </a:t>
            </a:r>
            <a:r>
              <a:rPr lang="en-US" sz="2400" err="1">
                <a:latin typeface="Sabon Next LT"/>
                <a:ea typeface="+mn-lt"/>
                <a:cs typeface="+mn-lt"/>
              </a:rPr>
              <a:t>os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alimentos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estejam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aptos</a:t>
            </a:r>
            <a:r>
              <a:rPr lang="en-US" sz="2400">
                <a:latin typeface="Sabon Next LT"/>
                <a:ea typeface="+mn-lt"/>
                <a:cs typeface="+mn-lt"/>
              </a:rPr>
              <a:t> para o </a:t>
            </a:r>
            <a:r>
              <a:rPr lang="en-US" sz="2400" err="1">
                <a:latin typeface="Sabon Next LT"/>
                <a:ea typeface="+mn-lt"/>
                <a:cs typeface="+mn-lt"/>
              </a:rPr>
              <a:t>consumo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humano</a:t>
            </a:r>
            <a:r>
              <a:rPr lang="en-US" sz="2400">
                <a:latin typeface="Sabon Next LT"/>
                <a:ea typeface="+mn-lt"/>
                <a:cs typeface="+mn-lt"/>
              </a:rPr>
              <a:t>, </a:t>
            </a:r>
            <a:r>
              <a:rPr lang="en-US" sz="2400" err="1">
                <a:latin typeface="Sabon Next LT"/>
                <a:ea typeface="+mn-lt"/>
                <a:cs typeface="+mn-lt"/>
              </a:rPr>
              <a:t>como</a:t>
            </a:r>
            <a:r>
              <a:rPr lang="en-US" sz="2400">
                <a:latin typeface="Sabon Next LT"/>
                <a:ea typeface="+mn-lt"/>
                <a:cs typeface="+mn-lt"/>
              </a:rPr>
              <a:t> </a:t>
            </a:r>
            <a:r>
              <a:rPr lang="en-US" sz="2400" err="1">
                <a:latin typeface="Sabon Next LT"/>
                <a:ea typeface="+mn-lt"/>
                <a:cs typeface="+mn-lt"/>
              </a:rPr>
              <a:t>estabelece</a:t>
            </a:r>
            <a:r>
              <a:rPr lang="en-US" sz="2400">
                <a:latin typeface="Sabon Next LT"/>
                <a:ea typeface="+mn-lt"/>
                <a:cs typeface="+mn-lt"/>
              </a:rPr>
              <a:t> a </a:t>
            </a:r>
            <a:r>
              <a:rPr lang="en-US" sz="2400" err="1">
                <a:latin typeface="Sabon Next LT"/>
                <a:ea typeface="+mn-lt"/>
                <a:cs typeface="+mn-lt"/>
              </a:rPr>
              <a:t>portaria</a:t>
            </a:r>
            <a:r>
              <a:rPr lang="en-US" sz="2400">
                <a:latin typeface="Sabon Next LT"/>
                <a:ea typeface="+mn-lt"/>
                <a:cs typeface="+mn-lt"/>
              </a:rPr>
              <a:t> n°326 SVS/MS de 1997.</a:t>
            </a:r>
          </a:p>
        </p:txBody>
      </p:sp>
    </p:spTree>
    <p:extLst>
      <p:ext uri="{BB962C8B-B14F-4D97-AF65-F5344CB8AC3E}">
        <p14:creationId xmlns:p14="http://schemas.microsoft.com/office/powerpoint/2010/main" val="180395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BFC5417-582B-4675-B073-FC7EBCF6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2381231"/>
            <a:ext cx="11829689" cy="4309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C0DCF-A382-421F-82F3-51919E6F80A3}"/>
              </a:ext>
            </a:extLst>
          </p:cNvPr>
          <p:cNvSpPr txBox="1"/>
          <p:nvPr/>
        </p:nvSpPr>
        <p:spPr>
          <a:xfrm>
            <a:off x="3444815" y="-5751"/>
            <a:ext cx="53023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err="1">
                <a:latin typeface="Sabon Next LT"/>
                <a:cs typeface="Sabon Next LT"/>
              </a:rPr>
              <a:t>Diagrama</a:t>
            </a:r>
            <a:r>
              <a:rPr lang="en-US" sz="4000" b="1">
                <a:latin typeface="Sabon Next LT"/>
                <a:cs typeface="Sabon Next LT"/>
              </a:rPr>
              <a:t> de </a:t>
            </a:r>
            <a:r>
              <a:rPr lang="en-US" sz="4000" b="1" err="1">
                <a:latin typeface="Sabon Next LT"/>
                <a:cs typeface="Sabon Next LT"/>
              </a:rPr>
              <a:t>Solução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DB989EB-3E96-4E48-AF98-A01CFF7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2" y="-41579"/>
            <a:ext cx="13785011" cy="6941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789B5C-5A06-40C6-B567-D87F043F4DA6}"/>
              </a:ext>
            </a:extLst>
          </p:cNvPr>
          <p:cNvSpPr txBox="1"/>
          <p:nvPr/>
        </p:nvSpPr>
        <p:spPr>
          <a:xfrm>
            <a:off x="4047766" y="5312974"/>
            <a:ext cx="4109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Sabon Next LT"/>
                <a:cs typeface="Sabon Next LT"/>
              </a:rPr>
              <a:t>Ferramenta de </a:t>
            </a:r>
            <a:r>
              <a:rPr lang="en-US" sz="3200" b="1" err="1">
                <a:solidFill>
                  <a:srgbClr val="FFFFFF"/>
                </a:solidFill>
                <a:latin typeface="Sabon Next LT"/>
                <a:cs typeface="Sabon Next LT"/>
              </a:rPr>
              <a:t>gestão</a:t>
            </a:r>
            <a:endParaRPr lang="en-US" sz="3200" b="1">
              <a:solidFill>
                <a:srgbClr val="FFFFFF"/>
              </a:solidFill>
              <a:latin typeface="Sabon Next LT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7778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4DCE178-E2A0-4C5C-B19D-482292AB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96459"/>
            <a:ext cx="12203501" cy="70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9D66BF-E715-4564-924B-EEB1E84D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6" y="696078"/>
            <a:ext cx="4756029" cy="6155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73D24-DB4E-42CE-A143-9E78E8F8985E}"/>
              </a:ext>
            </a:extLst>
          </p:cNvPr>
          <p:cNvSpPr txBox="1"/>
          <p:nvPr/>
        </p:nvSpPr>
        <p:spPr>
          <a:xfrm>
            <a:off x="4321834" y="-149525"/>
            <a:ext cx="35483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atin typeface="Sabon Next LT"/>
                <a:cs typeface="Sabon Next LT"/>
              </a:rPr>
              <a:t>Paleta </a:t>
            </a:r>
          </a:p>
        </p:txBody>
      </p:sp>
    </p:spTree>
    <p:extLst>
      <p:ext uri="{BB962C8B-B14F-4D97-AF65-F5344CB8AC3E}">
        <p14:creationId xmlns:p14="http://schemas.microsoft.com/office/powerpoint/2010/main" val="288867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2DAB751-6727-4669-B461-29635A4E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903"/>
            <a:ext cx="12261011" cy="68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0753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DappledVTI</vt:lpstr>
      <vt:lpstr>CF Monitoramento          Monitoramento de câmara fria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marcusso dos santos</cp:lastModifiedBy>
  <cp:revision>5</cp:revision>
  <dcterms:created xsi:type="dcterms:W3CDTF">2022-03-09T23:38:40Z</dcterms:created>
  <dcterms:modified xsi:type="dcterms:W3CDTF">2022-03-15T12:22:06Z</dcterms:modified>
</cp:coreProperties>
</file>