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2"/>
  </p:notesMasterIdLst>
  <p:sldIdLst>
    <p:sldId id="256" r:id="rId2"/>
    <p:sldId id="257" r:id="rId3"/>
    <p:sldId id="258" r:id="rId4"/>
    <p:sldId id="259" r:id="rId5"/>
    <p:sldId id="260" r:id="rId6"/>
    <p:sldId id="263" r:id="rId7"/>
    <p:sldId id="264" r:id="rId8"/>
    <p:sldId id="261" r:id="rId9"/>
    <p:sldId id="265"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Estilo Médio 3 - Ênfas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Estilo Médio 3 - Ênfas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4" autoAdjust="0"/>
    <p:restoredTop sz="80694" autoAdjust="0"/>
  </p:normalViewPr>
  <p:slideViewPr>
    <p:cSldViewPr snapToGrid="0" snapToObjects="1">
      <p:cViewPr varScale="1">
        <p:scale>
          <a:sx n="72" d="100"/>
          <a:sy n="72" d="100"/>
        </p:scale>
        <p:origin x="-90"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3C5EA3-6CD9-4BC7-A98E-109B7FFF74A5}" type="datetimeFigureOut">
              <a:rPr lang="pt-BR" smtClean="0"/>
              <a:pPr/>
              <a:t>17/05/2025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7279BA-C260-490B-8693-BD845C68EFC3}"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Hello everyone. My name is Felipe </a:t>
            </a:r>
            <a:r>
              <a:rPr lang="en-US" sz="1200" kern="1200" dirty="0" err="1" smtClean="0">
                <a:solidFill>
                  <a:schemeClr val="tx1"/>
                </a:solidFill>
                <a:latin typeface="+mn-lt"/>
                <a:ea typeface="+mn-ea"/>
                <a:cs typeface="+mn-cs"/>
              </a:rPr>
              <a:t>Steudel</a:t>
            </a:r>
            <a:r>
              <a:rPr lang="en-US" sz="1200" kern="1200" dirty="0" smtClean="0">
                <a:solidFill>
                  <a:schemeClr val="tx1"/>
                </a:solidFill>
                <a:latin typeface="+mn-lt"/>
                <a:ea typeface="+mn-ea"/>
                <a:cs typeface="+mn-cs"/>
              </a:rPr>
              <a:t>, and this presentation summarizes my project for the Strategic Thinking module. I focused on using machine learning to improve solar energy generation through predictive analytics and anomaly detection.</a:t>
            </a:r>
            <a:endParaRPr lang="pt-BR" sz="1200" kern="1200" dirty="0" smtClean="0">
              <a:solidFill>
                <a:schemeClr val="tx1"/>
              </a:solidFill>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conclusion, machine learning—especially Random Forest—can greatly improve monitoring in solar plants. The models can help detect faults, predict energy output, and guide maintenance. Future steps include using longer timeframes and deep learning like LSTM for even better results.</a:t>
            </a:r>
            <a:endParaRPr lang="pt-BR" sz="1200" kern="1200" dirty="0" smtClean="0">
              <a:solidFill>
                <a:schemeClr val="tx1"/>
              </a:solidFill>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10</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Despite the sustainability of solar energy, plants still have problems with inefficient operation and needless maintenance. Insufficient predictive monitoring is the issue. I wanted to develop models that could forecast power generation and identify performance problems using data from the actual world.</a:t>
            </a:r>
            <a:endParaRPr lang="pt-BR" sz="1200" kern="1200" smtClean="0">
              <a:solidFill>
                <a:schemeClr val="tx1"/>
              </a:solidFill>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project aimed to answer three key questions around efficiency and prediction using sensor data:</a:t>
            </a:r>
            <a:endParaRPr lang="pt-BR"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How do temperature and irradiation affect efficiency?</a:t>
            </a:r>
            <a:endParaRPr lang="pt-BR"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Can we predict failures using sensor data?</a:t>
            </a:r>
            <a:endParaRPr lang="pt-BR"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Which Machine Learning models are best for forecasting?</a:t>
            </a:r>
            <a:endParaRPr lang="pt-B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main objectives were to improve maintenance timing, boost plant performance, and predict energy output using machine learning.</a:t>
            </a:r>
            <a:endParaRPr lang="pt-BR" dirty="0"/>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3</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 used 34 days of sensor and generation data from a solar plant in India. I cleaned and merged the data, did feature selection, and trained three models: Linear Regression, Random Forest, and ARIMA. </a:t>
            </a:r>
            <a:r>
              <a:rPr lang="pt-BR" sz="1200" kern="1200" dirty="0" err="1" smtClean="0">
                <a:solidFill>
                  <a:schemeClr val="tx1"/>
                </a:solidFill>
                <a:latin typeface="+mn-lt"/>
                <a:ea typeface="+mn-ea"/>
                <a:cs typeface="+mn-cs"/>
              </a:rPr>
              <a:t>Python</a:t>
            </a:r>
            <a:r>
              <a:rPr lang="pt-BR" sz="1200" kern="1200" dirty="0" smtClean="0">
                <a:solidFill>
                  <a:schemeClr val="tx1"/>
                </a:solidFill>
                <a:latin typeface="+mn-lt"/>
                <a:ea typeface="+mn-ea"/>
                <a:cs typeface="+mn-cs"/>
              </a:rPr>
              <a:t> </a:t>
            </a:r>
            <a:r>
              <a:rPr lang="pt-BR" sz="1200" kern="1200" dirty="0" err="1" smtClean="0">
                <a:solidFill>
                  <a:schemeClr val="tx1"/>
                </a:solidFill>
                <a:latin typeface="+mn-lt"/>
                <a:ea typeface="+mn-ea"/>
                <a:cs typeface="+mn-cs"/>
              </a:rPr>
              <a:t>and</a:t>
            </a:r>
            <a:r>
              <a:rPr lang="pt-BR" sz="1200" kern="1200" dirty="0" smtClean="0">
                <a:solidFill>
                  <a:schemeClr val="tx1"/>
                </a:solidFill>
                <a:latin typeface="+mn-lt"/>
                <a:ea typeface="+mn-ea"/>
                <a:cs typeface="+mn-cs"/>
              </a:rPr>
              <a:t> </a:t>
            </a:r>
            <a:r>
              <a:rPr lang="pt-BR" sz="1200" kern="1200" dirty="0" err="1" smtClean="0">
                <a:solidFill>
                  <a:schemeClr val="tx1"/>
                </a:solidFill>
                <a:latin typeface="+mn-lt"/>
                <a:ea typeface="+mn-ea"/>
                <a:cs typeface="+mn-cs"/>
              </a:rPr>
              <a:t>libraries</a:t>
            </a:r>
            <a:r>
              <a:rPr lang="pt-BR" sz="1200" kern="1200" dirty="0" smtClean="0">
                <a:solidFill>
                  <a:schemeClr val="tx1"/>
                </a:solidFill>
                <a:latin typeface="+mn-lt"/>
                <a:ea typeface="+mn-ea"/>
                <a:cs typeface="+mn-cs"/>
              </a:rPr>
              <a:t> </a:t>
            </a:r>
            <a:r>
              <a:rPr lang="pt-BR" sz="1200" kern="1200" dirty="0" err="1" smtClean="0">
                <a:solidFill>
                  <a:schemeClr val="tx1"/>
                </a:solidFill>
                <a:latin typeface="+mn-lt"/>
                <a:ea typeface="+mn-ea"/>
                <a:cs typeface="+mn-cs"/>
              </a:rPr>
              <a:t>like</a:t>
            </a:r>
            <a:r>
              <a:rPr lang="pt-BR" sz="1200" kern="1200" dirty="0" smtClean="0">
                <a:solidFill>
                  <a:schemeClr val="tx1"/>
                </a:solidFill>
                <a:latin typeface="+mn-lt"/>
                <a:ea typeface="+mn-ea"/>
                <a:cs typeface="+mn-cs"/>
              </a:rPr>
              <a:t> </a:t>
            </a:r>
            <a:r>
              <a:rPr lang="pt-BR" sz="1200" kern="1200" dirty="0" err="1" smtClean="0">
                <a:solidFill>
                  <a:schemeClr val="tx1"/>
                </a:solidFill>
                <a:latin typeface="+mn-lt"/>
                <a:ea typeface="+mn-ea"/>
                <a:cs typeface="+mn-cs"/>
              </a:rPr>
              <a:t>Scikit-learn</a:t>
            </a:r>
            <a:r>
              <a:rPr lang="pt-BR" sz="1200" kern="1200" dirty="0" smtClean="0">
                <a:solidFill>
                  <a:schemeClr val="tx1"/>
                </a:solidFill>
                <a:latin typeface="+mn-lt"/>
                <a:ea typeface="+mn-ea"/>
                <a:cs typeface="+mn-cs"/>
              </a:rPr>
              <a:t> </a:t>
            </a:r>
            <a:r>
              <a:rPr lang="pt-BR" sz="1200" kern="1200" dirty="0" err="1" smtClean="0">
                <a:solidFill>
                  <a:schemeClr val="tx1"/>
                </a:solidFill>
                <a:latin typeface="+mn-lt"/>
                <a:ea typeface="+mn-ea"/>
                <a:cs typeface="+mn-cs"/>
              </a:rPr>
              <a:t>were</a:t>
            </a:r>
            <a:r>
              <a:rPr lang="pt-BR" sz="1200" kern="1200" dirty="0" smtClean="0">
                <a:solidFill>
                  <a:schemeClr val="tx1"/>
                </a:solidFill>
                <a:latin typeface="+mn-lt"/>
                <a:ea typeface="+mn-ea"/>
                <a:cs typeface="+mn-cs"/>
              </a:rPr>
              <a:t> </a:t>
            </a:r>
            <a:r>
              <a:rPr lang="pt-BR" sz="1200" kern="1200" dirty="0" err="1" smtClean="0">
                <a:solidFill>
                  <a:schemeClr val="tx1"/>
                </a:solidFill>
                <a:latin typeface="+mn-lt"/>
                <a:ea typeface="+mn-ea"/>
                <a:cs typeface="+mn-cs"/>
              </a:rPr>
              <a:t>used</a:t>
            </a:r>
            <a:r>
              <a:rPr lang="pt-BR"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dirty="0" smtClean="0">
              <a:solidFill>
                <a:schemeClr val="tx1"/>
              </a:solidFill>
              <a:latin typeface="+mn-lt"/>
              <a:ea typeface="+mn-ea"/>
              <a:cs typeface="+mn-cs"/>
            </a:endParaRPr>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4</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Irradiation was the top predictor of power output. Module temperature also had a significant impact, aligning with theory. Exploratory analysis revealed clear daily patterns and highlighted the importance of environmental factors.</a:t>
            </a:r>
            <a:endParaRPr lang="pt-B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dirty="0" smtClean="0">
              <a:solidFill>
                <a:schemeClr val="tx1"/>
              </a:solidFill>
              <a:latin typeface="+mn-lt"/>
              <a:ea typeface="+mn-ea"/>
              <a:cs typeface="+mn-cs"/>
            </a:endParaRPr>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5</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scatter plot highlights the strong linear relationship between DC_POWER and AC_POWER. Due to this high </a:t>
            </a:r>
            <a:r>
              <a:rPr lang="en-US" sz="1200" kern="1200" dirty="0" err="1" smtClean="0">
                <a:solidFill>
                  <a:schemeClr val="tx1"/>
                </a:solidFill>
                <a:latin typeface="+mn-lt"/>
                <a:ea typeface="+mn-ea"/>
                <a:cs typeface="+mn-cs"/>
              </a:rPr>
              <a:t>collinearity</a:t>
            </a:r>
            <a:r>
              <a:rPr lang="en-US" sz="1200" kern="1200" dirty="0" smtClean="0">
                <a:solidFill>
                  <a:schemeClr val="tx1"/>
                </a:solidFill>
                <a:latin typeface="+mn-lt"/>
                <a:ea typeface="+mn-ea"/>
                <a:cs typeface="+mn-cs"/>
              </a:rPr>
              <a:t>, AC_POWER was intentionally excluded from the feature set to prevent data leakage, as both variables represent sequential stages of the same energy conversion process.</a:t>
            </a:r>
            <a:endParaRPr lang="pt-BR" dirty="0"/>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scatter plot was used to analyze the direct relationship between DC_POWER and IRRADIATION, as solar irradiance is a primary factor influencing photovoltaic output. A strong positive correlation was observed, validating the expected dependency.</a:t>
            </a:r>
            <a:endParaRPr lang="pt-BR" sz="1200" kern="1200" dirty="0" smtClean="0">
              <a:solidFill>
                <a:schemeClr val="tx1"/>
              </a:solidFill>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7</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Random Forest outperformed the others, with the highest accuracy and lowest error. Linear Regression was close but less effective for non-linear patterns. ARIMA, using only the power series without external variables, performed poorly.</a:t>
            </a:r>
            <a:endParaRPr lang="pt-BR" sz="1200" kern="1200" dirty="0" smtClean="0">
              <a:solidFill>
                <a:schemeClr val="tx1"/>
              </a:solidFill>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8</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scatter plot for Linear Regression shows a clear alignment along the diagonal, indicating good prediction accuracy. However, slight deviations suggest limitations in capturing non-linear patterns. The Random Forest model, on the other hand, shows predictions closely clustered around the diagonal, demonstrating higher accuracy and better handling of complex relationships.</a:t>
            </a:r>
            <a:endParaRPr lang="pt-BR" dirty="0"/>
          </a:p>
        </p:txBody>
      </p:sp>
      <p:sp>
        <p:nvSpPr>
          <p:cNvPr id="4" name="Espaço Reservado para Número de Slide 3"/>
          <p:cNvSpPr>
            <a:spLocks noGrp="1"/>
          </p:cNvSpPr>
          <p:nvPr>
            <p:ph type="sldNum" sz="quarter" idx="10"/>
          </p:nvPr>
        </p:nvSpPr>
        <p:spPr/>
        <p:txBody>
          <a:bodyPr/>
          <a:lstStyle/>
          <a:p>
            <a:fld id="{A67279BA-C260-490B-8693-BD845C68EFC3}" type="slidenum">
              <a:rPr lang="pt-BR" smtClean="0"/>
              <a:pPr/>
              <a:t>9</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ítu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5BCAD085-E8A6-8845-BD4E-CB4CCA059FC4}" type="datetimeFigureOut">
              <a:rPr lang="en-US" smtClean="0"/>
              <a:pPr/>
              <a:t>5/17/2025</a:t>
            </a:fld>
            <a:endParaRPr lang="en-US"/>
          </a:p>
        </p:txBody>
      </p:sp>
      <p:sp>
        <p:nvSpPr>
          <p:cNvPr id="19" name="Espaço Reservado para Rodapé 18"/>
          <p:cNvSpPr>
            <a:spLocks noGrp="1"/>
          </p:cNvSpPr>
          <p:nvPr>
            <p:ph type="ftr" sz="quarter" idx="11"/>
          </p:nvPr>
        </p:nvSpPr>
        <p:spPr/>
        <p:txBody>
          <a:bodyPr/>
          <a:lstStyle/>
          <a:p>
            <a:endParaRPr lang="en-US"/>
          </a:p>
        </p:txBody>
      </p:sp>
      <p:sp>
        <p:nvSpPr>
          <p:cNvPr id="27" name="Espaço Reservado para Número de Slide 26"/>
          <p:cNvSpPr>
            <a:spLocks noGrp="1"/>
          </p:cNvSpPr>
          <p:nvPr>
            <p:ph type="sldNum" sz="quarter" idx="12"/>
          </p:nvPr>
        </p:nvSpPr>
        <p:spPr/>
        <p:txBody>
          <a:bodyPr/>
          <a:lstStyle/>
          <a:p>
            <a:fld id="{C1FF6DA9-008F-8B48-92A6-B652298478BF}"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BCAD085-E8A6-8845-BD4E-CB4CCA059FC4}" type="datetimeFigureOut">
              <a:rPr lang="en-US" smtClean="0"/>
              <a:pPr/>
              <a:t>5/17/2025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C1FF6DA9-008F-8B48-92A6-B652298478B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BCAD085-E8A6-8845-BD4E-CB4CCA059FC4}" type="datetimeFigureOut">
              <a:rPr lang="en-US" smtClean="0"/>
              <a:pPr/>
              <a:t>5/17/2025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C1FF6DA9-008F-8B48-92A6-B652298478BF}"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BCAD085-E8A6-8845-BD4E-CB4CCA059FC4}" type="datetimeFigureOut">
              <a:rPr lang="en-US" smtClean="0"/>
              <a:pPr/>
              <a:t>5/17/2025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C1FF6DA9-008F-8B48-92A6-B652298478BF}"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ítu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5BCAD085-E8A6-8845-BD4E-CB4CCA059FC4}" type="datetimeFigureOut">
              <a:rPr lang="en-US" smtClean="0"/>
              <a:pPr/>
              <a:t>5/17/2025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C1FF6DA9-008F-8B48-92A6-B652298478BF}"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BCAD085-E8A6-8845-BD4E-CB4CCA059FC4}" type="datetimeFigureOut">
              <a:rPr lang="en-US" smtClean="0"/>
              <a:pPr/>
              <a:t>5/17/2025</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C1FF6DA9-008F-8B48-92A6-B652298478BF}"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5BCAD085-E8A6-8845-BD4E-CB4CCA059FC4}" type="datetimeFigureOut">
              <a:rPr lang="en-US" smtClean="0"/>
              <a:pPr/>
              <a:t>5/17/2025</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C1FF6DA9-008F-8B48-92A6-B652298478BF}"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320"/>
            <a:ext cx="7470648" cy="1143000"/>
          </a:xfrm>
        </p:spPr>
        <p:txBody>
          <a:bodyPr anchor="ctr"/>
          <a:lstStyle>
            <a:lvl1pPr algn="l">
              <a:defRPr sz="4600"/>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5BCAD085-E8A6-8845-BD4E-CB4CCA059FC4}" type="datetimeFigureOut">
              <a:rPr lang="en-US" smtClean="0"/>
              <a:pPr/>
              <a:t>5/17/2025</a:t>
            </a:fld>
            <a:endParaRPr lang="en-US"/>
          </a:p>
        </p:txBody>
      </p:sp>
      <p:sp>
        <p:nvSpPr>
          <p:cNvPr id="8" name="Espaço Reservado para Número de Slide 7"/>
          <p:cNvSpPr>
            <a:spLocks noGrp="1"/>
          </p:cNvSpPr>
          <p:nvPr>
            <p:ph type="sldNum" sz="quarter" idx="11"/>
          </p:nvPr>
        </p:nvSpPr>
        <p:spPr/>
        <p:txBody>
          <a:bodyPr/>
          <a:lstStyle/>
          <a:p>
            <a:fld id="{C1FF6DA9-008F-8B48-92A6-B652298478BF}" type="slidenum">
              <a:rPr lang="en-US" smtClean="0"/>
              <a:pPr/>
              <a:t>‹nº›</a:t>
            </a:fld>
            <a:endParaRPr lang="en-US"/>
          </a:p>
        </p:txBody>
      </p:sp>
      <p:sp>
        <p:nvSpPr>
          <p:cNvPr id="9" name="Espaço Reservado para Rodapé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BCAD085-E8A6-8845-BD4E-CB4CCA059FC4}" type="datetimeFigureOut">
              <a:rPr lang="en-US" smtClean="0"/>
              <a:pPr/>
              <a:t>5/17/2025</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C1FF6DA9-008F-8B48-92A6-B652298478B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BCAD085-E8A6-8845-BD4E-CB4CCA059FC4}" type="datetimeFigureOut">
              <a:rPr lang="en-US" smtClean="0"/>
              <a:pPr/>
              <a:t>5/17/2025</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a:xfrm>
            <a:off x="8156448" y="6422064"/>
            <a:ext cx="762000" cy="365125"/>
          </a:xfrm>
        </p:spPr>
        <p:txBody>
          <a:bodyPr/>
          <a:lstStyle/>
          <a:p>
            <a:fld id="{C1FF6DA9-008F-8B48-92A6-B652298478BF}"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a:xfrm>
            <a:off x="457200" y="6422064"/>
            <a:ext cx="2133600" cy="365125"/>
          </a:xfrm>
        </p:spPr>
        <p:txBody>
          <a:bodyPr/>
          <a:lstStyle/>
          <a:p>
            <a:fld id="{5BCAD085-E8A6-8845-BD4E-CB4CCA059FC4}" type="datetimeFigureOut">
              <a:rPr lang="en-US" smtClean="0"/>
              <a:pPr/>
              <a:t>5/17/2025</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C1FF6DA9-008F-8B48-92A6-B652298478BF}"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a liv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a liv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ço Reservado para Títu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BCAD085-E8A6-8845-BD4E-CB4CCA059FC4}" type="datetimeFigureOut">
              <a:rPr lang="en-US" smtClean="0"/>
              <a:pPr/>
              <a:t>5/17/2025</a:t>
            </a:fld>
            <a:endParaRPr lang="en-US"/>
          </a:p>
        </p:txBody>
      </p:sp>
      <p:sp>
        <p:nvSpPr>
          <p:cNvPr id="22" name="Espaço Reservado para Rodapé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Espaço Reservado para Número de Slid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1FF6DA9-008F-8B48-92A6-B652298478BF}" type="slidenum">
              <a:rPr lang="en-US" smtClean="0"/>
              <a:pPr/>
              <a:t>‹nº›</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file:///C:\Users\User\Desktop\CCT\STRATEGIC%20THINKING\CA3\ST_Data_Analytics_Presen256.wav"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audio" Target="file:///C:\Users\User\Desktop\CCT\STRATEGIC%20THINKING\CA3\ST_Data_Analytics_Presen262.wav"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file:///C:\Users\User\Desktop\CCT\STRATEGIC%20THINKING\CA3\ST_Data_Analytics_Presen257.wav"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audio" Target="file:///C:\Users\User\Desktop\CCT\STRATEGIC%20THINKING\CA3\ST_Data_Analytics_Presen258.wav"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audio" Target="file:///C:\Users\User\Desktop\CCT\STRATEGIC%20THINKING\CA3\ST_Data_Analytics_Presen259.wav"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audio" Target="file:///C:\Users\User\Desktop\CCT\STRATEGIC%20THINKING\CA3\ST_Data_Analytics_Presen260.wav"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User\Desktop\CCT\STRATEGIC%20THINKING\CA3\ST_Data_Analytics_Presen263.wav" TargetMode="Externa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audio" Target="file:///C:\Users\User\Desktop\CCT\STRATEGIC%20THINKING\CA3\ST_Data_Analytics_Presen264.wav" TargetMode="Externa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audio" Target="file:///C:\Users\User\Desktop\CCT\STRATEGIC%20THINKING\CA3\ST_Data_Analytics_Presen261.wav"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audio" Target="file:///C:\Users\User\Desktop\CCT\STRATEGIC%20THINKING\CA3\ST_Data_Analytics_Presen265.wav" TargetMode="Externa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a:t>Predictive Analysis in Solar Energy using Machine Learning</a:t>
            </a:r>
          </a:p>
        </p:txBody>
      </p:sp>
      <p:sp>
        <p:nvSpPr>
          <p:cNvPr id="3" name="Subtitle 2"/>
          <p:cNvSpPr>
            <a:spLocks noGrp="1"/>
          </p:cNvSpPr>
          <p:nvPr>
            <p:ph type="subTitle" idx="1"/>
          </p:nvPr>
        </p:nvSpPr>
        <p:spPr/>
        <p:txBody>
          <a:bodyPr>
            <a:normAutofit/>
          </a:bodyPr>
          <a:lstStyle/>
          <a:p>
            <a:r>
              <a:rPr dirty="0"/>
              <a:t>Strategic </a:t>
            </a:r>
            <a:r>
              <a:rPr dirty="0" smtClean="0"/>
              <a:t>Thinking</a:t>
            </a:r>
            <a:endParaRPr dirty="0"/>
          </a:p>
          <a:p>
            <a:r>
              <a:rPr dirty="0"/>
              <a:t>Felipe </a:t>
            </a:r>
            <a:r>
              <a:rPr dirty="0" err="1"/>
              <a:t>Luiz</a:t>
            </a:r>
            <a:r>
              <a:rPr dirty="0"/>
              <a:t> Bauer </a:t>
            </a:r>
            <a:r>
              <a:rPr dirty="0" err="1"/>
              <a:t>Steudel</a:t>
            </a:r>
            <a:endParaRPr dirty="0"/>
          </a:p>
          <a:p>
            <a:r>
              <a:rPr dirty="0" err="1"/>
              <a:t>HDip</a:t>
            </a:r>
            <a:r>
              <a:rPr dirty="0"/>
              <a:t> in Data Analytics</a:t>
            </a:r>
          </a:p>
          <a:p>
            <a:r>
              <a:rPr dirty="0"/>
              <a:t>May 2025</a:t>
            </a:r>
          </a:p>
        </p:txBody>
      </p:sp>
      <p:pic>
        <p:nvPicPr>
          <p:cNvPr id="7" name="ST_Data_Analytics_Presen256.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195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Work</a:t>
            </a:r>
          </a:p>
        </p:txBody>
      </p:sp>
      <p:sp>
        <p:nvSpPr>
          <p:cNvPr id="3" name="Content Placeholder 2"/>
          <p:cNvSpPr>
            <a:spLocks noGrp="1"/>
          </p:cNvSpPr>
          <p:nvPr>
            <p:ph idx="1"/>
          </p:nvPr>
        </p:nvSpPr>
        <p:spPr/>
        <p:txBody>
          <a:bodyPr/>
          <a:lstStyle/>
          <a:p>
            <a:endParaRPr lang="pt-BR" dirty="0" smtClean="0"/>
          </a:p>
          <a:p>
            <a:r>
              <a:rPr dirty="0" smtClean="0"/>
              <a:t>ML </a:t>
            </a:r>
            <a:r>
              <a:rPr dirty="0"/>
              <a:t>helps detect inefficiencies early</a:t>
            </a:r>
          </a:p>
          <a:p>
            <a:r>
              <a:rPr dirty="0" smtClean="0"/>
              <a:t>Random </a:t>
            </a:r>
            <a:r>
              <a:rPr dirty="0"/>
              <a:t>Forest is the best performer</a:t>
            </a:r>
          </a:p>
          <a:p>
            <a:r>
              <a:rPr dirty="0" smtClean="0"/>
              <a:t>Future </a:t>
            </a:r>
            <a:r>
              <a:rPr dirty="0"/>
              <a:t>work: Add real-time data, expand to LSTM or deep learning</a:t>
            </a:r>
          </a:p>
        </p:txBody>
      </p:sp>
      <p:pic>
        <p:nvPicPr>
          <p:cNvPr id="7" name="ST_Data_Analytics_Presen262.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309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Motivation &amp; Problem Statement</a:t>
            </a:r>
          </a:p>
        </p:txBody>
      </p:sp>
      <p:sp>
        <p:nvSpPr>
          <p:cNvPr id="3" name="Content Placeholder 2"/>
          <p:cNvSpPr>
            <a:spLocks noGrp="1"/>
          </p:cNvSpPr>
          <p:nvPr>
            <p:ph idx="1"/>
          </p:nvPr>
        </p:nvSpPr>
        <p:spPr>
          <a:xfrm>
            <a:off x="457200" y="1708030"/>
            <a:ext cx="8229600" cy="4525963"/>
          </a:xfrm>
        </p:spPr>
        <p:txBody>
          <a:bodyPr/>
          <a:lstStyle/>
          <a:p>
            <a:r>
              <a:rPr dirty="0" smtClean="0"/>
              <a:t>Solar </a:t>
            </a:r>
            <a:r>
              <a:rPr dirty="0"/>
              <a:t>energy is growing, but efficiency challenges remain.</a:t>
            </a:r>
          </a:p>
          <a:p>
            <a:r>
              <a:rPr dirty="0" smtClean="0"/>
              <a:t>Lack </a:t>
            </a:r>
            <a:r>
              <a:rPr dirty="0"/>
              <a:t>of effective monitoring increases costs and reduces performance.</a:t>
            </a:r>
          </a:p>
          <a:p>
            <a:r>
              <a:rPr dirty="0" smtClean="0"/>
              <a:t>Goal</a:t>
            </a:r>
            <a:r>
              <a:rPr dirty="0"/>
              <a:t>: Use data to predict failures and optimize generation.</a:t>
            </a:r>
          </a:p>
        </p:txBody>
      </p:sp>
      <p:pic>
        <p:nvPicPr>
          <p:cNvPr id="7" name="ST_Data_Analytics_Presen257.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284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Research Questions &amp; Objectives</a:t>
            </a:r>
          </a:p>
        </p:txBody>
      </p:sp>
      <p:sp>
        <p:nvSpPr>
          <p:cNvPr id="3" name="Content Placeholder 2"/>
          <p:cNvSpPr>
            <a:spLocks noGrp="1"/>
          </p:cNvSpPr>
          <p:nvPr>
            <p:ph idx="1"/>
          </p:nvPr>
        </p:nvSpPr>
        <p:spPr/>
        <p:txBody>
          <a:bodyPr>
            <a:normAutofit fontScale="92500" lnSpcReduction="20000"/>
          </a:bodyPr>
          <a:lstStyle/>
          <a:p>
            <a:pPr>
              <a:buNone/>
            </a:pPr>
            <a:r>
              <a:rPr dirty="0"/>
              <a:t>Research Questions:</a:t>
            </a:r>
          </a:p>
          <a:p>
            <a:r>
              <a:rPr dirty="0" smtClean="0"/>
              <a:t>How </a:t>
            </a:r>
            <a:r>
              <a:rPr dirty="0"/>
              <a:t>do temperature and irradiation affect efficiency?</a:t>
            </a:r>
          </a:p>
          <a:p>
            <a:r>
              <a:rPr dirty="0" smtClean="0"/>
              <a:t>Can </a:t>
            </a:r>
            <a:r>
              <a:rPr dirty="0"/>
              <a:t>we predict failures using sensor data?</a:t>
            </a:r>
          </a:p>
          <a:p>
            <a:r>
              <a:rPr dirty="0" smtClean="0"/>
              <a:t>Which </a:t>
            </a:r>
            <a:r>
              <a:rPr dirty="0"/>
              <a:t>ML models are best for forecasting?</a:t>
            </a:r>
          </a:p>
          <a:p>
            <a:endParaRPr dirty="0"/>
          </a:p>
          <a:p>
            <a:pPr>
              <a:buNone/>
            </a:pPr>
            <a:r>
              <a:rPr dirty="0"/>
              <a:t>Objectives:</a:t>
            </a:r>
          </a:p>
          <a:p>
            <a:r>
              <a:rPr dirty="0" smtClean="0"/>
              <a:t>Enable </a:t>
            </a:r>
            <a:r>
              <a:rPr dirty="0"/>
              <a:t>predictive maintenance</a:t>
            </a:r>
          </a:p>
          <a:p>
            <a:r>
              <a:rPr dirty="0" smtClean="0"/>
              <a:t>Improve </a:t>
            </a:r>
            <a:r>
              <a:rPr dirty="0"/>
              <a:t>operational efficiency</a:t>
            </a:r>
          </a:p>
          <a:p>
            <a:r>
              <a:rPr dirty="0" smtClean="0"/>
              <a:t>Forecast </a:t>
            </a:r>
            <a:r>
              <a:rPr dirty="0"/>
              <a:t>energy production accurately</a:t>
            </a:r>
          </a:p>
        </p:txBody>
      </p:sp>
      <p:pic>
        <p:nvPicPr>
          <p:cNvPr id="7" name="ST_Data_Analytics_Presen258.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3104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&amp; Methodology</a:t>
            </a:r>
          </a:p>
        </p:txBody>
      </p:sp>
      <p:sp>
        <p:nvSpPr>
          <p:cNvPr id="3" name="Content Placeholder 2"/>
          <p:cNvSpPr>
            <a:spLocks noGrp="1"/>
          </p:cNvSpPr>
          <p:nvPr>
            <p:ph idx="1"/>
          </p:nvPr>
        </p:nvSpPr>
        <p:spPr/>
        <p:txBody>
          <a:bodyPr/>
          <a:lstStyle/>
          <a:p>
            <a:r>
              <a:rPr dirty="0" smtClean="0"/>
              <a:t>Source</a:t>
            </a:r>
            <a:r>
              <a:rPr dirty="0"/>
              <a:t>: </a:t>
            </a:r>
            <a:r>
              <a:rPr dirty="0" err="1"/>
              <a:t>Kaggle</a:t>
            </a:r>
            <a:r>
              <a:rPr dirty="0"/>
              <a:t> datasets (34 days, India)</a:t>
            </a:r>
          </a:p>
          <a:p>
            <a:r>
              <a:rPr dirty="0" smtClean="0"/>
              <a:t>Variables</a:t>
            </a:r>
            <a:r>
              <a:rPr dirty="0"/>
              <a:t>: DC/AC Power, Ambient &amp; Module </a:t>
            </a:r>
            <a:r>
              <a:rPr dirty="0" smtClean="0"/>
              <a:t>Temp</a:t>
            </a:r>
            <a:r>
              <a:rPr lang="pt-BR" dirty="0" err="1" smtClean="0"/>
              <a:t>erature</a:t>
            </a:r>
            <a:r>
              <a:rPr dirty="0" smtClean="0"/>
              <a:t>, </a:t>
            </a:r>
            <a:r>
              <a:rPr dirty="0"/>
              <a:t>Irradiation</a:t>
            </a:r>
          </a:p>
          <a:p>
            <a:r>
              <a:rPr dirty="0" smtClean="0"/>
              <a:t>Tools</a:t>
            </a:r>
            <a:r>
              <a:rPr dirty="0"/>
              <a:t>: Python, Pandas, </a:t>
            </a:r>
            <a:r>
              <a:rPr dirty="0" err="1"/>
              <a:t>Scikit</a:t>
            </a:r>
            <a:r>
              <a:rPr dirty="0"/>
              <a:t>-learn, ARIMA</a:t>
            </a:r>
          </a:p>
          <a:p>
            <a:r>
              <a:rPr dirty="0" smtClean="0"/>
              <a:t>Models</a:t>
            </a:r>
            <a:r>
              <a:rPr dirty="0"/>
              <a:t>: Linear Regression, Random Forest, ARIMA</a:t>
            </a:r>
          </a:p>
        </p:txBody>
      </p:sp>
      <p:pic>
        <p:nvPicPr>
          <p:cNvPr id="7" name="ST_Data_Analytics_Presen259.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2789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Key Findings – Feature Importance &amp; EDA</a:t>
            </a:r>
          </a:p>
        </p:txBody>
      </p:sp>
      <p:sp>
        <p:nvSpPr>
          <p:cNvPr id="3" name="Content Placeholder 2"/>
          <p:cNvSpPr>
            <a:spLocks noGrp="1"/>
          </p:cNvSpPr>
          <p:nvPr>
            <p:ph idx="1"/>
          </p:nvPr>
        </p:nvSpPr>
        <p:spPr/>
        <p:txBody>
          <a:bodyPr/>
          <a:lstStyle/>
          <a:p>
            <a:endParaRPr lang="pt-BR" dirty="0" smtClean="0"/>
          </a:p>
          <a:p>
            <a:r>
              <a:rPr dirty="0" smtClean="0"/>
              <a:t>Most </a:t>
            </a:r>
            <a:r>
              <a:rPr dirty="0"/>
              <a:t>important feature: Irradiation</a:t>
            </a:r>
          </a:p>
          <a:p>
            <a:r>
              <a:rPr dirty="0" smtClean="0"/>
              <a:t>Module Temp</a:t>
            </a:r>
            <a:r>
              <a:rPr lang="pt-BR" dirty="0" err="1" smtClean="0"/>
              <a:t>erature</a:t>
            </a:r>
            <a:r>
              <a:rPr dirty="0" smtClean="0"/>
              <a:t> </a:t>
            </a:r>
            <a:r>
              <a:rPr dirty="0"/>
              <a:t>affects efficiency</a:t>
            </a:r>
          </a:p>
          <a:p>
            <a:r>
              <a:rPr dirty="0" smtClean="0"/>
              <a:t>High </a:t>
            </a:r>
            <a:r>
              <a:rPr dirty="0"/>
              <a:t>correlation between DC and AC Power</a:t>
            </a:r>
          </a:p>
          <a:p>
            <a:r>
              <a:rPr dirty="0" smtClean="0"/>
              <a:t>Clear </a:t>
            </a:r>
            <a:r>
              <a:rPr dirty="0"/>
              <a:t>daily generation patterns</a:t>
            </a:r>
          </a:p>
        </p:txBody>
      </p:sp>
      <p:pic>
        <p:nvPicPr>
          <p:cNvPr id="7" name="ST_Data_Analytics_Presen260.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240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dirty="0" smtClean="0"/>
              <a:t>DC Power &amp; AC Power</a:t>
            </a:r>
            <a:endParaRPr lang="pt-BR" dirty="0"/>
          </a:p>
        </p:txBody>
      </p:sp>
      <p:pic>
        <p:nvPicPr>
          <p:cNvPr id="4" name="Espaço Reservado para Conteúdo 3" descr="Matrix of Scatter Plots of Key Variables.png"/>
          <p:cNvPicPr>
            <a:picLocks noGrp="1" noChangeAspect="1"/>
          </p:cNvPicPr>
          <p:nvPr>
            <p:ph idx="1"/>
          </p:nvPr>
        </p:nvPicPr>
        <p:blipFill>
          <a:blip r:embed="rId5"/>
          <a:stretch>
            <a:fillRect/>
          </a:stretch>
        </p:blipFill>
        <p:spPr>
          <a:xfrm>
            <a:off x="1858776" y="1495270"/>
            <a:ext cx="4890475" cy="5068490"/>
          </a:xfrm>
        </p:spPr>
      </p:pic>
      <p:sp>
        <p:nvSpPr>
          <p:cNvPr id="6" name="Retângulo de cantos arredondados 5"/>
          <p:cNvSpPr/>
          <p:nvPr/>
        </p:nvSpPr>
        <p:spPr>
          <a:xfrm>
            <a:off x="2338465" y="2938073"/>
            <a:ext cx="1124262" cy="1109273"/>
          </a:xfrm>
          <a:prstGeom prst="roundRect">
            <a:avLst/>
          </a:prstGeom>
          <a:noFill/>
          <a:ln w="76200">
            <a:gradFill flip="none" rotWithShape="1">
              <a:gsLst>
                <a:gs pos="0">
                  <a:srgbClr val="FFF200"/>
                </a:gs>
                <a:gs pos="45000">
                  <a:srgbClr val="FF7A00"/>
                </a:gs>
                <a:gs pos="70000">
                  <a:srgbClr val="FF0300"/>
                </a:gs>
                <a:gs pos="100000">
                  <a:srgbClr val="4D0808"/>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ST_Data_Analytics_Presen263.wav">
            <a:hlinkClick r:id="" action="ppaction://media"/>
          </p:cNvPr>
          <p:cNvPicPr>
            <a:picLocks noRot="1" noChangeAspect="1"/>
          </p:cNvPicPr>
          <p:nvPr>
            <a:audioFile r:link="rId2"/>
          </p:nvPr>
        </p:nvPicPr>
        <p:blipFill>
          <a:blip r:embed="rId6"/>
          <a:stretch>
            <a:fillRect/>
          </a:stretch>
        </p:blipFill>
        <p:spPr>
          <a:xfrm>
            <a:off x="8696325" y="6410325"/>
            <a:ext cx="304800" cy="304800"/>
          </a:xfrm>
          <a:prstGeom prst="rect">
            <a:avLst/>
          </a:prstGeom>
        </p:spPr>
      </p:pic>
    </p:spTree>
    <p:custDataLst>
      <p:tags r:id="rId1"/>
    </p:custDataLst>
  </p:cSld>
  <p:clrMapOvr>
    <a:masterClrMapping/>
  </p:clrMapOvr>
  <p:transition advTm="2557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2" fill="hold" display="0">
                  <p:stCondLst>
                    <p:cond delay="indefinite"/>
                  </p:stCondLst>
                  <p:endCondLst>
                    <p:cond evt="onPrev" delay="0">
                      <p:tgtEl>
                        <p:sldTgt/>
                      </p:tgtEl>
                    </p:cond>
                    <p:cond evt="onStopAudio" delay="0">
                      <p:tgtEl>
                        <p:sldTgt/>
                      </p:tgtEl>
                    </p:cond>
                  </p:endCondLst>
                </p:cTn>
                <p:tgtEl>
                  <p:spTgt spid="9"/>
                </p:tgtEl>
              </p:cMediaNode>
            </p:audio>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b="1" i="1" cap="small" dirty="0" smtClean="0"/>
              <a:t>DC Power vs. Irradiation</a:t>
            </a:r>
            <a:endParaRPr lang="pt-BR" dirty="0"/>
          </a:p>
        </p:txBody>
      </p:sp>
      <p:pic>
        <p:nvPicPr>
          <p:cNvPr id="4" name="Espaço Reservado para Conteúdo 3" descr="DC Power vs Irradiation.png"/>
          <p:cNvPicPr>
            <a:picLocks noGrp="1" noChangeAspect="1"/>
          </p:cNvPicPr>
          <p:nvPr>
            <p:ph idx="1"/>
          </p:nvPr>
        </p:nvPicPr>
        <p:blipFill>
          <a:blip r:embed="rId4"/>
          <a:stretch>
            <a:fillRect/>
          </a:stretch>
        </p:blipFill>
        <p:spPr>
          <a:xfrm>
            <a:off x="1591514" y="1627469"/>
            <a:ext cx="5167094" cy="5063545"/>
          </a:xfrm>
        </p:spPr>
      </p:pic>
      <p:pic>
        <p:nvPicPr>
          <p:cNvPr id="8" name="ST_Data_Analytics_Presen264.wav">
            <a:hlinkClick r:id="" action="ppaction://media"/>
          </p:cNvPr>
          <p:cNvPicPr>
            <a:picLocks noRot="1" noChangeAspect="1"/>
          </p:cNvPicPr>
          <p:nvPr>
            <a:audioFile r:link="rId1"/>
          </p:nvPr>
        </p:nvPicPr>
        <p:blipFill>
          <a:blip r:embed="rId5"/>
          <a:stretch>
            <a:fillRect/>
          </a:stretch>
        </p:blipFill>
        <p:spPr>
          <a:xfrm>
            <a:off x="8696325" y="6410325"/>
            <a:ext cx="304800" cy="304800"/>
          </a:xfrm>
          <a:prstGeom prst="rect">
            <a:avLst/>
          </a:prstGeom>
        </p:spPr>
      </p:pic>
    </p:spTree>
  </p:cSld>
  <p:clrMapOvr>
    <a:masterClrMapping/>
  </p:clrMapOvr>
  <p:transition advTm="261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Results &amp; Evaluation</a:t>
            </a:r>
          </a:p>
        </p:txBody>
      </p:sp>
      <p:graphicFrame>
        <p:nvGraphicFramePr>
          <p:cNvPr id="4" name="Espaço Reservado para Conteúdo 3"/>
          <p:cNvGraphicFramePr>
            <a:graphicFrameLocks noGrp="1"/>
          </p:cNvGraphicFramePr>
          <p:nvPr>
            <p:ph idx="1"/>
          </p:nvPr>
        </p:nvGraphicFramePr>
        <p:xfrm>
          <a:off x="457200" y="1897811"/>
          <a:ext cx="8229600" cy="3570771"/>
        </p:xfrm>
        <a:graphic>
          <a:graphicData uri="http://schemas.openxmlformats.org/drawingml/2006/table">
            <a:tbl>
              <a:tblPr firstRow="1" bandRow="1">
                <a:tableStyleId>{EB344D84-9AFB-497E-A393-DC336BA19D2E}</a:tableStyleId>
              </a:tblPr>
              <a:tblGrid>
                <a:gridCol w="2743200"/>
                <a:gridCol w="2743200"/>
                <a:gridCol w="2743200"/>
              </a:tblGrid>
              <a:tr h="875297">
                <a:tc>
                  <a:txBody>
                    <a:bodyPr/>
                    <a:lstStyle/>
                    <a:p>
                      <a:pPr algn="ctr"/>
                      <a:r>
                        <a:rPr lang="pt-BR" sz="4000" dirty="0" err="1" smtClean="0"/>
                        <a:t>Model</a:t>
                      </a:r>
                      <a:endParaRPr lang="pt-BR" sz="4000" dirty="0"/>
                    </a:p>
                  </a:txBody>
                  <a:tcPr anchor="ctr"/>
                </a:tc>
                <a:tc>
                  <a:txBody>
                    <a:bodyPr/>
                    <a:lstStyle/>
                    <a:p>
                      <a:pPr algn="ctr"/>
                      <a:r>
                        <a:rPr lang="pt-BR" sz="4000" dirty="0" err="1" smtClean="0"/>
                        <a:t>R²</a:t>
                      </a:r>
                      <a:r>
                        <a:rPr lang="pt-BR" sz="4000" dirty="0" smtClean="0"/>
                        <a:t> </a:t>
                      </a:r>
                      <a:endParaRPr lang="pt-BR" sz="4000" dirty="0"/>
                    </a:p>
                  </a:txBody>
                  <a:tcPr anchor="ctr"/>
                </a:tc>
                <a:tc>
                  <a:txBody>
                    <a:bodyPr/>
                    <a:lstStyle/>
                    <a:p>
                      <a:pPr algn="ctr"/>
                      <a:r>
                        <a:rPr lang="pt-BR" sz="4000" dirty="0" smtClean="0"/>
                        <a:t>RMSE</a:t>
                      </a:r>
                      <a:endParaRPr lang="pt-BR" sz="4000" dirty="0"/>
                    </a:p>
                  </a:txBody>
                  <a:tcPr anchor="ctr"/>
                </a:tc>
              </a:tr>
              <a:tr h="875297">
                <a:tc>
                  <a:txBody>
                    <a:bodyPr/>
                    <a:lstStyle/>
                    <a:p>
                      <a:r>
                        <a:rPr lang="pt-BR" sz="2800" dirty="0" err="1" smtClean="0"/>
                        <a:t>Random</a:t>
                      </a:r>
                      <a:r>
                        <a:rPr lang="pt-BR" sz="2800" dirty="0" smtClean="0"/>
                        <a:t> Forest</a:t>
                      </a:r>
                      <a:endParaRPr lang="pt-BR" sz="2800" dirty="0"/>
                    </a:p>
                  </a:txBody>
                  <a:tcPr anchor="ctr"/>
                </a:tc>
                <a:tc>
                  <a:txBody>
                    <a:bodyPr/>
                    <a:lstStyle/>
                    <a:p>
                      <a:pPr algn="ctr"/>
                      <a:r>
                        <a:rPr lang="pt-BR" sz="2800" dirty="0" smtClean="0"/>
                        <a:t>~0.9933</a:t>
                      </a:r>
                      <a:endParaRPr lang="pt-BR" sz="2800" dirty="0"/>
                    </a:p>
                  </a:txBody>
                  <a:tcPr anchor="ctr"/>
                </a:tc>
                <a:tc>
                  <a:txBody>
                    <a:bodyPr/>
                    <a:lstStyle/>
                    <a:p>
                      <a:pPr algn="ctr"/>
                      <a:r>
                        <a:rPr lang="pt-BR" sz="2800" dirty="0" smtClean="0"/>
                        <a:t>~7206.29</a:t>
                      </a:r>
                      <a:endParaRPr lang="pt-BR" sz="2800" dirty="0"/>
                    </a:p>
                  </a:txBody>
                  <a:tcPr anchor="ctr"/>
                </a:tc>
              </a:tr>
              <a:tr h="875297">
                <a:tc>
                  <a:txBody>
                    <a:bodyPr/>
                    <a:lstStyle/>
                    <a:p>
                      <a:r>
                        <a:rPr lang="pt-BR" sz="2800" dirty="0" smtClean="0"/>
                        <a:t>Linear </a:t>
                      </a:r>
                      <a:r>
                        <a:rPr lang="pt-BR" sz="2800" dirty="0" err="1" smtClean="0"/>
                        <a:t>Regression</a:t>
                      </a:r>
                      <a:endParaRPr lang="pt-BR" sz="2800" dirty="0"/>
                    </a:p>
                  </a:txBody>
                  <a:tcPr anchor="ctr"/>
                </a:tc>
                <a:tc>
                  <a:txBody>
                    <a:bodyPr/>
                    <a:lstStyle/>
                    <a:p>
                      <a:pPr algn="ctr"/>
                      <a:r>
                        <a:rPr lang="pt-BR" sz="2800" dirty="0" smtClean="0"/>
                        <a:t>~0.9905</a:t>
                      </a:r>
                      <a:endParaRPr lang="pt-BR" sz="2800" dirty="0"/>
                    </a:p>
                  </a:txBody>
                  <a:tcPr anchor="ctr"/>
                </a:tc>
                <a:tc>
                  <a:txBody>
                    <a:bodyPr/>
                    <a:lstStyle/>
                    <a:p>
                      <a:pPr algn="ctr"/>
                      <a:r>
                        <a:rPr lang="pt-BR" sz="2800" dirty="0" smtClean="0"/>
                        <a:t>~8561.39</a:t>
                      </a:r>
                      <a:endParaRPr lang="pt-BR" sz="2800" dirty="0"/>
                    </a:p>
                  </a:txBody>
                  <a:tcPr anchor="ctr"/>
                </a:tc>
              </a:tr>
              <a:tr h="875297">
                <a:tc>
                  <a:txBody>
                    <a:bodyPr/>
                    <a:lstStyle/>
                    <a:p>
                      <a:r>
                        <a:rPr lang="pt-BR" sz="2800" dirty="0" smtClean="0"/>
                        <a:t>ARIMA</a:t>
                      </a:r>
                      <a:endParaRPr lang="pt-BR" sz="2800" dirty="0"/>
                    </a:p>
                  </a:txBody>
                  <a:tcPr anchor="ctr"/>
                </a:tc>
                <a:tc>
                  <a:txBody>
                    <a:bodyPr/>
                    <a:lstStyle/>
                    <a:p>
                      <a:pPr algn="ctr"/>
                      <a:r>
                        <a:rPr lang="pt-BR" sz="2800" dirty="0" smtClean="0"/>
                        <a:t>—</a:t>
                      </a:r>
                      <a:endParaRPr lang="pt-BR" sz="2800" dirty="0"/>
                    </a:p>
                  </a:txBody>
                  <a:tcPr anchor="ctr"/>
                </a:tc>
                <a:tc>
                  <a:txBody>
                    <a:bodyPr/>
                    <a:lstStyle/>
                    <a:p>
                      <a:pPr algn="ctr"/>
                      <a:r>
                        <a:rPr lang="pt-BR" sz="2800" dirty="0" smtClean="0"/>
                        <a:t>74,770.96</a:t>
                      </a:r>
                      <a:endParaRPr lang="pt-BR" sz="2800" dirty="0"/>
                    </a:p>
                  </a:txBody>
                  <a:tcPr anchor="ctr"/>
                </a:tc>
              </a:tr>
            </a:tbl>
          </a:graphicData>
        </a:graphic>
      </p:graphicFrame>
      <p:pic>
        <p:nvPicPr>
          <p:cNvPr id="8" name="ST_Data_Analytics_Presen261.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2393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err="1" smtClean="0"/>
              <a:t>Actual</a:t>
            </a:r>
            <a:r>
              <a:rPr lang="pt-BR" dirty="0" smtClean="0"/>
              <a:t> vs. </a:t>
            </a:r>
            <a:r>
              <a:rPr lang="pt-BR" dirty="0" err="1" smtClean="0"/>
              <a:t>Predicted</a:t>
            </a:r>
            <a:r>
              <a:rPr lang="pt-BR" dirty="0" smtClean="0"/>
              <a:t> </a:t>
            </a:r>
            <a:r>
              <a:rPr lang="pt-BR" dirty="0" err="1" smtClean="0"/>
              <a:t>Plot</a:t>
            </a:r>
            <a:endParaRPr lang="pt-BR" dirty="0"/>
          </a:p>
        </p:txBody>
      </p:sp>
      <p:sp>
        <p:nvSpPr>
          <p:cNvPr id="3" name="Espaço Reservado para Texto 2"/>
          <p:cNvSpPr>
            <a:spLocks noGrp="1"/>
          </p:cNvSpPr>
          <p:nvPr>
            <p:ph type="body" idx="1"/>
          </p:nvPr>
        </p:nvSpPr>
        <p:spPr/>
        <p:txBody>
          <a:bodyPr/>
          <a:lstStyle/>
          <a:p>
            <a:pPr algn="ctr"/>
            <a:r>
              <a:rPr lang="pt-BR" dirty="0" smtClean="0"/>
              <a:t>Linear </a:t>
            </a:r>
            <a:r>
              <a:rPr lang="pt-BR" dirty="0" err="1" smtClean="0"/>
              <a:t>Regression</a:t>
            </a:r>
            <a:endParaRPr lang="pt-BR" dirty="0"/>
          </a:p>
        </p:txBody>
      </p:sp>
      <p:sp>
        <p:nvSpPr>
          <p:cNvPr id="4" name="Espaço Reservado para Texto 3"/>
          <p:cNvSpPr>
            <a:spLocks noGrp="1"/>
          </p:cNvSpPr>
          <p:nvPr>
            <p:ph type="body" sz="half" idx="3"/>
          </p:nvPr>
        </p:nvSpPr>
        <p:spPr/>
        <p:txBody>
          <a:bodyPr/>
          <a:lstStyle/>
          <a:p>
            <a:pPr algn="ctr"/>
            <a:r>
              <a:rPr lang="pt-BR" dirty="0" err="1" smtClean="0"/>
              <a:t>Random</a:t>
            </a:r>
            <a:r>
              <a:rPr lang="pt-BR" dirty="0" smtClean="0"/>
              <a:t> Forest</a:t>
            </a:r>
            <a:endParaRPr lang="pt-BR" dirty="0"/>
          </a:p>
        </p:txBody>
      </p:sp>
      <p:pic>
        <p:nvPicPr>
          <p:cNvPr id="7" name="Espaço Reservado para Conteúdo 6" descr="Linear Regression.png"/>
          <p:cNvPicPr>
            <a:picLocks noGrp="1" noChangeAspect="1"/>
          </p:cNvPicPr>
          <p:nvPr>
            <p:ph sz="quarter" idx="2"/>
          </p:nvPr>
        </p:nvPicPr>
        <p:blipFill>
          <a:blip r:embed="rId4"/>
          <a:stretch>
            <a:fillRect/>
          </a:stretch>
        </p:blipFill>
        <p:spPr>
          <a:xfrm>
            <a:off x="457200" y="1960189"/>
            <a:ext cx="4040188" cy="3056684"/>
          </a:xfrm>
        </p:spPr>
      </p:pic>
      <p:pic>
        <p:nvPicPr>
          <p:cNvPr id="8" name="Espaço Reservado para Conteúdo 7" descr="Random Forest.png"/>
          <p:cNvPicPr>
            <a:picLocks noGrp="1" noChangeAspect="1"/>
          </p:cNvPicPr>
          <p:nvPr>
            <p:ph sz="quarter" idx="4"/>
          </p:nvPr>
        </p:nvPicPr>
        <p:blipFill>
          <a:blip r:embed="rId5"/>
          <a:stretch>
            <a:fillRect/>
          </a:stretch>
        </p:blipFill>
        <p:spPr>
          <a:xfrm>
            <a:off x="4645025" y="1959589"/>
            <a:ext cx="4041775" cy="3057885"/>
          </a:xfrm>
        </p:spPr>
      </p:pic>
      <p:pic>
        <p:nvPicPr>
          <p:cNvPr id="12" name="ST_Data_Analytics_Presen265.wav">
            <a:hlinkClick r:id="" action="ppaction://media"/>
          </p:cNvPr>
          <p:cNvPicPr>
            <a:picLocks noRot="1" noChangeAspect="1"/>
          </p:cNvPicPr>
          <p:nvPr>
            <a:audioFile r:link="rId1"/>
          </p:nvPr>
        </p:nvPicPr>
        <p:blipFill>
          <a:blip r:embed="rId6"/>
          <a:stretch>
            <a:fillRect/>
          </a:stretch>
        </p:blipFill>
        <p:spPr>
          <a:xfrm>
            <a:off x="8696325" y="6410325"/>
            <a:ext cx="304800" cy="304800"/>
          </a:xfrm>
          <a:prstGeom prst="rect">
            <a:avLst/>
          </a:prstGeom>
        </p:spPr>
      </p:pic>
    </p:spTree>
  </p:cSld>
  <p:clrMapOvr>
    <a:masterClrMapping/>
  </p:clrMapOvr>
  <p:transition advTm="3401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7"/>
</p:tagLst>
</file>

<file path=ppt/theme/theme1.xml><?xml version="1.0" encoding="utf-8"?>
<a:theme xmlns:a="http://schemas.openxmlformats.org/drawingml/2006/main" name="Técnica">
  <a:themeElements>
    <a:clrScheme name="Técnic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163</TotalTime>
  <Words>704</Words>
  <Application>Microsoft Office PowerPoint</Application>
  <PresentationFormat>Apresentação na tela (4:3)</PresentationFormat>
  <Paragraphs>77</Paragraphs>
  <Slides>10</Slides>
  <Notes>10</Notes>
  <HiddenSlides>0</HiddenSlides>
  <MMClips>10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Técnica</vt:lpstr>
      <vt:lpstr>Predictive Analysis in Solar Energy using Machine Learning</vt:lpstr>
      <vt:lpstr>Motivation &amp; Problem Statement</vt:lpstr>
      <vt:lpstr>Research Questions &amp; Objectives</vt:lpstr>
      <vt:lpstr>Data &amp; Methodology</vt:lpstr>
      <vt:lpstr>Key Findings – Feature Importance &amp; EDA</vt:lpstr>
      <vt:lpstr>DC Power &amp; AC Power</vt:lpstr>
      <vt:lpstr>DC Power vs. Irradiation</vt:lpstr>
      <vt:lpstr>Model Results &amp; Evaluation</vt:lpstr>
      <vt:lpstr>Actual vs. Predicted Plot</vt:lpstr>
      <vt:lpstr>Conclusion &amp; Future Work</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in Solar Energy using Machine Learning</dc:title>
  <dc:subject/>
  <dc:creator/>
  <cp:keywords/>
  <dc:description>generated using python-pptx</dc:description>
  <cp:lastModifiedBy>User</cp:lastModifiedBy>
  <cp:revision>21</cp:revision>
  <dcterms:created xsi:type="dcterms:W3CDTF">2013-01-27T09:14:16Z</dcterms:created>
  <dcterms:modified xsi:type="dcterms:W3CDTF">2025-05-17T14:16:35Z</dcterms:modified>
  <cp:category/>
</cp:coreProperties>
</file>