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4" r:id="rId5"/>
    <p:sldId id="270" r:id="rId6"/>
    <p:sldId id="282" r:id="rId7"/>
    <p:sldId id="261" r:id="rId8"/>
    <p:sldId id="283" r:id="rId9"/>
    <p:sldId id="284" r:id="rId10"/>
    <p:sldId id="275" r:id="rId11"/>
    <p:sldId id="276" r:id="rId12"/>
    <p:sldId id="285" r:id="rId13"/>
    <p:sldId id="286" r:id="rId14"/>
    <p:sldId id="278" r:id="rId15"/>
    <p:sldId id="299" r:id="rId16"/>
    <p:sldId id="288" r:id="rId17"/>
    <p:sldId id="302" r:id="rId18"/>
    <p:sldId id="289" r:id="rId19"/>
    <p:sldId id="272" r:id="rId20"/>
    <p:sldId id="300" r:id="rId21"/>
    <p:sldId id="291" r:id="rId22"/>
    <p:sldId id="293" r:id="rId23"/>
    <p:sldId id="295" r:id="rId24"/>
    <p:sldId id="296" r:id="rId25"/>
    <p:sldId id="292" r:id="rId26"/>
    <p:sldId id="301" r:id="rId27"/>
    <p:sldId id="273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A86ED4"/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786F69D-D4FA-4075-A7EC-8D31A184F6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2368EF4-1233-48C7-8DB5-75844BFCD5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=""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3C911F2-9041-416A-B83C-F23B354E06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87AAB93-862D-455E-9E73-3D0DAEFDED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=""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=""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FelipeStopiglia/TCCFelipeStopiglia2022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16E9E8B-8781-CE61-C65F-B6CFF60AD542}"/>
              </a:ext>
            </a:extLst>
          </p:cNvPr>
          <p:cNvSpPr txBox="1"/>
          <p:nvPr/>
        </p:nvSpPr>
        <p:spPr>
          <a:xfrm>
            <a:off x="-25878" y="2915115"/>
            <a:ext cx="12217878" cy="7674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200" b="1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Calibri"/>
              </a:rPr>
              <a:t>UM ESTUDO DE CASO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9E5426E-DC04-07AB-246D-042FBF61908B}"/>
              </a:ext>
            </a:extLst>
          </p:cNvPr>
          <p:cNvSpPr txBox="1"/>
          <p:nvPr/>
        </p:nvSpPr>
        <p:spPr>
          <a:xfrm>
            <a:off x="821562" y="2188028"/>
            <a:ext cx="1072273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4200" b="1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pt-BR" sz="4200" b="1" dirty="0" smtClean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Calibri"/>
              </a:rPr>
              <a:t>MÁQUINA</a:t>
            </a:r>
            <a:r>
              <a:rPr lang="pt-BR" sz="4200" b="1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Calibri"/>
              </a:rPr>
              <a:t> EM PROCESSOS DE MANUFATURA: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07FAD07-9A6D-D02F-65FF-8362D8465F2F}"/>
              </a:ext>
            </a:extLst>
          </p:cNvPr>
          <p:cNvSpPr txBox="1"/>
          <p:nvPr/>
        </p:nvSpPr>
        <p:spPr>
          <a:xfrm>
            <a:off x="2643175" y="4197654"/>
            <a:ext cx="6879772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solidFill>
                  <a:srgbClr val="3B3838"/>
                </a:solidFill>
                <a:latin typeface="Calibri" panose="020F0502020204030204"/>
              </a:rPr>
              <a:t>Trabalho de Conclusão de Curso – TCC II</a:t>
            </a:r>
            <a:endParaRPr lang="pt-BR" sz="2800" b="1" dirty="0">
              <a:solidFill>
                <a:srgbClr val="3B3838"/>
              </a:solidFill>
            </a:endParaRPr>
          </a:p>
          <a:p>
            <a:pPr algn="ctr"/>
            <a:r>
              <a:rPr lang="pt-BR" sz="2800" b="1" dirty="0">
                <a:solidFill>
                  <a:srgbClr val="3B3838"/>
                </a:solidFill>
                <a:latin typeface="Calibri" panose="020F0502020204030204"/>
              </a:rPr>
              <a:t>Engenharia de Produção</a:t>
            </a:r>
            <a:endParaRPr lang="pt-BR" sz="2800" b="1" dirty="0">
              <a:solidFill>
                <a:srgbClr val="3B3838"/>
              </a:solidFill>
              <a:latin typeface="Calibri" panose="020F0502020204030204"/>
              <a:ea typeface="Calibri"/>
              <a:cs typeface="Calibri"/>
            </a:endParaRPr>
          </a:p>
          <a:p>
            <a:pPr algn="ctr"/>
            <a:endParaRPr lang="pt-BR" sz="2400" dirty="0">
              <a:solidFill>
                <a:srgbClr val="3B3838"/>
              </a:solidFill>
              <a:latin typeface="Calibri" panose="020F0502020204030204"/>
              <a:ea typeface="Calibri"/>
              <a:cs typeface="Calibri"/>
            </a:endParaRPr>
          </a:p>
          <a:p>
            <a:pPr algn="ctr"/>
            <a:r>
              <a:rPr lang="pt-BR" sz="2400" b="1" dirty="0">
                <a:solidFill>
                  <a:srgbClr val="3B3838"/>
                </a:solidFill>
                <a:latin typeface="Calibri" panose="020F0502020204030204"/>
                <a:ea typeface="Calibri"/>
                <a:cs typeface="Calibri"/>
              </a:rPr>
              <a:t>Aluno: Felipe Silveira Stopiglia – 31802788</a:t>
            </a:r>
            <a:endParaRPr lang="pt-BR" sz="2400" b="1" dirty="0">
              <a:solidFill>
                <a:srgbClr val="3B3838"/>
              </a:solidFill>
              <a:ea typeface="+mn-lt"/>
              <a:cs typeface="+mn-lt"/>
            </a:endParaRPr>
          </a:p>
          <a:p>
            <a:pPr algn="ctr"/>
            <a:r>
              <a:rPr lang="pt-BR" sz="2400" b="1" dirty="0">
                <a:solidFill>
                  <a:srgbClr val="3B3838"/>
                </a:solidFill>
                <a:latin typeface="Calibri" panose="020F0502020204030204"/>
              </a:rPr>
              <a:t>Orientador: Prof. Ms. Massaki de Oliveira Igarashi</a:t>
            </a:r>
            <a:endParaRPr lang="pt-BR" sz="2400" b="1" dirty="0">
              <a:solidFill>
                <a:srgbClr val="3B3838"/>
              </a:solidFill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1028" name="Picture 4" descr="Bem-vindo, Mackenzista | Universidade - Mackenzie">
            <a:extLst>
              <a:ext uri="{FF2B5EF4-FFF2-40B4-BE49-F238E27FC236}">
                <a16:creationId xmlns="" xmlns:a16="http://schemas.microsoft.com/office/drawing/2014/main" id="{3F50112B-B7EC-5801-4B69-2C2B80116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t="25396" r="14515" b="25624"/>
          <a:stretch/>
        </p:blipFill>
        <p:spPr bwMode="auto">
          <a:xfrm>
            <a:off x="0" y="0"/>
            <a:ext cx="2921138" cy="11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CA55116C-3FD8-93DF-C31E-2C1136C7D33E}"/>
              </a:ext>
            </a:extLst>
          </p:cNvPr>
          <p:cNvCxnSpPr>
            <a:cxnSpLocks/>
          </p:cNvCxnSpPr>
          <p:nvPr/>
        </p:nvCxnSpPr>
        <p:spPr>
          <a:xfrm>
            <a:off x="1148203" y="3896802"/>
            <a:ext cx="98697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7E1F75D5-C5BA-7998-2202-1378E4A95977}"/>
              </a:ext>
            </a:extLst>
          </p:cNvPr>
          <p:cNvSpPr txBox="1"/>
          <p:nvPr/>
        </p:nvSpPr>
        <p:spPr>
          <a:xfrm>
            <a:off x="-25878" y="1491756"/>
            <a:ext cx="1221787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solidFill>
                  <a:srgbClr val="3B3838"/>
                </a:solidFill>
                <a:latin typeface="Calibri"/>
              </a:rPr>
              <a:t>APLICAÇÃO DE TÉCNICAS DE </a:t>
            </a:r>
            <a:r>
              <a:rPr lang="pt-BR" sz="4400" b="1" dirty="0" smtClean="0">
                <a:solidFill>
                  <a:srgbClr val="3B3838"/>
                </a:solidFill>
                <a:latin typeface="Calibri"/>
              </a:rPr>
              <a:t>APRENDIZADO DE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Box 4098">
            <a:extLst>
              <a:ext uri="{FF2B5EF4-FFF2-40B4-BE49-F238E27FC236}">
                <a16:creationId xmlns="" xmlns:a16="http://schemas.microsoft.com/office/drawing/2014/main" id="{5CD8AC73-8B50-BF68-E1F7-0B6C32CDA454}"/>
              </a:ext>
            </a:extLst>
          </p:cNvPr>
          <p:cNvSpPr txBox="1"/>
          <p:nvPr/>
        </p:nvSpPr>
        <p:spPr>
          <a:xfrm>
            <a:off x="1732777" y="1932489"/>
            <a:ext cx="8726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Figura 8 – Exemplos dos principais algoritmos de aprendizado supervisionado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598B01-4991-D38A-3647-8CDA98C529CE}"/>
              </a:ext>
            </a:extLst>
          </p:cNvPr>
          <p:cNvSpPr txBox="1"/>
          <p:nvPr/>
        </p:nvSpPr>
        <p:spPr>
          <a:xfrm>
            <a:off x="2656114" y="6020969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60BDCF-137A-66FA-8028-AA62AF069B5A}"/>
              </a:ext>
            </a:extLst>
          </p:cNvPr>
          <p:cNvSpPr txBox="1"/>
          <p:nvPr/>
        </p:nvSpPr>
        <p:spPr>
          <a:xfrm>
            <a:off x="1213867" y="1140050"/>
            <a:ext cx="7741445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Exemplo de algoritmos de aprendizado supervisionado: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D11B50-7AF0-86C4-7B4D-DAFEAC1B9AB1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Referencial teórico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5F3F3CA0-028A-67B0-90D5-05B89A8DA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21010"/>
              </p:ext>
            </p:extLst>
          </p:nvPr>
        </p:nvGraphicFramePr>
        <p:xfrm>
          <a:off x="2034988" y="2474410"/>
          <a:ext cx="8122024" cy="3337560"/>
        </p:xfrm>
        <a:graphic>
          <a:graphicData uri="http://schemas.openxmlformats.org/drawingml/2006/table">
            <a:tbl>
              <a:tblPr firstRow="1" bandRow="1"/>
              <a:tblGrid>
                <a:gridCol w="4074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77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9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2000" dirty="0"/>
                        <a:t>Algoritmo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600"/>
                        <a:t>Aprendizado supervisionado</a:t>
                      </a:r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600" b="1"/>
                        <a:t>Classificação</a:t>
                      </a:r>
                      <a:endParaRPr lang="en-US" sz="1600" b="1"/>
                    </a:p>
                  </a:txBody>
                  <a:tcPr>
                    <a:lnL w="381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600" b="1"/>
                        <a:t>Regressão</a:t>
                      </a:r>
                      <a:endParaRPr lang="en-US" sz="1600" b="1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Árvore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decisão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Florestas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aleatórias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Máquina de vetores de suporte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Naive Bayes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Redes neurais</a:t>
                      </a:r>
                      <a:endParaRPr lang="en-US" sz="2000" b="1" dirty="0"/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kumimoji="0" lang="pt-BR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Regressão linear</a:t>
                      </a: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kumimoji="0" lang="pt-BR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Regressão logística</a:t>
                      </a:r>
                      <a:endParaRPr kumimoji="0" 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FA7C59A-DC65-728A-D790-899EC30C6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68" y="3288499"/>
            <a:ext cx="300157" cy="268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5228B31-D30F-300E-4C9D-C4CA701F6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33" y="3286209"/>
            <a:ext cx="300157" cy="2689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3D22345-6F86-28E4-182E-2D4D8698A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11" y="3667209"/>
            <a:ext cx="300157" cy="268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86C6C9AF-8B37-9BF7-6FBE-F34CA4125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10" y="4035659"/>
            <a:ext cx="300157" cy="2689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B7A50C6-AB2D-917F-FD19-8BF0E6DA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35" y="4402613"/>
            <a:ext cx="300157" cy="2689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A7BF8C13-F6C0-B808-2B4D-36000D4D2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34" y="4771063"/>
            <a:ext cx="300157" cy="2689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4D494108-B968-971A-9FC3-08226F381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39" y="3664917"/>
            <a:ext cx="300157" cy="2689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33ACC1F5-7BB8-E8A6-7DFF-B94C1C7E8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11" y="4047761"/>
            <a:ext cx="300157" cy="2689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6D841B4-7F35-68DE-17D5-4DB55CFE6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68" y="4768868"/>
            <a:ext cx="300157" cy="268941"/>
          </a:xfrm>
          <a:prstGeom prst="rect">
            <a:avLst/>
          </a:prstGeom>
        </p:spPr>
      </p:pic>
      <p:pic>
        <p:nvPicPr>
          <p:cNvPr id="4096" name="Picture 4095">
            <a:extLst>
              <a:ext uri="{FF2B5EF4-FFF2-40B4-BE49-F238E27FC236}">
                <a16:creationId xmlns="" xmlns:a16="http://schemas.microsoft.com/office/drawing/2014/main" id="{26F6E88B-7D93-F8C0-B238-4873FBC3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10" y="5520310"/>
            <a:ext cx="300157" cy="268941"/>
          </a:xfrm>
          <a:prstGeom prst="rect">
            <a:avLst/>
          </a:prstGeom>
        </p:spPr>
      </p:pic>
      <p:pic>
        <p:nvPicPr>
          <p:cNvPr id="4097" name="Picture 4096">
            <a:extLst>
              <a:ext uri="{FF2B5EF4-FFF2-40B4-BE49-F238E27FC236}">
                <a16:creationId xmlns="" xmlns:a16="http://schemas.microsoft.com/office/drawing/2014/main" id="{7E179917-26E2-8476-C702-CFD93DD9D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68" y="5143094"/>
            <a:ext cx="300157" cy="2689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7645226-3DF6-61F2-0EC3-ECAFDABE27FF}"/>
              </a:ext>
            </a:extLst>
          </p:cNvPr>
          <p:cNvSpPr/>
          <p:nvPr/>
        </p:nvSpPr>
        <p:spPr>
          <a:xfrm>
            <a:off x="2034988" y="3208332"/>
            <a:ext cx="6192379" cy="187856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95B4490-A150-6175-88FB-23F39B2BF6E4}"/>
              </a:ext>
            </a:extLst>
          </p:cNvPr>
          <p:cNvSpPr/>
          <p:nvPr/>
        </p:nvSpPr>
        <p:spPr>
          <a:xfrm>
            <a:off x="2034985" y="5473416"/>
            <a:ext cx="6192379" cy="3385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Box 4098">
            <a:extLst>
              <a:ext uri="{FF2B5EF4-FFF2-40B4-BE49-F238E27FC236}">
                <a16:creationId xmlns="" xmlns:a16="http://schemas.microsoft.com/office/drawing/2014/main" id="{5CD8AC73-8B50-BF68-E1F7-0B6C32CDA454}"/>
              </a:ext>
            </a:extLst>
          </p:cNvPr>
          <p:cNvSpPr txBox="1"/>
          <p:nvPr/>
        </p:nvSpPr>
        <p:spPr>
          <a:xfrm>
            <a:off x="3403599" y="1729122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prstClr val="black"/>
                </a:solidFill>
                <a:latin typeface="Calibri" panose="020F0502020204030204"/>
              </a:rPr>
              <a:t>Figura 11 – Matriz de confusão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598B01-4991-D38A-3647-8CDA98C529CE}"/>
              </a:ext>
            </a:extLst>
          </p:cNvPr>
          <p:cNvSpPr txBox="1"/>
          <p:nvPr/>
        </p:nvSpPr>
        <p:spPr>
          <a:xfrm>
            <a:off x="3787572" y="3140614"/>
            <a:ext cx="4847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387053-0D60-2A9C-0B12-8096D6D334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6025" y="2006793"/>
            <a:ext cx="5719287" cy="1209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3612E01-1B0F-3138-E5E5-BD501534798B}"/>
              </a:ext>
            </a:extLst>
          </p:cNvPr>
          <p:cNvSpPr txBox="1"/>
          <p:nvPr/>
        </p:nvSpPr>
        <p:spPr>
          <a:xfrm>
            <a:off x="1213867" y="1140050"/>
            <a:ext cx="7741445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Avaliação da performance do modelo: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36504F8-0E35-717B-5481-2BC99CF2F464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solidFill>
                  <a:prstClr val="black"/>
                </a:solidFill>
                <a:latin typeface="Calibri" panose="020F0502020204030204"/>
              </a:rPr>
              <a:t>Referencial teórico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="" xmlns:a16="http://schemas.microsoft.com/office/drawing/2014/main" id="{240695ED-2E7E-E744-3537-625FF6435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087722"/>
                  </p:ext>
                </p:extLst>
              </p:nvPr>
            </p:nvGraphicFramePr>
            <p:xfrm>
              <a:off x="1116577" y="3767530"/>
              <a:ext cx="9958182" cy="27358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59330">
                      <a:extLst>
                        <a:ext uri="{9D8B030D-6E8A-4147-A177-3AD203B41FA5}">
                          <a16:colId xmlns="" xmlns:a16="http://schemas.microsoft.com/office/drawing/2014/main" val="1656291686"/>
                        </a:ext>
                      </a:extLst>
                    </a:gridCol>
                    <a:gridCol w="5193546">
                      <a:extLst>
                        <a:ext uri="{9D8B030D-6E8A-4147-A177-3AD203B41FA5}">
                          <a16:colId xmlns="" xmlns:a16="http://schemas.microsoft.com/office/drawing/2014/main" val="2891632665"/>
                        </a:ext>
                      </a:extLst>
                    </a:gridCol>
                    <a:gridCol w="3305306">
                      <a:extLst>
                        <a:ext uri="{9D8B030D-6E8A-4147-A177-3AD203B41FA5}">
                          <a16:colId xmlns="" xmlns:a16="http://schemas.microsoft.com/office/drawing/2014/main" val="921013628"/>
                        </a:ext>
                      </a:extLst>
                    </a:gridCol>
                  </a:tblGrid>
                  <a:tr h="287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Indicador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Descrição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120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Cálculo</a:t>
                          </a:r>
                          <a:endParaRPr lang="en-US" sz="1400" b="1" kern="120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8532462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Acurácia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Definido como a soma de todos os verdadeiros positivos e verdadeiros negativos pelo total de registros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eqArr>
                                      <m:eqArr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VP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 +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VN</m:t>
                                        </m:r>
                                      </m:e>
                                    </m:eqAr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VP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VN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FP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FN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88271814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Precisão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Indica a proporção de registros corretamente previstos pelo total predito como positivo pelo modelo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eqArr>
                                      <m:eqArr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VP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VP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FP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2706935"/>
                      </a:ext>
                    </a:extLst>
                  </a:tr>
                  <a:tr h="4464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Sensibilidade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Indica a proporção de registros corretamente previstos pelo modelo dentre todos os registros que são verdadeiros 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eqArr>
                                      <m:eqArr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VP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VP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89338687"/>
                      </a:ext>
                    </a:extLst>
                  </a:tr>
                  <a:tr h="4540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Pontuação F1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Média harmônica entre os indicadores de precisão e sensibilidade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eqArr>
                                      <m:eqArr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2 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Sensibilidade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x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Precis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ã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o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Arial" panose="020B0604020202020204" pitchFamily="34" charset="0"/>
                                            <a:ea typeface="Calibri" panose="020F0502020204030204" pitchFamily="34" charset="0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Sensibilidade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Precis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ã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Calibri" panose="020F0502020204030204" pitchFamily="34" charset="0"/>
                                      </a:rPr>
                                      <m:t>o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07155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40695ED-2E7E-E744-3537-625FF6435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087722"/>
                  </p:ext>
                </p:extLst>
              </p:nvPr>
            </p:nvGraphicFramePr>
            <p:xfrm>
              <a:off x="1116577" y="3767530"/>
              <a:ext cx="9958182" cy="27358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593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56291686"/>
                        </a:ext>
                      </a:extLst>
                    </a:gridCol>
                    <a:gridCol w="519354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91632665"/>
                        </a:ext>
                      </a:extLst>
                    </a:gridCol>
                    <a:gridCol w="33053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21013628"/>
                        </a:ext>
                      </a:extLst>
                    </a:gridCol>
                  </a:tblGrid>
                  <a:tr h="287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Indicador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Descrição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120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Cálculo</a:t>
                          </a:r>
                          <a:endParaRPr lang="en-US" sz="1400" b="1" kern="120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85324627"/>
                      </a:ext>
                    </a:extLst>
                  </a:tr>
                  <a:tr h="6109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Acurácia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Definido como a soma de todos os verdadeiros positivos e verdadeiros negativos pelo total de registros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1661" t="-51000" r="-369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88271814"/>
                      </a:ext>
                    </a:extLst>
                  </a:tr>
                  <a:tr h="6109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Precisão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Indica a proporção de registros corretamente previstos pelo total predito como positivo pelo modelo 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1661" t="-149505" r="-369" b="-20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2706935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Sensibilidade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Indica a proporção de registros corretamente previstos pelo modelo dentre todos os registros que são verdadeiros 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1661" t="-252000" r="-369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89338687"/>
                      </a:ext>
                    </a:extLst>
                  </a:tr>
                  <a:tr h="6155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Pontuação F1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40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Média harmônica entre os indicadores de precisão e sensibilidade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1661" t="-348515" r="-369" b="-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07155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598B01-4991-D38A-3647-8CDA98C529CE}"/>
              </a:ext>
            </a:extLst>
          </p:cNvPr>
          <p:cNvSpPr txBox="1"/>
          <p:nvPr/>
        </p:nvSpPr>
        <p:spPr>
          <a:xfrm>
            <a:off x="3787572" y="6519446"/>
            <a:ext cx="4847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CD8AC73-8B50-BF68-E1F7-0B6C32CDA454}"/>
              </a:ext>
            </a:extLst>
          </p:cNvPr>
          <p:cNvSpPr txBox="1"/>
          <p:nvPr/>
        </p:nvSpPr>
        <p:spPr>
          <a:xfrm>
            <a:off x="2678895" y="3483616"/>
            <a:ext cx="706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prstClr val="black"/>
                </a:solidFill>
                <a:latin typeface="Calibri" panose="020F0502020204030204"/>
              </a:rPr>
              <a:t>Quadro 1 – Apresentação e descrição dos indicadores de performance</a:t>
            </a:r>
            <a:endParaRPr lang="pt-BR" sz="16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50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FFCCC7-1156-C869-C5B5-EC989A4E7E0F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Metodologia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ABD37512-7A74-EBE3-F2B3-1E70CCCE7D0D}"/>
              </a:ext>
            </a:extLst>
          </p:cNvPr>
          <p:cNvSpPr/>
          <p:nvPr/>
        </p:nvSpPr>
        <p:spPr>
          <a:xfrm>
            <a:off x="251907" y="1751247"/>
            <a:ext cx="2318826" cy="12772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Natureza</a:t>
            </a:r>
            <a:endParaRPr lang="pt-BR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6583C4D-8A8B-3C20-B8A1-25975BD756C7}"/>
              </a:ext>
            </a:extLst>
          </p:cNvPr>
          <p:cNvSpPr/>
          <p:nvPr/>
        </p:nvSpPr>
        <p:spPr>
          <a:xfrm>
            <a:off x="6360550" y="1751247"/>
            <a:ext cx="2318827" cy="12772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18B09A3C-872C-9813-2A26-3F844C40B1EA}"/>
              </a:ext>
            </a:extLst>
          </p:cNvPr>
          <p:cNvSpPr/>
          <p:nvPr/>
        </p:nvSpPr>
        <p:spPr>
          <a:xfrm>
            <a:off x="251907" y="4481288"/>
            <a:ext cx="2318826" cy="12772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Abordagem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4194F111-4BEA-2C8C-4130-E1C40B1EC361}"/>
              </a:ext>
            </a:extLst>
          </p:cNvPr>
          <p:cNvSpPr/>
          <p:nvPr/>
        </p:nvSpPr>
        <p:spPr>
          <a:xfrm>
            <a:off x="6360551" y="4481287"/>
            <a:ext cx="2318828" cy="12772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Procedimento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E1923037-27AA-4E4A-55E8-DD6EA17BEF8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2570733" y="1646286"/>
            <a:ext cx="599420" cy="74359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="" xmlns:a16="http://schemas.microsoft.com/office/drawing/2014/main" id="{715AD5E0-D4FF-CFE2-3212-1B6E1BFB24E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570733" y="2389876"/>
            <a:ext cx="598545" cy="76389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="" xmlns:a16="http://schemas.microsoft.com/office/drawing/2014/main" id="{80A75C6C-2C4D-93AD-67B8-C65E397D8348}"/>
              </a:ext>
            </a:extLst>
          </p:cNvPr>
          <p:cNvCxnSpPr>
            <a:cxnSpLocks/>
            <a:stCxn id="6" idx="3"/>
            <a:endCxn id="2051" idx="1"/>
          </p:cNvCxnSpPr>
          <p:nvPr/>
        </p:nvCxnSpPr>
        <p:spPr>
          <a:xfrm flipV="1">
            <a:off x="2570733" y="4271363"/>
            <a:ext cx="599420" cy="84855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="" xmlns:a16="http://schemas.microsoft.com/office/drawing/2014/main" id="{5D5D4D95-C50D-F338-5184-8055389BC92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570733" y="5119917"/>
            <a:ext cx="599420" cy="843056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="" xmlns:a16="http://schemas.microsoft.com/office/drawing/2014/main" id="{A6EBD0D2-C48F-B456-8D56-CF25ED895A14}"/>
              </a:ext>
            </a:extLst>
          </p:cNvPr>
          <p:cNvCxnSpPr>
            <a:cxnSpLocks/>
            <a:stCxn id="5" idx="3"/>
            <a:endCxn id="2058" idx="1"/>
          </p:cNvCxnSpPr>
          <p:nvPr/>
        </p:nvCxnSpPr>
        <p:spPr>
          <a:xfrm flipV="1">
            <a:off x="8679377" y="1650624"/>
            <a:ext cx="597671" cy="739252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D5241A21-5B34-195C-EB42-1FC1DCD6C77F}"/>
              </a:ext>
            </a:extLst>
          </p:cNvPr>
          <p:cNvCxnSpPr>
            <a:cxnSpLocks/>
            <a:stCxn id="5" idx="3"/>
            <a:endCxn id="2069" idx="1"/>
          </p:cNvCxnSpPr>
          <p:nvPr/>
        </p:nvCxnSpPr>
        <p:spPr>
          <a:xfrm>
            <a:off x="8679377" y="2389876"/>
            <a:ext cx="597671" cy="74755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56C2E3DF-3E6C-FEA1-B2C6-665FFF56696C}"/>
              </a:ext>
            </a:extLst>
          </p:cNvPr>
          <p:cNvCxnSpPr>
            <a:cxnSpLocks/>
            <a:stCxn id="5" idx="3"/>
            <a:endCxn id="2064" idx="1"/>
          </p:cNvCxnSpPr>
          <p:nvPr/>
        </p:nvCxnSpPr>
        <p:spPr>
          <a:xfrm>
            <a:off x="8679377" y="2389876"/>
            <a:ext cx="597671" cy="82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2F1265ED-99A4-9432-7302-3245E96FD8B4}"/>
              </a:ext>
            </a:extLst>
          </p:cNvPr>
          <p:cNvCxnSpPr>
            <a:cxnSpLocks/>
            <a:stCxn id="7" idx="3"/>
            <a:endCxn id="2078" idx="1"/>
          </p:cNvCxnSpPr>
          <p:nvPr/>
        </p:nvCxnSpPr>
        <p:spPr>
          <a:xfrm flipV="1">
            <a:off x="8679379" y="4472677"/>
            <a:ext cx="597669" cy="64723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229D5091-6583-86D7-6A27-580F240700F8}"/>
              </a:ext>
            </a:extLst>
          </p:cNvPr>
          <p:cNvCxnSpPr>
            <a:cxnSpLocks/>
            <a:stCxn id="7" idx="3"/>
            <a:endCxn id="2076" idx="1"/>
          </p:cNvCxnSpPr>
          <p:nvPr/>
        </p:nvCxnSpPr>
        <p:spPr>
          <a:xfrm>
            <a:off x="8679379" y="5119916"/>
            <a:ext cx="597669" cy="704496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3E1D8F41-5C1C-1E02-688D-CF463F67404F}"/>
              </a:ext>
            </a:extLst>
          </p:cNvPr>
          <p:cNvSpPr/>
          <p:nvPr/>
        </p:nvSpPr>
        <p:spPr>
          <a:xfrm>
            <a:off x="3170153" y="1326972"/>
            <a:ext cx="2782800" cy="6386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Básica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2BB6B6C7-8E36-7C8A-5A0A-B0338D8B2CEE}"/>
              </a:ext>
            </a:extLst>
          </p:cNvPr>
          <p:cNvSpPr/>
          <p:nvPr/>
        </p:nvSpPr>
        <p:spPr>
          <a:xfrm>
            <a:off x="3169278" y="2834452"/>
            <a:ext cx="2782800" cy="6386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Aplicada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EBA39455-574F-5776-ED43-439ED697B2ED}"/>
              </a:ext>
            </a:extLst>
          </p:cNvPr>
          <p:cNvSpPr/>
          <p:nvPr/>
        </p:nvSpPr>
        <p:spPr>
          <a:xfrm>
            <a:off x="3170153" y="5643659"/>
            <a:ext cx="2782800" cy="6386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Quali-quantitativa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B0575448-A66D-FD1A-5920-AB6F3BAD5C1A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570733" y="5119917"/>
            <a:ext cx="599420" cy="93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AD7D5B29-324D-9493-781C-DFFA13E62D1E}"/>
              </a:ext>
            </a:extLst>
          </p:cNvPr>
          <p:cNvSpPr/>
          <p:nvPr/>
        </p:nvSpPr>
        <p:spPr>
          <a:xfrm>
            <a:off x="3170153" y="4809908"/>
            <a:ext cx="2782800" cy="6386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Quantitativa</a:t>
            </a:r>
          </a:p>
        </p:txBody>
      </p:sp>
      <p:sp>
        <p:nvSpPr>
          <p:cNvPr id="2051" name="Rectangle: Rounded Corners 2050">
            <a:extLst>
              <a:ext uri="{FF2B5EF4-FFF2-40B4-BE49-F238E27FC236}">
                <a16:creationId xmlns="" xmlns:a16="http://schemas.microsoft.com/office/drawing/2014/main" id="{6DC215D7-A7E5-6FCA-7A4E-FF7430CE47F4}"/>
              </a:ext>
            </a:extLst>
          </p:cNvPr>
          <p:cNvSpPr/>
          <p:nvPr/>
        </p:nvSpPr>
        <p:spPr>
          <a:xfrm>
            <a:off x="3170153" y="3952049"/>
            <a:ext cx="2782800" cy="6386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Qualitativa</a:t>
            </a:r>
          </a:p>
        </p:txBody>
      </p:sp>
      <p:sp>
        <p:nvSpPr>
          <p:cNvPr id="2058" name="Rectangle: Rounded Corners 2057">
            <a:extLst>
              <a:ext uri="{FF2B5EF4-FFF2-40B4-BE49-F238E27FC236}">
                <a16:creationId xmlns="" xmlns:a16="http://schemas.microsoft.com/office/drawing/2014/main" id="{FF49BF3A-D205-1F3A-9CF0-2F2CBFE2ABB5}"/>
              </a:ext>
            </a:extLst>
          </p:cNvPr>
          <p:cNvSpPr/>
          <p:nvPr/>
        </p:nvSpPr>
        <p:spPr>
          <a:xfrm>
            <a:off x="9277048" y="1331310"/>
            <a:ext cx="2784324" cy="6386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Exploratório</a:t>
            </a:r>
          </a:p>
        </p:txBody>
      </p:sp>
      <p:sp>
        <p:nvSpPr>
          <p:cNvPr id="2064" name="Rectangle: Rounded Corners 2063">
            <a:extLst>
              <a:ext uri="{FF2B5EF4-FFF2-40B4-BE49-F238E27FC236}">
                <a16:creationId xmlns="" xmlns:a16="http://schemas.microsoft.com/office/drawing/2014/main" id="{53AF7287-1131-4AF7-7410-4D64BD59E630}"/>
              </a:ext>
            </a:extLst>
          </p:cNvPr>
          <p:cNvSpPr/>
          <p:nvPr/>
        </p:nvSpPr>
        <p:spPr>
          <a:xfrm>
            <a:off x="9277048" y="2078859"/>
            <a:ext cx="2784324" cy="6386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Descritivo</a:t>
            </a:r>
          </a:p>
        </p:txBody>
      </p:sp>
      <p:sp>
        <p:nvSpPr>
          <p:cNvPr id="2069" name="Rectangle: Rounded Corners 2068">
            <a:extLst>
              <a:ext uri="{FF2B5EF4-FFF2-40B4-BE49-F238E27FC236}">
                <a16:creationId xmlns="" xmlns:a16="http://schemas.microsoft.com/office/drawing/2014/main" id="{9C34A9F5-A623-2F0A-4A88-2FEB02E1B221}"/>
              </a:ext>
            </a:extLst>
          </p:cNvPr>
          <p:cNvSpPr/>
          <p:nvPr/>
        </p:nvSpPr>
        <p:spPr>
          <a:xfrm>
            <a:off x="9277048" y="2818112"/>
            <a:ext cx="2784324" cy="6386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Explicativo</a:t>
            </a:r>
          </a:p>
        </p:txBody>
      </p:sp>
      <p:sp>
        <p:nvSpPr>
          <p:cNvPr id="2076" name="Rectangle: Rounded Corners 2075">
            <a:extLst>
              <a:ext uri="{FF2B5EF4-FFF2-40B4-BE49-F238E27FC236}">
                <a16:creationId xmlns="" xmlns:a16="http://schemas.microsoft.com/office/drawing/2014/main" id="{B4243637-802C-A085-BE84-BADE7903B328}"/>
              </a:ext>
            </a:extLst>
          </p:cNvPr>
          <p:cNvSpPr/>
          <p:nvPr/>
        </p:nvSpPr>
        <p:spPr>
          <a:xfrm>
            <a:off x="9277048" y="5505098"/>
            <a:ext cx="2784324" cy="6386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Pesquisa bibliográfica, entre outras</a:t>
            </a:r>
          </a:p>
        </p:txBody>
      </p:sp>
      <p:sp>
        <p:nvSpPr>
          <p:cNvPr id="2078" name="Rectangle: Rounded Corners 2077">
            <a:extLst>
              <a:ext uri="{FF2B5EF4-FFF2-40B4-BE49-F238E27FC236}">
                <a16:creationId xmlns="" xmlns:a16="http://schemas.microsoft.com/office/drawing/2014/main" id="{E69B5591-7B98-D23A-6D3C-F7AEF0A45D19}"/>
              </a:ext>
            </a:extLst>
          </p:cNvPr>
          <p:cNvSpPr/>
          <p:nvPr/>
        </p:nvSpPr>
        <p:spPr>
          <a:xfrm>
            <a:off x="9277048" y="4153363"/>
            <a:ext cx="2784324" cy="6386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Estudo de caso</a:t>
            </a:r>
          </a:p>
        </p:txBody>
      </p:sp>
    </p:spTree>
    <p:extLst>
      <p:ext uri="{BB962C8B-B14F-4D97-AF65-F5344CB8AC3E}">
        <p14:creationId xmlns:p14="http://schemas.microsoft.com/office/powerpoint/2010/main" val="37741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 animBg="1"/>
      <p:bldP spid="11" grpId="0" animBg="1"/>
      <p:bldP spid="20" grpId="0" animBg="1"/>
      <p:bldP spid="29" grpId="0" animBg="1"/>
      <p:bldP spid="2051" grpId="0" animBg="1"/>
      <p:bldP spid="2058" grpId="0" animBg="1"/>
      <p:bldP spid="2064" grpId="0" animBg="1"/>
      <p:bldP spid="2069" grpId="0" animBg="1"/>
      <p:bldP spid="2076" grpId="0" animBg="1"/>
      <p:bldP spid="20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FFCCC7-1156-C869-C5B5-EC989A4E7E0F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Metodologia</a:t>
            </a:r>
          </a:p>
        </p:txBody>
      </p:sp>
      <p:pic>
        <p:nvPicPr>
          <p:cNvPr id="3" name="Picture 2" descr="UCI Machine Learning Repository">
            <a:extLst>
              <a:ext uri="{FF2B5EF4-FFF2-40B4-BE49-F238E27FC236}">
                <a16:creationId xmlns="" xmlns:a16="http://schemas.microsoft.com/office/drawing/2014/main" id="{5B43A524-8FD3-E2F0-8589-05193C04C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1914837"/>
            <a:ext cx="3875316" cy="125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329EA9C1-71E2-7054-C3A8-8BB8544C37E9}"/>
              </a:ext>
            </a:extLst>
          </p:cNvPr>
          <p:cNvSpPr/>
          <p:nvPr/>
        </p:nvSpPr>
        <p:spPr>
          <a:xfrm>
            <a:off x="5558704" y="2186596"/>
            <a:ext cx="1306821" cy="7078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7FFC81-7838-8F22-C0E7-B5EA14161005}"/>
              </a:ext>
            </a:extLst>
          </p:cNvPr>
          <p:cNvSpPr txBox="1"/>
          <p:nvPr/>
        </p:nvSpPr>
        <p:spPr>
          <a:xfrm>
            <a:off x="7005782" y="2186596"/>
            <a:ext cx="416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Base de dados: </a:t>
            </a: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Manutenção preventiva de </a:t>
            </a:r>
            <a:r>
              <a:rPr lang="pt-BR" sz="2400" dirty="0" smtClean="0">
                <a:solidFill>
                  <a:prstClr val="black"/>
                </a:solidFill>
                <a:latin typeface="Calibri" panose="020F0502020204030204"/>
              </a:rPr>
              <a:t>máquina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6EB30AD9-E237-CB0F-8873-5619EC0EB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456" y="4879868"/>
            <a:ext cx="3875316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E2EB006-D00D-AED7-6B6A-6611812F3D13}"/>
              </a:ext>
            </a:extLst>
          </p:cNvPr>
          <p:cNvSpPr txBox="1"/>
          <p:nvPr/>
        </p:nvSpPr>
        <p:spPr>
          <a:xfrm>
            <a:off x="986971" y="4144396"/>
            <a:ext cx="877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Ferramenta escolhida para treinamento dos algoritmos:</a:t>
            </a:r>
            <a:endParaRPr lang="pt-BR" sz="2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D304ED0-93E4-A5C6-9A38-E12D6ED875EE}"/>
              </a:ext>
            </a:extLst>
          </p:cNvPr>
          <p:cNvSpPr txBox="1"/>
          <p:nvPr/>
        </p:nvSpPr>
        <p:spPr>
          <a:xfrm>
            <a:off x="986970" y="1292767"/>
            <a:ext cx="877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Seleção da base de dados:</a:t>
            </a:r>
            <a:endParaRPr lang="pt-BR" sz="24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99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FFCCC7-1156-C869-C5B5-EC989A4E7E0F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Metodologia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040E933-BD4B-358F-644A-327BE853F1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8752" y="1472142"/>
            <a:ext cx="9674496" cy="4922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C104AA3-7488-A590-8EA2-DAF9E0C6EC12}"/>
              </a:ext>
            </a:extLst>
          </p:cNvPr>
          <p:cNvSpPr txBox="1"/>
          <p:nvPr/>
        </p:nvSpPr>
        <p:spPr>
          <a:xfrm>
            <a:off x="1601831" y="1016000"/>
            <a:ext cx="87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Figura 14 – Interface do software Alteryx Designer®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BFB00B1-45FD-2239-DE8E-32D54D443962}"/>
              </a:ext>
            </a:extLst>
          </p:cNvPr>
          <p:cNvSpPr txBox="1"/>
          <p:nvPr/>
        </p:nvSpPr>
        <p:spPr>
          <a:xfrm>
            <a:off x="2941652" y="6394925"/>
            <a:ext cx="6098582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15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FFCCC7-1156-C869-C5B5-EC989A4E7E0F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Metodologia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6D67ED-9A5A-6E9A-EF9A-EFA44534471E}"/>
              </a:ext>
            </a:extLst>
          </p:cNvPr>
          <p:cNvSpPr txBox="1"/>
          <p:nvPr/>
        </p:nvSpPr>
        <p:spPr>
          <a:xfrm>
            <a:off x="74701" y="2148860"/>
            <a:ext cx="5916243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2" indent="-514350">
              <a:buFont typeface="+mj-lt"/>
              <a:buAutoNum type="romanUcPeriod"/>
            </a:pPr>
            <a:r>
              <a:rPr lang="pt-BR" sz="2200" dirty="0">
                <a:latin typeface="Calibri" panose="020F0502020204030204"/>
              </a:rPr>
              <a:t>Detalhamento da base de dados/ entendimento dos campos e informações</a:t>
            </a:r>
            <a:endParaRPr lang="pt-BR" sz="2200" dirty="0"/>
          </a:p>
          <a:p>
            <a:pPr lvl="2" indent="-628650">
              <a:buFont typeface="+mj-lt"/>
              <a:buAutoNum type="romanUcPeriod"/>
            </a:pPr>
            <a:endParaRPr lang="pt-BR" sz="2200" dirty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800100" lvl="2" indent="-514350">
              <a:buFont typeface="+mj-lt"/>
              <a:buAutoNum type="romanUcPeriod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Tratamento inicial da base de dados</a:t>
            </a:r>
            <a:endParaRPr lang="pt-BR" sz="2200" dirty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2" indent="-628650">
              <a:buFont typeface="+mj-lt"/>
              <a:buAutoNum type="romanUcPeriod"/>
            </a:pPr>
            <a:endParaRPr lang="pt-BR" sz="2200" dirty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2" indent="-628650">
              <a:buFont typeface="+mj-lt"/>
              <a:buAutoNum type="romanUcPeriod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Treinamento dos 6 algoritmos escolhidos:</a:t>
            </a:r>
            <a:endParaRPr lang="pt-BR" sz="2200" dirty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71600" lvl="4" indent="-6286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Árvore de decisão</a:t>
            </a:r>
            <a:endParaRPr lang="pt-BR" sz="2200" dirty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71600" lvl="4" indent="-6286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Florestas aleatórias</a:t>
            </a:r>
            <a:endParaRPr lang="pt-BR" sz="2200" dirty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71600" lvl="4" indent="-6286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Máquina de vetores de suporte</a:t>
            </a:r>
            <a:endParaRPr lang="pt-BR" sz="2200" dirty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71600" lvl="4" indent="-628650">
              <a:buFont typeface="Wingdings" panose="05000000000000000000" pitchFamily="2" charset="2"/>
              <a:buChar char="ü"/>
            </a:pPr>
            <a:r>
              <a:rPr lang="pt-BR" sz="2200" dirty="0">
                <a:latin typeface="Calibri" panose="020F0502020204030204"/>
                <a:ea typeface="Calibri"/>
                <a:cs typeface="Calibri"/>
              </a:rPr>
              <a:t>Naive Bayes</a:t>
            </a:r>
            <a:endParaRPr lang="en-US" sz="2200" dirty="0">
              <a:ea typeface="+mn-lt"/>
              <a:cs typeface="+mn-lt"/>
            </a:endParaRPr>
          </a:p>
          <a:p>
            <a:pPr marL="1371600" lvl="4" indent="-628650">
              <a:buFont typeface="Wingdings" panose="05000000000000000000" pitchFamily="2" charset="2"/>
              <a:buChar char="ü"/>
            </a:pPr>
            <a:r>
              <a:rPr lang="pt-BR" sz="2200" dirty="0">
                <a:latin typeface="Calibri" panose="020F0502020204030204"/>
                <a:ea typeface="Calibri"/>
                <a:cs typeface="Calibri"/>
              </a:rPr>
              <a:t>Redes neurais</a:t>
            </a:r>
            <a:endParaRPr lang="en-US" sz="2200" dirty="0">
              <a:ea typeface="+mn-lt"/>
              <a:cs typeface="+mn-lt"/>
            </a:endParaRPr>
          </a:p>
          <a:p>
            <a:pPr marL="1371600" lvl="4" indent="-628650">
              <a:buFont typeface="Wingdings" panose="05000000000000000000" pitchFamily="2" charset="2"/>
              <a:buChar char="ü"/>
            </a:pPr>
            <a:r>
              <a:rPr lang="pt-BR" sz="2200" dirty="0">
                <a:latin typeface="Calibri" panose="020F0502020204030204"/>
                <a:ea typeface="Calibri"/>
                <a:cs typeface="Calibri"/>
              </a:rPr>
              <a:t>Regressão logística</a:t>
            </a:r>
            <a:endParaRPr lang="pt-BR" sz="2200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D6056742-F741-E7CF-047F-5C33803161A0}"/>
              </a:ext>
            </a:extLst>
          </p:cNvPr>
          <p:cNvSpPr txBox="1"/>
          <p:nvPr/>
        </p:nvSpPr>
        <p:spPr>
          <a:xfrm>
            <a:off x="661855" y="103828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latin typeface="Calibri"/>
              </a:rPr>
              <a:t>Procedimentos:</a:t>
            </a:r>
            <a:endParaRPr lang="pt-BR" sz="2800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AC21852-3F50-F463-BC32-306464DFF4CC}"/>
              </a:ext>
            </a:extLst>
          </p:cNvPr>
          <p:cNvSpPr txBox="1"/>
          <p:nvPr/>
        </p:nvSpPr>
        <p:spPr>
          <a:xfrm>
            <a:off x="5616076" y="2103140"/>
            <a:ext cx="5969638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0" lvl="2" indent="-514350">
              <a:buFont typeface="+mj-lt"/>
              <a:buAutoNum type="romanUcPeriod" startAt="4"/>
            </a:pPr>
            <a:r>
              <a:rPr lang="pt-BR" sz="2200" dirty="0">
                <a:latin typeface="Calibri" panose="020F0502020204030204"/>
              </a:rPr>
              <a:t>Cálculo dos indicadores de performance:</a:t>
            </a:r>
            <a:endParaRPr lang="pt-BR" sz="2200" dirty="0"/>
          </a:p>
          <a:p>
            <a:pPr marL="1885950" lvl="3" indent="-5143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Acurácia	</a:t>
            </a:r>
          </a:p>
          <a:p>
            <a:pPr marL="1885950" lvl="3" indent="-5143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Precisão	</a:t>
            </a:r>
          </a:p>
          <a:p>
            <a:pPr lvl="3"/>
            <a:endParaRPr lang="pt-BR" sz="2200" dirty="0">
              <a:solidFill>
                <a:prstClr val="black"/>
              </a:solidFill>
              <a:latin typeface="Calibri" panose="020F0502020204030204"/>
            </a:endParaRPr>
          </a:p>
          <a:p>
            <a:pPr marL="1428750" lvl="2" indent="-514350">
              <a:buFont typeface="+mj-lt"/>
              <a:buAutoNum type="romanUcPeriod" startAt="4"/>
            </a:pPr>
            <a:r>
              <a:rPr lang="pt-BR" sz="2200" dirty="0">
                <a:latin typeface="Calibri" panose="020F0502020204030204"/>
              </a:rPr>
              <a:t>Validação dos modelos com </a:t>
            </a:r>
          </a:p>
          <a:p>
            <a:pPr lvl="2"/>
            <a:r>
              <a:rPr lang="pt-BR" sz="2200" dirty="0">
                <a:latin typeface="Calibri" panose="020F0502020204030204"/>
              </a:rPr>
              <a:t>       novos dados</a:t>
            </a:r>
            <a:endParaRPr lang="pt-BR" sz="2200" dirty="0"/>
          </a:p>
          <a:p>
            <a:pPr marL="1885950" lvl="3" indent="-5143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Acurácia	</a:t>
            </a:r>
          </a:p>
          <a:p>
            <a:pPr marL="1885950" lvl="3" indent="-5143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Precisão</a:t>
            </a:r>
            <a:endParaRPr lang="pt-BR" sz="2200" dirty="0" smtClean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428750" lvl="2" indent="-514350" algn="just">
              <a:buFont typeface="+mj-lt"/>
              <a:buAutoNum type="romanUcPeriod" startAt="4"/>
            </a:pPr>
            <a:endParaRPr lang="pt-BR" sz="2200" dirty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428750" lvl="2" indent="-514350" algn="just">
              <a:buFont typeface="+mj-lt"/>
              <a:buAutoNum type="romanUcPeriod" startAt="4"/>
            </a:pPr>
            <a:r>
              <a:rPr lang="pt-BR" sz="2200" dirty="0" smtClean="0">
                <a:latin typeface="Calibri" panose="020F0502020204030204"/>
              </a:rPr>
              <a:t>Comparação </a:t>
            </a:r>
            <a:r>
              <a:rPr lang="pt-BR" sz="2200" dirty="0">
                <a:latin typeface="Calibri" panose="020F0502020204030204"/>
              </a:rPr>
              <a:t>dos resultados dos indicadores nas fases de treinamento e de validação dos algoritmos</a:t>
            </a:r>
            <a:endParaRPr lang="pt-BR" sz="2200" dirty="0">
              <a:latin typeface="Calibri" panose="020F0502020204030204"/>
              <a:ea typeface="Calibri"/>
              <a:cs typeface="Calibr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3E2A11-D9AF-E29E-281F-5E7B11661FAD}"/>
              </a:ext>
            </a:extLst>
          </p:cNvPr>
          <p:cNvCxnSpPr/>
          <p:nvPr/>
        </p:nvCxnSpPr>
        <p:spPr>
          <a:xfrm>
            <a:off x="6210300" y="1679889"/>
            <a:ext cx="0" cy="4916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B181DC-1FA6-C926-2C6E-2FB3000B5FA3}"/>
              </a:ext>
            </a:extLst>
          </p:cNvPr>
          <p:cNvSpPr txBox="1"/>
          <p:nvPr/>
        </p:nvSpPr>
        <p:spPr>
          <a:xfrm>
            <a:off x="7831537" y="2787439"/>
            <a:ext cx="38859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85950" lvl="3" indent="-5143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Sensibilidade	</a:t>
            </a:r>
          </a:p>
          <a:p>
            <a:pPr marL="1885950" lvl="3" indent="-5143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Pontuação F1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EB181DC-1FA6-C926-2C6E-2FB3000B5FA3}"/>
              </a:ext>
            </a:extLst>
          </p:cNvPr>
          <p:cNvSpPr txBox="1"/>
          <p:nvPr/>
        </p:nvSpPr>
        <p:spPr>
          <a:xfrm>
            <a:off x="7831537" y="4476614"/>
            <a:ext cx="38859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85950" lvl="3" indent="-5143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Sensibilidade	</a:t>
            </a:r>
          </a:p>
          <a:p>
            <a:pPr marL="1885950" lvl="3" indent="-51435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Pontuação F1	</a:t>
            </a:r>
          </a:p>
        </p:txBody>
      </p:sp>
    </p:spTree>
    <p:extLst>
      <p:ext uri="{BB962C8B-B14F-4D97-AF65-F5344CB8AC3E}">
        <p14:creationId xmlns:p14="http://schemas.microsoft.com/office/powerpoint/2010/main" val="22919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7EAEB1-27CA-CC1B-AA1C-07CA289ABD16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Resultados e discussão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09C8DF7-483B-A777-8922-6094AF0F73A8}"/>
              </a:ext>
            </a:extLst>
          </p:cNvPr>
          <p:cNvSpPr txBox="1"/>
          <p:nvPr/>
        </p:nvSpPr>
        <p:spPr>
          <a:xfrm>
            <a:off x="1113971" y="1287918"/>
            <a:ext cx="9750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I - Entendimento e preparação dos dados:</a:t>
            </a:r>
          </a:p>
          <a:p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	</a:t>
            </a:r>
          </a:p>
          <a:p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Base de dados: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pt-BR" sz="2200" dirty="0">
              <a:solidFill>
                <a:prstClr val="black"/>
              </a:solidFill>
              <a:latin typeface="Calibri" panose="020F0502020204030204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Informações de variáveis controladas de uma máquina em um processo produtivo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Indica se durante um ciclo a máquina apresentou alguma falha, apontando de qual natureza essa seria</a:t>
            </a:r>
          </a:p>
          <a:p>
            <a:r>
              <a:rPr lang="pt-BR" sz="2200" b="1" dirty="0">
                <a:solidFill>
                  <a:prstClr val="black"/>
                </a:solidFill>
                <a:latin typeface="Calibri" panose="020F0502020204030204"/>
              </a:rPr>
              <a:t>	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10.000 registros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200" dirty="0">
              <a:solidFill>
                <a:prstClr val="black"/>
              </a:solidFill>
              <a:latin typeface="Calibri" panose="020F0502020204030204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prstClr val="black"/>
                </a:solidFill>
                <a:latin typeface="Calibri" panose="020F0502020204030204"/>
              </a:rPr>
              <a:t>10 colunas</a:t>
            </a:r>
          </a:p>
          <a:p>
            <a:endParaRPr lang="pt-BR" sz="2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pt-BR" sz="2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34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6">
            <a:extLst>
              <a:ext uri="{FF2B5EF4-FFF2-40B4-BE49-F238E27FC236}">
                <a16:creationId xmlns="" xmlns:a16="http://schemas.microsoft.com/office/drawing/2014/main" id="{3188BA1A-6E17-6007-BB2D-3516B12252A3}"/>
              </a:ext>
            </a:extLst>
          </p:cNvPr>
          <p:cNvSpPr txBox="1"/>
          <p:nvPr/>
        </p:nvSpPr>
        <p:spPr>
          <a:xfrm>
            <a:off x="4608263" y="1451909"/>
            <a:ext cx="2314068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Variáveis independentes selecionadas</a:t>
            </a:r>
          </a:p>
        </p:txBody>
      </p:sp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7EAEB1-27CA-CC1B-AA1C-07CA289ABD16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Resultados e discussão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09C8DF7-483B-A777-8922-6094AF0F73A8}"/>
              </a:ext>
            </a:extLst>
          </p:cNvPr>
          <p:cNvSpPr txBox="1"/>
          <p:nvPr/>
        </p:nvSpPr>
        <p:spPr>
          <a:xfrm>
            <a:off x="1099434" y="1101881"/>
            <a:ext cx="701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I - Entendimento e preparação dos dados: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8317F6A-B302-9A5C-0F32-5E9E97AA863D}"/>
              </a:ext>
            </a:extLst>
          </p:cNvPr>
          <p:cNvSpPr txBox="1"/>
          <p:nvPr/>
        </p:nvSpPr>
        <p:spPr>
          <a:xfrm>
            <a:off x="9160312" y="1451909"/>
            <a:ext cx="1534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Variável alvo a ser predita</a:t>
            </a:r>
          </a:p>
        </p:txBody>
      </p:sp>
      <p:sp>
        <p:nvSpPr>
          <p:cNvPr id="11" name="Seta: para a Direita 4">
            <a:extLst>
              <a:ext uri="{FF2B5EF4-FFF2-40B4-BE49-F238E27FC236}">
                <a16:creationId xmlns="" xmlns:a16="http://schemas.microsoft.com/office/drawing/2014/main" id="{612EFFE0-F7B4-154D-73A2-752988757DA6}"/>
              </a:ext>
            </a:extLst>
          </p:cNvPr>
          <p:cNvSpPr/>
          <p:nvPr/>
        </p:nvSpPr>
        <p:spPr>
          <a:xfrm rot="19080000">
            <a:off x="4058139" y="1886498"/>
            <a:ext cx="931162" cy="5470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="" xmlns:a16="http://schemas.microsoft.com/office/drawing/2014/main" id="{57C312A7-2059-F7F9-4A1A-FF2FE83464FB}"/>
              </a:ext>
            </a:extLst>
          </p:cNvPr>
          <p:cNvSpPr/>
          <p:nvPr/>
        </p:nvSpPr>
        <p:spPr>
          <a:xfrm rot="19080000">
            <a:off x="8357733" y="1928494"/>
            <a:ext cx="931162" cy="547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48F2650-9415-4244-3201-AD856607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44" y="2354242"/>
            <a:ext cx="9329712" cy="42894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B361A24-F325-B7B5-F9F9-A4BA5A349B2C}"/>
              </a:ext>
            </a:extLst>
          </p:cNvPr>
          <p:cNvSpPr/>
          <p:nvPr/>
        </p:nvSpPr>
        <p:spPr>
          <a:xfrm>
            <a:off x="2827007" y="2443196"/>
            <a:ext cx="4606051" cy="40731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FE19FF7-F3B6-5642-F181-B4C4A18F89E1}"/>
              </a:ext>
            </a:extLst>
          </p:cNvPr>
          <p:cNvSpPr/>
          <p:nvPr/>
        </p:nvSpPr>
        <p:spPr>
          <a:xfrm>
            <a:off x="8359570" y="2434795"/>
            <a:ext cx="705152" cy="4073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BFB00B1-45FD-2239-DE8E-32D54D443962}"/>
              </a:ext>
            </a:extLst>
          </p:cNvPr>
          <p:cNvSpPr txBox="1"/>
          <p:nvPr/>
        </p:nvSpPr>
        <p:spPr>
          <a:xfrm>
            <a:off x="2941652" y="6394925"/>
            <a:ext cx="6098582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579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1" grpId="0" animBg="1"/>
      <p:bldP spid="5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490EF8-A78A-A858-454B-181F1FE47E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5849" y="2422833"/>
            <a:ext cx="2899186" cy="3847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F83591-D03C-6C19-60A3-C5F525CE70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66412" y="2771537"/>
            <a:ext cx="4181000" cy="2911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7EAEB1-27CA-CC1B-AA1C-07CA289ABD16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Resultados e discussão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482683-A19A-111E-6B8E-954A6009CD25}"/>
              </a:ext>
            </a:extLst>
          </p:cNvPr>
          <p:cNvSpPr txBox="1"/>
          <p:nvPr/>
        </p:nvSpPr>
        <p:spPr>
          <a:xfrm>
            <a:off x="540229" y="2022723"/>
            <a:ext cx="3730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prstClr val="black"/>
                </a:solidFill>
                <a:latin typeface="Calibri" panose="020F0502020204030204"/>
              </a:rPr>
              <a:t>I - Tratamento inicial dos dados:</a:t>
            </a:r>
            <a:endParaRPr lang="pt-BR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E475CA-88C0-1E6B-E092-6867DAB0ED5B}"/>
              </a:ext>
            </a:extLst>
          </p:cNvPr>
          <p:cNvSpPr txBox="1"/>
          <p:nvPr/>
        </p:nvSpPr>
        <p:spPr>
          <a:xfrm>
            <a:off x="4686276" y="2079129"/>
            <a:ext cx="3730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black"/>
                </a:solidFill>
                <a:latin typeface="Calibri" panose="020F0502020204030204"/>
              </a:rPr>
              <a:t>II - Treinamento dos modelos:</a:t>
            </a:r>
            <a:endParaRPr lang="pt-BR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2BBFE2-9471-ABAC-0913-0B356C4B33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471" y="2843951"/>
            <a:ext cx="1760617" cy="3085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D3D221-1C20-41CE-6909-F1E5676EACDA}"/>
              </a:ext>
            </a:extLst>
          </p:cNvPr>
          <p:cNvSpPr txBox="1"/>
          <p:nvPr/>
        </p:nvSpPr>
        <p:spPr>
          <a:xfrm>
            <a:off x="8735242" y="2071361"/>
            <a:ext cx="340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black"/>
                </a:solidFill>
                <a:latin typeface="Calibri" panose="020F0502020204030204"/>
              </a:rPr>
              <a:t>III - Validação dos modelos:</a:t>
            </a:r>
            <a:endParaRPr lang="pt-BR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82E0C9-7B24-EB57-2F35-494E8926CF46}"/>
              </a:ext>
            </a:extLst>
          </p:cNvPr>
          <p:cNvSpPr/>
          <p:nvPr/>
        </p:nvSpPr>
        <p:spPr>
          <a:xfrm>
            <a:off x="540229" y="1989495"/>
            <a:ext cx="3730427" cy="4150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E8AD912-3C26-01CB-010F-B1EA6C30085C}"/>
              </a:ext>
            </a:extLst>
          </p:cNvPr>
          <p:cNvSpPr/>
          <p:nvPr/>
        </p:nvSpPr>
        <p:spPr>
          <a:xfrm>
            <a:off x="4473004" y="1989495"/>
            <a:ext cx="4194136" cy="415004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A1A8A6A-A7EA-0475-A60C-470E9DC91740}"/>
              </a:ext>
            </a:extLst>
          </p:cNvPr>
          <p:cNvSpPr/>
          <p:nvPr/>
        </p:nvSpPr>
        <p:spPr>
          <a:xfrm>
            <a:off x="8814190" y="1989495"/>
            <a:ext cx="3247182" cy="41500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81D5D3-CED6-EB5C-5D4E-BE0FC2B7F959}"/>
              </a:ext>
            </a:extLst>
          </p:cNvPr>
          <p:cNvSpPr txBox="1"/>
          <p:nvPr/>
        </p:nvSpPr>
        <p:spPr>
          <a:xfrm>
            <a:off x="1143574" y="1417409"/>
            <a:ext cx="1017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Etapas desenvolvidas no Alteryx: </a:t>
            </a:r>
            <a:endParaRPr lang="pt-BR" sz="24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023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490EF8-A78A-A858-454B-181F1FE47E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7914" y="2234444"/>
            <a:ext cx="966747" cy="1378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F83591-D03C-6C19-60A3-C5F525CE70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8454" y="2192883"/>
            <a:ext cx="2010829" cy="1364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7EAEB1-27CA-CC1B-AA1C-07CA289ABD16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Resultados e discussão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482683-A19A-111E-6B8E-954A6009CD25}"/>
              </a:ext>
            </a:extLst>
          </p:cNvPr>
          <p:cNvSpPr txBox="1"/>
          <p:nvPr/>
        </p:nvSpPr>
        <p:spPr>
          <a:xfrm>
            <a:off x="2582053" y="1893063"/>
            <a:ext cx="228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prstClr val="black"/>
                </a:solidFill>
                <a:latin typeface="Calibri" panose="020F0502020204030204"/>
              </a:rPr>
              <a:t>I - Tratamento inicial dos dados: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E475CA-88C0-1E6B-E092-6867DAB0ED5B}"/>
              </a:ext>
            </a:extLst>
          </p:cNvPr>
          <p:cNvSpPr txBox="1"/>
          <p:nvPr/>
        </p:nvSpPr>
        <p:spPr>
          <a:xfrm>
            <a:off x="5022956" y="1912212"/>
            <a:ext cx="2086483" cy="28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prstClr val="black"/>
                </a:solidFill>
                <a:latin typeface="Calibri" panose="020F0502020204030204"/>
              </a:rPr>
              <a:t>II - Treinamento dos modelos: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2BBFE2-9471-ABAC-0913-0B356C4B33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02" y="2233128"/>
            <a:ext cx="759999" cy="1352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D3D221-1C20-41CE-6909-F1E5676EACDA}"/>
              </a:ext>
            </a:extLst>
          </p:cNvPr>
          <p:cNvSpPr txBox="1"/>
          <p:nvPr/>
        </p:nvSpPr>
        <p:spPr>
          <a:xfrm>
            <a:off x="7386057" y="1915884"/>
            <a:ext cx="194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prstClr val="black"/>
                </a:solidFill>
                <a:latin typeface="Calibri" panose="020F0502020204030204"/>
              </a:rPr>
              <a:t>III - Validação dos modelos: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82E0C9-7B24-EB57-2F35-494E8926CF46}"/>
              </a:ext>
            </a:extLst>
          </p:cNvPr>
          <p:cNvSpPr/>
          <p:nvPr/>
        </p:nvSpPr>
        <p:spPr>
          <a:xfrm>
            <a:off x="2551058" y="1880373"/>
            <a:ext cx="2214468" cy="17324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E8AD912-3C26-01CB-010F-B1EA6C30085C}"/>
              </a:ext>
            </a:extLst>
          </p:cNvPr>
          <p:cNvSpPr/>
          <p:nvPr/>
        </p:nvSpPr>
        <p:spPr>
          <a:xfrm>
            <a:off x="4941464" y="1880373"/>
            <a:ext cx="2214468" cy="1745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A1A8A6A-A7EA-0475-A60C-470E9DC91740}"/>
              </a:ext>
            </a:extLst>
          </p:cNvPr>
          <p:cNvSpPr/>
          <p:nvPr/>
        </p:nvSpPr>
        <p:spPr>
          <a:xfrm>
            <a:off x="7351059" y="1893063"/>
            <a:ext cx="1943090" cy="17324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81D5D3-CED6-EB5C-5D4E-BE0FC2B7F959}"/>
              </a:ext>
            </a:extLst>
          </p:cNvPr>
          <p:cNvSpPr txBox="1"/>
          <p:nvPr/>
        </p:nvSpPr>
        <p:spPr>
          <a:xfrm>
            <a:off x="1190069" y="1217354"/>
            <a:ext cx="1017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Etapas desenvolvidas no Alteryx: </a:t>
            </a:r>
            <a:endParaRPr lang="pt-BR" sz="2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5BEB3B6-9236-5773-C209-C814A6201F16}"/>
              </a:ext>
            </a:extLst>
          </p:cNvPr>
          <p:cNvSpPr/>
          <p:nvPr/>
        </p:nvSpPr>
        <p:spPr>
          <a:xfrm>
            <a:off x="1190069" y="4434672"/>
            <a:ext cx="9612250" cy="22560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row: Down 13">
            <a:extLst>
              <a:ext uri="{FF2B5EF4-FFF2-40B4-BE49-F238E27FC236}">
                <a16:creationId xmlns="" xmlns:a16="http://schemas.microsoft.com/office/drawing/2014/main" id="{1B2823AE-1940-0F50-0547-88FFAAE7B7F3}"/>
              </a:ext>
            </a:extLst>
          </p:cNvPr>
          <p:cNvSpPr/>
          <p:nvPr/>
        </p:nvSpPr>
        <p:spPr>
          <a:xfrm>
            <a:off x="3534306" y="3723332"/>
            <a:ext cx="309966" cy="62098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06828C0-FD61-A919-CE21-650F3A18200B}"/>
              </a:ext>
            </a:extLst>
          </p:cNvPr>
          <p:cNvSpPr txBox="1"/>
          <p:nvPr/>
        </p:nvSpPr>
        <p:spPr>
          <a:xfrm>
            <a:off x="1389680" y="4558714"/>
            <a:ext cx="85137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Mudança no formato de algumas variáveis de texto para número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Retirada de registros que continham informações </a:t>
            </a:r>
            <a:r>
              <a:rPr lang="pt-BR" sz="1800" dirty="0" smtClean="0">
                <a:solidFill>
                  <a:prstClr val="black"/>
                </a:solidFill>
                <a:latin typeface="Calibri" panose="020F0502020204030204"/>
              </a:rPr>
              <a:t>contraditórias </a:t>
            </a: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entre os campos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Mudança do campo ‘Resposta’ para uma variável binária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Separação dos dados para treinamento (70%) e validação dos modelos (30%)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DE4B4E-CD59-AC9D-9D10-D3D770ACA820}"/>
              </a:ext>
            </a:extLst>
          </p:cNvPr>
          <p:cNvSpPr/>
          <p:nvPr/>
        </p:nvSpPr>
        <p:spPr>
          <a:xfrm>
            <a:off x="4896080" y="1811938"/>
            <a:ext cx="4452117" cy="1880398"/>
          </a:xfrm>
          <a:prstGeom prst="rect">
            <a:avLst/>
          </a:prstGeom>
          <a:solidFill>
            <a:srgbClr val="E9E6D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4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FF98FDB-B2ED-A10B-BA70-B5F431905D03}"/>
              </a:ext>
            </a:extLst>
          </p:cNvPr>
          <p:cNvSpPr/>
          <p:nvPr/>
        </p:nvSpPr>
        <p:spPr>
          <a:xfrm>
            <a:off x="471128" y="1582057"/>
            <a:ext cx="7736114" cy="464466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0110BF-5549-F949-798C-EBD78CE5FFB5}"/>
              </a:ext>
            </a:extLst>
          </p:cNvPr>
          <p:cNvSpPr txBox="1"/>
          <p:nvPr/>
        </p:nvSpPr>
        <p:spPr>
          <a:xfrm>
            <a:off x="582252" y="1870899"/>
            <a:ext cx="562201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Vantagem competitiva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Melhor entendimento dos processos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Rápida e assertiva tomada de decisão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="" xmlns:a16="http://schemas.microsoft.com/office/drawing/2014/main" id="{F1B63A49-2943-1A3C-2E69-1C4759B425F7}"/>
              </a:ext>
            </a:extLst>
          </p:cNvPr>
          <p:cNvSpPr/>
          <p:nvPr/>
        </p:nvSpPr>
        <p:spPr>
          <a:xfrm>
            <a:off x="6000284" y="1870899"/>
            <a:ext cx="315113" cy="16970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553007-C565-3ECC-0A0F-20A7F2464AD0}"/>
              </a:ext>
            </a:extLst>
          </p:cNvPr>
          <p:cNvSpPr txBox="1"/>
          <p:nvPr/>
        </p:nvSpPr>
        <p:spPr>
          <a:xfrm>
            <a:off x="6426265" y="2839928"/>
            <a:ext cx="1274990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DADOS</a:t>
            </a:r>
          </a:p>
        </p:txBody>
      </p:sp>
      <p:pic>
        <p:nvPicPr>
          <p:cNvPr id="8" name="Picture 6" descr="Ícone de Banco de dados no estilo iOS">
            <a:extLst>
              <a:ext uri="{FF2B5EF4-FFF2-40B4-BE49-F238E27FC236}">
                <a16:creationId xmlns="" xmlns:a16="http://schemas.microsoft.com/office/drawing/2014/main" id="{42812568-CED5-658B-8D81-1CCD8F07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39" y="2127118"/>
            <a:ext cx="769441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16BE525-028B-3A8D-B5EF-FB51F9091711}"/>
              </a:ext>
            </a:extLst>
          </p:cNvPr>
          <p:cNvSpPr txBox="1"/>
          <p:nvPr/>
        </p:nvSpPr>
        <p:spPr>
          <a:xfrm>
            <a:off x="1207051" y="4441900"/>
            <a:ext cx="7223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Crescimento de publicações nos temas: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     - </a:t>
            </a:r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Aprendizado de </a:t>
            </a:r>
            <a:r>
              <a:rPr lang="pt-BR" sz="2400" b="1" dirty="0" smtClean="0">
                <a:solidFill>
                  <a:prstClr val="black"/>
                </a:solidFill>
                <a:latin typeface="Calibri" panose="020F0502020204030204"/>
              </a:rPr>
              <a:t>máquina (</a:t>
            </a:r>
            <a:r>
              <a:rPr lang="pt-BR" sz="2400" b="1" i="1" dirty="0" err="1" smtClean="0">
                <a:solidFill>
                  <a:prstClr val="black"/>
                </a:solidFill>
                <a:latin typeface="Calibri" panose="020F0502020204030204"/>
              </a:rPr>
              <a:t>Machine</a:t>
            </a:r>
            <a:r>
              <a:rPr lang="pt-BR" sz="2400" b="1" i="1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2400" b="1" i="1" dirty="0" err="1" smtClean="0">
                <a:solidFill>
                  <a:prstClr val="black"/>
                </a:solidFill>
                <a:latin typeface="Calibri" panose="020F0502020204030204"/>
              </a:rPr>
              <a:t>learning</a:t>
            </a:r>
            <a:r>
              <a:rPr lang="pt-BR" sz="2400" b="1" i="1" dirty="0" smtClean="0">
                <a:solidFill>
                  <a:prstClr val="black"/>
                </a:solidFill>
                <a:latin typeface="Calibri" panose="020F0502020204030204"/>
              </a:rPr>
              <a:t> – ML)</a:t>
            </a:r>
            <a:endParaRPr lang="pt-BR" sz="2400" b="1" dirty="0">
              <a:solidFill>
                <a:prstClr val="black"/>
              </a:solidFill>
              <a:latin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     - Aprendizado </a:t>
            </a:r>
            <a:r>
              <a:rPr lang="pt-BR" sz="2400" dirty="0" smtClean="0">
                <a:solidFill>
                  <a:prstClr val="black"/>
                </a:solidFill>
                <a:latin typeface="Calibri" panose="020F0502020204030204"/>
              </a:rPr>
              <a:t>profundo (</a:t>
            </a:r>
            <a:r>
              <a:rPr lang="pt-BR" sz="2400" i="1" dirty="0" err="1" smtClean="0">
                <a:solidFill>
                  <a:prstClr val="black"/>
                </a:solidFill>
                <a:latin typeface="Calibri" panose="020F0502020204030204"/>
              </a:rPr>
              <a:t>Deep</a:t>
            </a:r>
            <a:r>
              <a:rPr lang="pt-BR" sz="2400" i="1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2400" i="1" dirty="0" err="1" smtClean="0">
                <a:solidFill>
                  <a:prstClr val="black"/>
                </a:solidFill>
                <a:latin typeface="Calibri" panose="020F0502020204030204"/>
              </a:rPr>
              <a:t>learning</a:t>
            </a:r>
            <a:r>
              <a:rPr lang="pt-BR" sz="2400" i="1" dirty="0" smtClean="0">
                <a:solidFill>
                  <a:prstClr val="black"/>
                </a:solidFill>
                <a:latin typeface="Calibri" panose="020F0502020204030204"/>
              </a:rPr>
              <a:t> – DL</a:t>
            </a:r>
            <a:r>
              <a:rPr lang="pt-BR" sz="24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32" name="Picture 8" descr="Ícone de gráfico de crescimento fotomural • fotomurais wireframe, teia,  vetor | myloview.com.br">
            <a:extLst>
              <a:ext uri="{FF2B5EF4-FFF2-40B4-BE49-F238E27FC236}">
                <a16:creationId xmlns="" xmlns:a16="http://schemas.microsoft.com/office/drawing/2014/main" id="{8B6D6795-256E-BE2D-06AC-B5208D1D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3" y="5124137"/>
            <a:ext cx="1026367" cy="102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BD8F6C7-988F-69A4-8B43-A737F4A44C5F}"/>
              </a:ext>
            </a:extLst>
          </p:cNvPr>
          <p:cNvSpPr txBox="1"/>
          <p:nvPr/>
        </p:nvSpPr>
        <p:spPr>
          <a:xfrm>
            <a:off x="9104267" y="3589358"/>
            <a:ext cx="318774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>
                <a:solidFill>
                  <a:prstClr val="black"/>
                </a:solidFill>
                <a:latin typeface="Calibri" panose="020F0502020204030204"/>
              </a:rPr>
              <a:t>Presente trabalho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AB2ACE3-0B80-F385-0A92-785812926C6C}"/>
              </a:ext>
            </a:extLst>
          </p:cNvPr>
          <p:cNvSpPr txBox="1"/>
          <p:nvPr/>
        </p:nvSpPr>
        <p:spPr>
          <a:xfrm>
            <a:off x="9804552" y="2511838"/>
            <a:ext cx="1787180" cy="5062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>
                <a:solidFill>
                  <a:prstClr val="black"/>
                </a:solidFill>
                <a:latin typeface="Calibri" panose="020F0502020204030204"/>
              </a:rPr>
              <a:t>Teoria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B6F9B69-EA60-ABC0-1C09-778C1D6FDB0B}"/>
              </a:ext>
            </a:extLst>
          </p:cNvPr>
          <p:cNvSpPr txBox="1"/>
          <p:nvPr/>
        </p:nvSpPr>
        <p:spPr>
          <a:xfrm>
            <a:off x="9808503" y="4666879"/>
            <a:ext cx="1787180" cy="5062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>
                <a:solidFill>
                  <a:prstClr val="black"/>
                </a:solidFill>
                <a:latin typeface="Calibri" panose="020F0502020204030204"/>
              </a:rPr>
              <a:t>Prática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05742690-FB2A-A7B7-D2A2-781968CFA9F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207242" y="2764984"/>
            <a:ext cx="159731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F485C74-FDD4-6739-0B15-53150AD935C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205267" y="4920025"/>
            <a:ext cx="160323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1E456B4A-9001-1D13-E802-503A648C9BEE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10698142" y="3018130"/>
            <a:ext cx="0" cy="5712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CD26941-62E1-ED92-102D-C56F5989212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0698141" y="4216922"/>
            <a:ext cx="3952" cy="4499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8283F1-4193-C789-E08D-FD492138B726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4" grpId="0"/>
      <p:bldP spid="15" grpId="0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490EF8-A78A-A858-454B-181F1FE47E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7914" y="2234444"/>
            <a:ext cx="966747" cy="1378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F83591-D03C-6C19-60A3-C5F525CE70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8454" y="2192883"/>
            <a:ext cx="2010829" cy="1364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7EAEB1-27CA-CC1B-AA1C-07CA289ABD16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Resultados e discussão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482683-A19A-111E-6B8E-954A6009CD25}"/>
              </a:ext>
            </a:extLst>
          </p:cNvPr>
          <p:cNvSpPr txBox="1"/>
          <p:nvPr/>
        </p:nvSpPr>
        <p:spPr>
          <a:xfrm>
            <a:off x="2582053" y="1893063"/>
            <a:ext cx="228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prstClr val="black"/>
                </a:solidFill>
                <a:latin typeface="Calibri" panose="020F0502020204030204"/>
              </a:rPr>
              <a:t>I - Tratamento inicial dos dados: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E475CA-88C0-1E6B-E092-6867DAB0ED5B}"/>
              </a:ext>
            </a:extLst>
          </p:cNvPr>
          <p:cNvSpPr txBox="1"/>
          <p:nvPr/>
        </p:nvSpPr>
        <p:spPr>
          <a:xfrm>
            <a:off x="5022956" y="1912212"/>
            <a:ext cx="2086483" cy="28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prstClr val="black"/>
                </a:solidFill>
                <a:latin typeface="Calibri" panose="020F0502020204030204"/>
              </a:rPr>
              <a:t>II - Treinamento dos modelos: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2BBFE2-9471-ABAC-0913-0B356C4B33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02" y="2233128"/>
            <a:ext cx="759999" cy="1352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D3D221-1C20-41CE-6909-F1E5676EACDA}"/>
              </a:ext>
            </a:extLst>
          </p:cNvPr>
          <p:cNvSpPr txBox="1"/>
          <p:nvPr/>
        </p:nvSpPr>
        <p:spPr>
          <a:xfrm>
            <a:off x="7386057" y="1915884"/>
            <a:ext cx="194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prstClr val="black"/>
                </a:solidFill>
                <a:latin typeface="Calibri" panose="020F0502020204030204"/>
              </a:rPr>
              <a:t>III - Validação dos modelos: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82E0C9-7B24-EB57-2F35-494E8926CF46}"/>
              </a:ext>
            </a:extLst>
          </p:cNvPr>
          <p:cNvSpPr/>
          <p:nvPr/>
        </p:nvSpPr>
        <p:spPr>
          <a:xfrm>
            <a:off x="2551058" y="1880373"/>
            <a:ext cx="2214468" cy="17324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E8AD912-3C26-01CB-010F-B1EA6C30085C}"/>
              </a:ext>
            </a:extLst>
          </p:cNvPr>
          <p:cNvSpPr/>
          <p:nvPr/>
        </p:nvSpPr>
        <p:spPr>
          <a:xfrm>
            <a:off x="4941464" y="1880373"/>
            <a:ext cx="2214468" cy="1745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A1A8A6A-A7EA-0475-A60C-470E9DC91740}"/>
              </a:ext>
            </a:extLst>
          </p:cNvPr>
          <p:cNvSpPr/>
          <p:nvPr/>
        </p:nvSpPr>
        <p:spPr>
          <a:xfrm>
            <a:off x="7351059" y="1893063"/>
            <a:ext cx="1943090" cy="17324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81D5D3-CED6-EB5C-5D4E-BE0FC2B7F959}"/>
              </a:ext>
            </a:extLst>
          </p:cNvPr>
          <p:cNvSpPr txBox="1"/>
          <p:nvPr/>
        </p:nvSpPr>
        <p:spPr>
          <a:xfrm>
            <a:off x="1190069" y="1217354"/>
            <a:ext cx="1017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Etapas desenvolvidas no Alteryx: </a:t>
            </a:r>
            <a:endParaRPr lang="pt-BR" sz="2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="" xmlns:a16="http://schemas.microsoft.com/office/drawing/2014/main" id="{1B2823AE-1940-0F50-0547-88FFAAE7B7F3}"/>
              </a:ext>
            </a:extLst>
          </p:cNvPr>
          <p:cNvSpPr/>
          <p:nvPr/>
        </p:nvSpPr>
        <p:spPr>
          <a:xfrm>
            <a:off x="5936542" y="3723332"/>
            <a:ext cx="309966" cy="62098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06828C0-FD61-A919-CE21-650F3A18200B}"/>
              </a:ext>
            </a:extLst>
          </p:cNvPr>
          <p:cNvSpPr txBox="1"/>
          <p:nvPr/>
        </p:nvSpPr>
        <p:spPr>
          <a:xfrm>
            <a:off x="1389681" y="4577442"/>
            <a:ext cx="85137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Treinamento dos 6 algoritmos selecionados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Configuração de cada modelo selecionando as variáveis independentes e a variável a ser predita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Construção das matrizes de confusão a partir dos resultados do treinamento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DE4B4E-CD59-AC9D-9D10-D3D770ACA820}"/>
              </a:ext>
            </a:extLst>
          </p:cNvPr>
          <p:cNvSpPr/>
          <p:nvPr/>
        </p:nvSpPr>
        <p:spPr>
          <a:xfrm>
            <a:off x="7283918" y="1827436"/>
            <a:ext cx="2095275" cy="1880398"/>
          </a:xfrm>
          <a:prstGeom prst="rect">
            <a:avLst/>
          </a:prstGeom>
          <a:solidFill>
            <a:srgbClr val="E9E6D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B70AFFE-86B3-C062-1E57-5F11D6E4BDCA}"/>
              </a:ext>
            </a:extLst>
          </p:cNvPr>
          <p:cNvSpPr/>
          <p:nvPr/>
        </p:nvSpPr>
        <p:spPr>
          <a:xfrm>
            <a:off x="2490902" y="1811938"/>
            <a:ext cx="2322576" cy="1880398"/>
          </a:xfrm>
          <a:prstGeom prst="rect">
            <a:avLst/>
          </a:prstGeom>
          <a:solidFill>
            <a:srgbClr val="E9E6D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5BF6E48-AEB5-4358-DE8F-2349E1ED1A5A}"/>
              </a:ext>
            </a:extLst>
          </p:cNvPr>
          <p:cNvSpPr/>
          <p:nvPr/>
        </p:nvSpPr>
        <p:spPr>
          <a:xfrm>
            <a:off x="1190069" y="4434672"/>
            <a:ext cx="9612250" cy="22560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8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490EF8-A78A-A858-454B-181F1FE47E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7914" y="2234444"/>
            <a:ext cx="966747" cy="1378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F83591-D03C-6C19-60A3-C5F525CE70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8454" y="2192883"/>
            <a:ext cx="2010829" cy="1364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7EAEB1-27CA-CC1B-AA1C-07CA289ABD16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Resultados e discussão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482683-A19A-111E-6B8E-954A6009CD25}"/>
              </a:ext>
            </a:extLst>
          </p:cNvPr>
          <p:cNvSpPr txBox="1"/>
          <p:nvPr/>
        </p:nvSpPr>
        <p:spPr>
          <a:xfrm>
            <a:off x="2582053" y="1893063"/>
            <a:ext cx="228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prstClr val="black"/>
                </a:solidFill>
                <a:latin typeface="Calibri" panose="020F0502020204030204"/>
              </a:rPr>
              <a:t>I - Tratamento inicial dos dados: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E475CA-88C0-1E6B-E092-6867DAB0ED5B}"/>
              </a:ext>
            </a:extLst>
          </p:cNvPr>
          <p:cNvSpPr txBox="1"/>
          <p:nvPr/>
        </p:nvSpPr>
        <p:spPr>
          <a:xfrm>
            <a:off x="5022956" y="1912212"/>
            <a:ext cx="2086483" cy="28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prstClr val="black"/>
                </a:solidFill>
                <a:latin typeface="Calibri" panose="020F0502020204030204"/>
              </a:rPr>
              <a:t>II - Treinamento dos modelos: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2BBFE2-9471-ABAC-0913-0B356C4B33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02" y="2233128"/>
            <a:ext cx="759999" cy="1352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D3D221-1C20-41CE-6909-F1E5676EACDA}"/>
              </a:ext>
            </a:extLst>
          </p:cNvPr>
          <p:cNvSpPr txBox="1"/>
          <p:nvPr/>
        </p:nvSpPr>
        <p:spPr>
          <a:xfrm>
            <a:off x="7386057" y="1915884"/>
            <a:ext cx="194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prstClr val="black"/>
                </a:solidFill>
                <a:latin typeface="Calibri" panose="020F0502020204030204"/>
              </a:rPr>
              <a:t>III - Validação dos modelos: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82E0C9-7B24-EB57-2F35-494E8926CF46}"/>
              </a:ext>
            </a:extLst>
          </p:cNvPr>
          <p:cNvSpPr/>
          <p:nvPr/>
        </p:nvSpPr>
        <p:spPr>
          <a:xfrm>
            <a:off x="2551058" y="1880373"/>
            <a:ext cx="2214468" cy="17324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E8AD912-3C26-01CB-010F-B1EA6C30085C}"/>
              </a:ext>
            </a:extLst>
          </p:cNvPr>
          <p:cNvSpPr/>
          <p:nvPr/>
        </p:nvSpPr>
        <p:spPr>
          <a:xfrm>
            <a:off x="4941464" y="1880373"/>
            <a:ext cx="2214468" cy="1745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A1A8A6A-A7EA-0475-A60C-470E9DC91740}"/>
              </a:ext>
            </a:extLst>
          </p:cNvPr>
          <p:cNvSpPr/>
          <p:nvPr/>
        </p:nvSpPr>
        <p:spPr>
          <a:xfrm>
            <a:off x="7351059" y="1893063"/>
            <a:ext cx="1943090" cy="17324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81D5D3-CED6-EB5C-5D4E-BE0FC2B7F959}"/>
              </a:ext>
            </a:extLst>
          </p:cNvPr>
          <p:cNvSpPr txBox="1"/>
          <p:nvPr/>
        </p:nvSpPr>
        <p:spPr>
          <a:xfrm>
            <a:off x="1190069" y="1217354"/>
            <a:ext cx="1017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Etapas desenvolvidas no Alteryx: 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5BEB3B6-9236-5773-C209-C814A6201F16}"/>
              </a:ext>
            </a:extLst>
          </p:cNvPr>
          <p:cNvSpPr/>
          <p:nvPr/>
        </p:nvSpPr>
        <p:spPr>
          <a:xfrm>
            <a:off x="1190069" y="4434672"/>
            <a:ext cx="9612250" cy="13243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row: Down 13">
            <a:extLst>
              <a:ext uri="{FF2B5EF4-FFF2-40B4-BE49-F238E27FC236}">
                <a16:creationId xmlns="" xmlns:a16="http://schemas.microsoft.com/office/drawing/2014/main" id="{1B2823AE-1940-0F50-0547-88FFAAE7B7F3}"/>
              </a:ext>
            </a:extLst>
          </p:cNvPr>
          <p:cNvSpPr/>
          <p:nvPr/>
        </p:nvSpPr>
        <p:spPr>
          <a:xfrm>
            <a:off x="8214793" y="3723332"/>
            <a:ext cx="309966" cy="620986"/>
          </a:xfrm>
          <a:prstGeom prst="downArrow">
            <a:avLst/>
          </a:prstGeom>
          <a:solidFill>
            <a:srgbClr val="A86ED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06828C0-FD61-A919-CE21-650F3A18200B}"/>
              </a:ext>
            </a:extLst>
          </p:cNvPr>
          <p:cNvSpPr txBox="1"/>
          <p:nvPr/>
        </p:nvSpPr>
        <p:spPr>
          <a:xfrm>
            <a:off x="1389680" y="4558714"/>
            <a:ext cx="8513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Teste dos modelos com novos dados de entrada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prstClr val="black"/>
                </a:solidFill>
                <a:latin typeface="Calibri" panose="020F0502020204030204"/>
              </a:rPr>
              <a:t> Construção das matrizes de confusão a partir dos resultados de validação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DE4B4E-CD59-AC9D-9D10-D3D770ACA820}"/>
              </a:ext>
            </a:extLst>
          </p:cNvPr>
          <p:cNvSpPr/>
          <p:nvPr/>
        </p:nvSpPr>
        <p:spPr>
          <a:xfrm>
            <a:off x="2478347" y="1811938"/>
            <a:ext cx="4791220" cy="1880398"/>
          </a:xfrm>
          <a:prstGeom prst="rect">
            <a:avLst/>
          </a:prstGeom>
          <a:solidFill>
            <a:srgbClr val="E9E6D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3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E60E46-0C48-09CF-B0BF-0A803CC1047F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Resultados e discussão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6AE8765-FD9A-4F4A-BC0A-DBDB13AA0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73532"/>
              </p:ext>
            </p:extLst>
          </p:nvPr>
        </p:nvGraphicFramePr>
        <p:xfrm>
          <a:off x="1685019" y="2023549"/>
          <a:ext cx="9194792" cy="1826263"/>
        </p:xfrm>
        <a:graphic>
          <a:graphicData uri="http://schemas.openxmlformats.org/drawingml/2006/table">
            <a:tbl>
              <a:tblPr firstRow="1" firstCol="1" bandRow="1"/>
              <a:tblGrid>
                <a:gridCol w="2639008">
                  <a:extLst>
                    <a:ext uri="{9D8B030D-6E8A-4147-A177-3AD203B41FA5}">
                      <a16:colId xmlns="" xmlns:a16="http://schemas.microsoft.com/office/drawing/2014/main" val="1585643369"/>
                    </a:ext>
                  </a:extLst>
                </a:gridCol>
                <a:gridCol w="1713372">
                  <a:extLst>
                    <a:ext uri="{9D8B030D-6E8A-4147-A177-3AD203B41FA5}">
                      <a16:colId xmlns="" xmlns:a16="http://schemas.microsoft.com/office/drawing/2014/main" val="2549810507"/>
                    </a:ext>
                  </a:extLst>
                </a:gridCol>
                <a:gridCol w="1576595">
                  <a:extLst>
                    <a:ext uri="{9D8B030D-6E8A-4147-A177-3AD203B41FA5}">
                      <a16:colId xmlns="" xmlns:a16="http://schemas.microsoft.com/office/drawing/2014/main" val="854431498"/>
                    </a:ext>
                  </a:extLst>
                </a:gridCol>
                <a:gridCol w="1594511">
                  <a:extLst>
                    <a:ext uri="{9D8B030D-6E8A-4147-A177-3AD203B41FA5}">
                      <a16:colId xmlns="" xmlns:a16="http://schemas.microsoft.com/office/drawing/2014/main" val="1293901497"/>
                    </a:ext>
                  </a:extLst>
                </a:gridCol>
                <a:gridCol w="1671306">
                  <a:extLst>
                    <a:ext uri="{9D8B030D-6E8A-4147-A177-3AD203B41FA5}">
                      <a16:colId xmlns="" xmlns:a16="http://schemas.microsoft.com/office/drawing/2014/main" val="363284352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Verdadeiros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positivos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(VP)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Falsos positivos (FP)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Falsos negativos (FN)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Verdadeiros negativos (VN)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1723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Regressão logística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4778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369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Máquina de vetores de suporte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7427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Redes neurais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3028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Árvore de decisão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7293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Florestas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aleatórias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6734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22006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CE5B8AC-C748-6B0E-1FE3-2D58FA24B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84134"/>
              </p:ext>
            </p:extLst>
          </p:nvPr>
        </p:nvGraphicFramePr>
        <p:xfrm>
          <a:off x="1679929" y="4650810"/>
          <a:ext cx="9194793" cy="1826263"/>
        </p:xfrm>
        <a:graphic>
          <a:graphicData uri="http://schemas.openxmlformats.org/drawingml/2006/table">
            <a:tbl>
              <a:tblPr firstRow="1" firstCol="1" bandRow="1"/>
              <a:tblGrid>
                <a:gridCol w="2623510">
                  <a:extLst>
                    <a:ext uri="{9D8B030D-6E8A-4147-A177-3AD203B41FA5}">
                      <a16:colId xmlns="" xmlns:a16="http://schemas.microsoft.com/office/drawing/2014/main" val="2632331414"/>
                    </a:ext>
                  </a:extLst>
                </a:gridCol>
                <a:gridCol w="1673536">
                  <a:extLst>
                    <a:ext uri="{9D8B030D-6E8A-4147-A177-3AD203B41FA5}">
                      <a16:colId xmlns="" xmlns:a16="http://schemas.microsoft.com/office/drawing/2014/main" val="170757614"/>
                    </a:ext>
                  </a:extLst>
                </a:gridCol>
                <a:gridCol w="1703564">
                  <a:extLst>
                    <a:ext uri="{9D8B030D-6E8A-4147-A177-3AD203B41FA5}">
                      <a16:colId xmlns="" xmlns:a16="http://schemas.microsoft.com/office/drawing/2014/main" val="1650224347"/>
                    </a:ext>
                  </a:extLst>
                </a:gridCol>
                <a:gridCol w="1533208">
                  <a:extLst>
                    <a:ext uri="{9D8B030D-6E8A-4147-A177-3AD203B41FA5}">
                      <a16:colId xmlns="" xmlns:a16="http://schemas.microsoft.com/office/drawing/2014/main" val="236039832"/>
                    </a:ext>
                  </a:extLst>
                </a:gridCol>
                <a:gridCol w="1660975">
                  <a:extLst>
                    <a:ext uri="{9D8B030D-6E8A-4147-A177-3AD203B41FA5}">
                      <a16:colId xmlns="" xmlns:a16="http://schemas.microsoft.com/office/drawing/2014/main" val="1130027147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Verdadeiros positivos (VP)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Falsos positivos (FP)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Falsos negativos (FN)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Verdadeiros negativos (VN)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3807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Regressão logística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45075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8506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Máquina de vetores de suporte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82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Redes neurais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652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Árvore de decisão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6134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Florestas aleatórias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63939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ECAA27-7149-A63E-8E59-995864EBD4DB}"/>
              </a:ext>
            </a:extLst>
          </p:cNvPr>
          <p:cNvSpPr txBox="1"/>
          <p:nvPr/>
        </p:nvSpPr>
        <p:spPr>
          <a:xfrm>
            <a:off x="1190069" y="1217354"/>
            <a:ext cx="1017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Matrizes de confusão: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BFB00B1-45FD-2239-DE8E-32D54D443962}"/>
              </a:ext>
            </a:extLst>
          </p:cNvPr>
          <p:cNvSpPr txBox="1"/>
          <p:nvPr/>
        </p:nvSpPr>
        <p:spPr>
          <a:xfrm>
            <a:off x="3228034" y="6372814"/>
            <a:ext cx="6098582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BFB00B1-45FD-2239-DE8E-32D54D443962}"/>
              </a:ext>
            </a:extLst>
          </p:cNvPr>
          <p:cNvSpPr txBox="1"/>
          <p:nvPr/>
        </p:nvSpPr>
        <p:spPr>
          <a:xfrm>
            <a:off x="3228034" y="3719800"/>
            <a:ext cx="6098582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C104AA3-7488-A590-8EA2-DAF9E0C6EC12}"/>
              </a:ext>
            </a:extLst>
          </p:cNvPr>
          <p:cNvSpPr txBox="1"/>
          <p:nvPr/>
        </p:nvSpPr>
        <p:spPr>
          <a:xfrm>
            <a:off x="1888213" y="1690486"/>
            <a:ext cx="87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Tabela 4 – Resultados da matriz de confusão no treinamento dos modelos</a:t>
            </a:r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104AA3-7488-A590-8EA2-DAF9E0C6EC12}"/>
              </a:ext>
            </a:extLst>
          </p:cNvPr>
          <p:cNvSpPr txBox="1"/>
          <p:nvPr/>
        </p:nvSpPr>
        <p:spPr>
          <a:xfrm>
            <a:off x="2096499" y="4332921"/>
            <a:ext cx="87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Tabela 5 – Resultados da matriz de confusão na validação dos modelos</a:t>
            </a:r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40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E60E46-0C48-09CF-B0BF-0A803CC1047F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Resultados e discussão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9916A91-49C2-929D-EAD5-EF385B2AF4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02" y="1893936"/>
            <a:ext cx="7228115" cy="4633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C609C72-B8DC-769C-7182-F08E42C50F50}"/>
              </a:ext>
            </a:extLst>
          </p:cNvPr>
          <p:cNvSpPr txBox="1"/>
          <p:nvPr/>
        </p:nvSpPr>
        <p:spPr>
          <a:xfrm>
            <a:off x="1190069" y="1178979"/>
            <a:ext cx="1017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Indicadores de performance: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="" xmlns:a16="http://schemas.microsoft.com/office/drawing/2014/main" id="{03378342-3A2D-04A4-A141-D46867EFCB4F}"/>
              </a:ext>
            </a:extLst>
          </p:cNvPr>
          <p:cNvSpPr txBox="1"/>
          <p:nvPr/>
        </p:nvSpPr>
        <p:spPr>
          <a:xfrm>
            <a:off x="7800814" y="2271624"/>
            <a:ext cx="43469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prstClr val="black"/>
                </a:solidFill>
                <a:latin typeface="Calibri" panose="020F0502020204030204"/>
              </a:rPr>
              <a:t>Melhores algoritmos: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Treinamento: Árvore de decisão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Validação: Árvore de decisão</a:t>
            </a:r>
          </a:p>
          <a:p>
            <a:pPr marL="342900" lvl="1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Árvore de decisão: algoritmo com menor variação nos resultados</a:t>
            </a:r>
          </a:p>
          <a:p>
            <a:pPr marL="342900" lvl="1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Matzka (2020): árvore de decisão com resultados satisfatórios</a:t>
            </a:r>
          </a:p>
          <a:p>
            <a:pPr marL="342900" lvl="1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Xing et al. (2020): árvores de decisão e florestas aleatórias como melhores algoritmos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FB00B1-45FD-2239-DE8E-32D54D443962}"/>
              </a:ext>
            </a:extLst>
          </p:cNvPr>
          <p:cNvSpPr txBox="1"/>
          <p:nvPr/>
        </p:nvSpPr>
        <p:spPr>
          <a:xfrm>
            <a:off x="1190069" y="6296312"/>
            <a:ext cx="6098582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C104AA3-7488-A590-8EA2-DAF9E0C6EC12}"/>
              </a:ext>
            </a:extLst>
          </p:cNvPr>
          <p:cNvSpPr txBox="1"/>
          <p:nvPr/>
        </p:nvSpPr>
        <p:spPr>
          <a:xfrm>
            <a:off x="111969" y="1608781"/>
            <a:ext cx="87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Figura 20 – Comparação dos indicadores nas fases de treinamento e de validação</a:t>
            </a:r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05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A24D8F-6E14-6706-7160-0F797936B94E}"/>
              </a:ext>
            </a:extLst>
          </p:cNvPr>
          <p:cNvSpPr txBox="1"/>
          <p:nvPr/>
        </p:nvSpPr>
        <p:spPr>
          <a:xfrm>
            <a:off x="2062228" y="124111"/>
            <a:ext cx="83216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b="1">
                <a:latin typeface="Calibri" panose="020F0502020204030204"/>
              </a:rPr>
              <a:t>Conclusões e Considerações Finais</a:t>
            </a:r>
            <a:endParaRPr lang="pt-BR" sz="44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0A46C5-F3C8-7DEE-B4D9-B7373D4F3849}"/>
              </a:ext>
            </a:extLst>
          </p:cNvPr>
          <p:cNvSpPr txBox="1"/>
          <p:nvPr/>
        </p:nvSpPr>
        <p:spPr>
          <a:xfrm>
            <a:off x="258306" y="2234900"/>
            <a:ext cx="5652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Melhor desempenho: </a:t>
            </a:r>
            <a:r>
              <a:rPr lang="pt-BR" sz="2400" dirty="0" smtClean="0">
                <a:solidFill>
                  <a:prstClr val="black"/>
                </a:solidFill>
                <a:latin typeface="Calibri" panose="020F0502020204030204"/>
              </a:rPr>
              <a:t>árvore </a:t>
            </a: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de decisão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Alteryx Designer apresentou desempenho satisfatório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Possível reproduzir os procedimentos em</a:t>
            </a:r>
          </a:p>
          <a:p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2400" dirty="0" smtClean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pt-BR" sz="2400" dirty="0" smtClean="0">
                <a:solidFill>
                  <a:prstClr val="black"/>
                </a:solidFill>
                <a:latin typeface="Calibri" panose="020F0502020204030204"/>
              </a:rPr>
              <a:t>um </a:t>
            </a: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ambiente real de manufatura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="" xmlns:a16="http://schemas.microsoft.com/office/drawing/2014/main" id="{434E8077-9617-31C8-DCEE-AE8AD9E31FD9}"/>
              </a:ext>
            </a:extLst>
          </p:cNvPr>
          <p:cNvSpPr txBox="1"/>
          <p:nvPr/>
        </p:nvSpPr>
        <p:spPr>
          <a:xfrm>
            <a:off x="6420343" y="2234901"/>
            <a:ext cx="5513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Importância da continuidade do estudo: se aprofundar em cada algoritmo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Novos </a:t>
            </a:r>
            <a:r>
              <a:rPr lang="pt-BR" sz="2400" dirty="0" smtClean="0">
                <a:solidFill>
                  <a:prstClr val="black"/>
                </a:solidFill>
                <a:latin typeface="Calibri" panose="020F0502020204030204"/>
              </a:rPr>
              <a:t>testes </a:t>
            </a: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com </a:t>
            </a:r>
            <a:r>
              <a:rPr lang="pt-BR" sz="2400" dirty="0" smtClean="0">
                <a:solidFill>
                  <a:prstClr val="black"/>
                </a:solidFill>
                <a:latin typeface="Calibri" panose="020F0502020204030204"/>
              </a:rPr>
              <a:t>a mesma </a:t>
            </a: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base de </a:t>
            </a:r>
            <a:r>
              <a:rPr lang="pt-BR" sz="2400" dirty="0" smtClean="0">
                <a:solidFill>
                  <a:prstClr val="black"/>
                </a:solidFill>
                <a:latin typeface="Calibri" panose="020F0502020204030204"/>
              </a:rPr>
              <a:t>dados para predição de outra variável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Realização dos procedimentos em outros </a:t>
            </a:r>
            <a:r>
              <a:rPr lang="pt-BR" sz="2400" i="1" dirty="0">
                <a:solidFill>
                  <a:prstClr val="black"/>
                </a:solidFill>
                <a:latin typeface="Calibri" panose="020F0502020204030204"/>
              </a:rPr>
              <a:t>softwares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02C521F-F605-0940-55C1-BC0A7542F947}"/>
              </a:ext>
            </a:extLst>
          </p:cNvPr>
          <p:cNvSpPr txBox="1"/>
          <p:nvPr/>
        </p:nvSpPr>
        <p:spPr>
          <a:xfrm>
            <a:off x="987569" y="1773235"/>
            <a:ext cx="419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Conclusões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69A43E-AD61-B4FE-E31C-A0605F47073A}"/>
              </a:ext>
            </a:extLst>
          </p:cNvPr>
          <p:cNvSpPr txBox="1"/>
          <p:nvPr/>
        </p:nvSpPr>
        <p:spPr>
          <a:xfrm>
            <a:off x="7079819" y="1773235"/>
            <a:ext cx="419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Considerações finais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53E2A11-D9AF-E29E-281F-5E7B11661FAD}"/>
              </a:ext>
            </a:extLst>
          </p:cNvPr>
          <p:cNvCxnSpPr/>
          <p:nvPr/>
        </p:nvCxnSpPr>
        <p:spPr>
          <a:xfrm>
            <a:off x="6181725" y="1773235"/>
            <a:ext cx="0" cy="4916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27F5AF9-9FDE-C6B4-A72E-41E8E2B5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7" y="2222986"/>
            <a:ext cx="10792705" cy="4262034"/>
          </a:xfrm>
          <a:prstGeom prst="rect">
            <a:avLst/>
          </a:prstGeom>
        </p:spPr>
      </p:pic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A24D8F-6E14-6706-7160-0F797936B94E}"/>
              </a:ext>
            </a:extLst>
          </p:cNvPr>
          <p:cNvSpPr txBox="1"/>
          <p:nvPr/>
        </p:nvSpPr>
        <p:spPr>
          <a:xfrm>
            <a:off x="2062228" y="124111"/>
            <a:ext cx="852311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b="1" dirty="0">
                <a:latin typeface="Calibri" panose="020F0502020204030204"/>
              </a:rPr>
              <a:t>Acesso ao conteúdo do trabalho no Github</a:t>
            </a:r>
            <a:endParaRPr lang="pt-BR" sz="4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CDAA143-EFAC-D0AB-D98E-D43AB44C42BA}"/>
              </a:ext>
            </a:extLst>
          </p:cNvPr>
          <p:cNvGrpSpPr/>
          <p:nvPr/>
        </p:nvGrpSpPr>
        <p:grpSpPr>
          <a:xfrm>
            <a:off x="8940894" y="3429000"/>
            <a:ext cx="2551458" cy="3083931"/>
            <a:chOff x="7683184" y="1971884"/>
            <a:chExt cx="3103635" cy="3795758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91BBEC2A-A91B-3B47-9A9E-575833D88C9A}"/>
                </a:ext>
              </a:extLst>
            </p:cNvPr>
            <p:cNvGrpSpPr/>
            <p:nvPr/>
          </p:nvGrpSpPr>
          <p:grpSpPr>
            <a:xfrm>
              <a:off x="7683184" y="1971884"/>
              <a:ext cx="3103635" cy="3795758"/>
              <a:chOff x="9202019" y="3438723"/>
              <a:chExt cx="2326258" cy="2914231"/>
            </a:xfrm>
          </p:grpSpPr>
          <p:pic>
            <p:nvPicPr>
              <p:cNvPr id="9" name="Imagem 7" descr="Código QR&#10;&#10;Descrição gerada automaticamente">
                <a:extLst>
                  <a:ext uri="{FF2B5EF4-FFF2-40B4-BE49-F238E27FC236}">
                    <a16:creationId xmlns="" xmlns:a16="http://schemas.microsoft.com/office/drawing/2014/main" id="{844213B1-0C64-1C7E-BAEF-8C3E92FC1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2019" y="3438723"/>
                <a:ext cx="2326258" cy="291423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BA98CDDB-17F0-D839-BE8B-885832758848}"/>
                  </a:ext>
                </a:extLst>
              </p:cNvPr>
              <p:cNvSpPr/>
              <p:nvPr/>
            </p:nvSpPr>
            <p:spPr>
              <a:xfrm>
                <a:off x="9391973" y="3673098"/>
                <a:ext cx="1937288" cy="18597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="" xmlns:a16="http://schemas.microsoft.com/office/drawing/2014/main" id="{5A5703C5-B0FB-D58B-73A6-023F8D09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3246" y="2182629"/>
              <a:ext cx="2611420" cy="2611420"/>
            </a:xfrm>
            <a:prstGeom prst="rect">
              <a:avLst/>
            </a:prstGeom>
          </p:spPr>
        </p:pic>
      </p:grpSp>
      <p:sp>
        <p:nvSpPr>
          <p:cNvPr id="13" name="CaixaDeTexto 5">
            <a:extLst>
              <a:ext uri="{FF2B5EF4-FFF2-40B4-BE49-F238E27FC236}">
                <a16:creationId xmlns="" xmlns:a16="http://schemas.microsoft.com/office/drawing/2014/main" id="{384BBB33-1712-01FC-D99F-D59097347E1B}"/>
              </a:ext>
            </a:extLst>
          </p:cNvPr>
          <p:cNvSpPr txBox="1"/>
          <p:nvPr/>
        </p:nvSpPr>
        <p:spPr>
          <a:xfrm>
            <a:off x="2234865" y="1680516"/>
            <a:ext cx="81778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hlinkClick r:id="rId6"/>
              </a:rPr>
              <a:t>https://github.com/FelipeStopiglia/TCCFelipeStopiglia2022</a:t>
            </a:r>
            <a:endParaRPr lang="en-US" sz="2400" dirty="0"/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763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904223"/>
            <a:ext cx="4343401" cy="4953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0E60E46-0C48-09CF-B0BF-0A803CC1047F}"/>
              </a:ext>
            </a:extLst>
          </p:cNvPr>
          <p:cNvSpPr txBox="1"/>
          <p:nvPr/>
        </p:nvSpPr>
        <p:spPr>
          <a:xfrm>
            <a:off x="2414588" y="167242"/>
            <a:ext cx="8215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prstClr val="black"/>
                </a:solidFill>
                <a:latin typeface="Calibri" panose="020F0502020204030204"/>
              </a:rPr>
              <a:t>Artigo publicado e </a:t>
            </a:r>
            <a:r>
              <a:rPr lang="pt-BR" sz="4400" b="1" dirty="0" err="1" smtClean="0">
                <a:solidFill>
                  <a:prstClr val="black"/>
                </a:solidFill>
                <a:latin typeface="Calibri" panose="020F0502020204030204"/>
              </a:rPr>
              <a:t>refenciado</a:t>
            </a:r>
            <a:r>
              <a:rPr lang="pt-BR" sz="4400" b="1" dirty="0" smtClean="0">
                <a:solidFill>
                  <a:prstClr val="black"/>
                </a:solidFill>
                <a:latin typeface="Calibri" panose="020F0502020204030204"/>
              </a:rPr>
              <a:t> nesse trabalho</a:t>
            </a:r>
            <a:endParaRPr lang="pt-BR" sz="4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02C521F-F605-0940-55C1-BC0A7542F947}"/>
              </a:ext>
            </a:extLst>
          </p:cNvPr>
          <p:cNvSpPr txBox="1"/>
          <p:nvPr/>
        </p:nvSpPr>
        <p:spPr>
          <a:xfrm>
            <a:off x="798401" y="3849921"/>
            <a:ext cx="4194397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Integration of Alteryx® and Microsoft Power BI®: A Case Study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830" y="2547425"/>
            <a:ext cx="1891363" cy="902035"/>
          </a:xfrm>
          <a:prstGeom prst="rect">
            <a:avLst/>
          </a:prstGeom>
        </p:spPr>
      </p:pic>
      <p:sp>
        <p:nvSpPr>
          <p:cNvPr id="18" name="AutoShape 8" descr="Virtual BTSym'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2614416"/>
            <a:ext cx="2292350" cy="7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A24D8F-6E14-6706-7160-0F797936B94E}"/>
              </a:ext>
            </a:extLst>
          </p:cNvPr>
          <p:cNvSpPr txBox="1"/>
          <p:nvPr/>
        </p:nvSpPr>
        <p:spPr>
          <a:xfrm>
            <a:off x="1899350" y="2630139"/>
            <a:ext cx="852311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000" dirty="0" smtClean="0">
                <a:latin typeface="Calibri" panose="020F0502020204030204"/>
              </a:rPr>
              <a:t>Muito obrigado!!</a:t>
            </a:r>
            <a:endParaRPr lang="pt-BR" sz="6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FA24D8F-6E14-6706-7160-0F797936B94E}"/>
              </a:ext>
            </a:extLst>
          </p:cNvPr>
          <p:cNvSpPr txBox="1"/>
          <p:nvPr/>
        </p:nvSpPr>
        <p:spPr>
          <a:xfrm>
            <a:off x="471488" y="5225701"/>
            <a:ext cx="671512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 smtClean="0">
                <a:latin typeface="Calibri" panose="020F0502020204030204"/>
              </a:rPr>
              <a:t>“Porque </a:t>
            </a:r>
            <a:r>
              <a:rPr lang="pt-BR" sz="2000" b="1" dirty="0" err="1" smtClean="0">
                <a:latin typeface="Calibri" panose="020F0502020204030204"/>
              </a:rPr>
              <a:t>dEle</a:t>
            </a:r>
            <a:r>
              <a:rPr lang="pt-BR" sz="2000" b="1" dirty="0" smtClean="0">
                <a:latin typeface="Calibri" panose="020F0502020204030204"/>
              </a:rPr>
              <a:t>, e por meio </a:t>
            </a:r>
            <a:r>
              <a:rPr lang="pt-BR" sz="2000" b="1" dirty="0" err="1" smtClean="0">
                <a:latin typeface="Calibri" panose="020F0502020204030204"/>
              </a:rPr>
              <a:t>dEle</a:t>
            </a:r>
            <a:r>
              <a:rPr lang="pt-BR" sz="2000" b="1" dirty="0" smtClean="0">
                <a:latin typeface="Calibri" panose="020F0502020204030204"/>
              </a:rPr>
              <a:t>, e para Ele são todas as coisas. A Ele, pois, a glória eternamente. Amém!”</a:t>
            </a:r>
          </a:p>
          <a:p>
            <a:endParaRPr lang="pt-BR" sz="2000" b="1" dirty="0" smtClean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pt-BR" sz="2000" b="1" dirty="0" err="1" smtClean="0">
                <a:solidFill>
                  <a:prstClr val="black"/>
                </a:solidFill>
                <a:latin typeface="Calibri" panose="020F0502020204030204"/>
              </a:rPr>
              <a:t>Rm</a:t>
            </a:r>
            <a:r>
              <a:rPr lang="pt-BR" sz="2000" b="1" dirty="0" smtClean="0">
                <a:solidFill>
                  <a:prstClr val="black"/>
                </a:solidFill>
                <a:latin typeface="Calibri" panose="020F0502020204030204"/>
              </a:rPr>
              <a:t> 11:36</a:t>
            </a:r>
            <a:endParaRPr lang="pt-BR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53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30938998-7296-9707-3FC6-7D04B6C6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57D530-66FB-2066-831B-BD1730F2A954}"/>
              </a:ext>
            </a:extLst>
          </p:cNvPr>
          <p:cNvSpPr txBox="1"/>
          <p:nvPr/>
        </p:nvSpPr>
        <p:spPr>
          <a:xfrm>
            <a:off x="736274" y="1626438"/>
            <a:ext cx="11108417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Problema de pesquisa:</a:t>
            </a:r>
            <a:endParaRPr lang="pt-BR" sz="2400" dirty="0">
              <a:solidFill>
                <a:prstClr val="black"/>
              </a:solidFill>
              <a:latin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	- Qual o melhor algoritmo para uma análise preditiva dentro de um cenário estudado?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1FF561B-9423-22DF-8AD8-73CB582DCF92}"/>
              </a:ext>
            </a:extLst>
          </p:cNvPr>
          <p:cNvSpPr txBox="1"/>
          <p:nvPr/>
        </p:nvSpPr>
        <p:spPr>
          <a:xfrm>
            <a:off x="736274" y="2947542"/>
            <a:ext cx="106980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Objetivo: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CCCABB3-B826-12D1-04C6-00EB1EF21835}"/>
              </a:ext>
            </a:extLst>
          </p:cNvPr>
          <p:cNvSpPr/>
          <p:nvPr/>
        </p:nvSpPr>
        <p:spPr>
          <a:xfrm>
            <a:off x="736274" y="3605355"/>
            <a:ext cx="10846125" cy="292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Estudo de caso: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75C02E-1A6F-DFE1-517F-7005804915B8}"/>
              </a:ext>
            </a:extLst>
          </p:cNvPr>
          <p:cNvSpPr txBox="1"/>
          <p:nvPr/>
        </p:nvSpPr>
        <p:spPr>
          <a:xfrm>
            <a:off x="862466" y="4720822"/>
            <a:ext cx="33715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Analisar e comparar a aplicação de algoritmos de ML em uma base de dados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0F322663-BEF5-69B4-D05C-717E1DAE2915}"/>
              </a:ext>
            </a:extLst>
          </p:cNvPr>
          <p:cNvSpPr/>
          <p:nvPr/>
        </p:nvSpPr>
        <p:spPr>
          <a:xfrm>
            <a:off x="4482174" y="4874709"/>
            <a:ext cx="3227651" cy="7078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2E6BE20-EED2-06D0-4BF2-43C2DDB8F651}"/>
              </a:ext>
            </a:extLst>
          </p:cNvPr>
          <p:cNvSpPr txBox="1"/>
          <p:nvPr/>
        </p:nvSpPr>
        <p:spPr>
          <a:xfrm>
            <a:off x="7829874" y="4720821"/>
            <a:ext cx="34996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>
                <a:solidFill>
                  <a:prstClr val="black"/>
                </a:solidFill>
                <a:latin typeface="Calibri" panose="020F0502020204030204"/>
              </a:rPr>
              <a:t>Apontar o modelo com melhor performance para predição do evento em análise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C0C5273-F90A-03F1-B612-F1E5D9382BE2}"/>
              </a:ext>
            </a:extLst>
          </p:cNvPr>
          <p:cNvSpPr txBox="1"/>
          <p:nvPr/>
        </p:nvSpPr>
        <p:spPr>
          <a:xfrm>
            <a:off x="4406106" y="3956082"/>
            <a:ext cx="230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i="1">
                <a:solidFill>
                  <a:prstClr val="black"/>
                </a:solidFill>
                <a:latin typeface="Calibri" panose="020F0502020204030204"/>
              </a:rPr>
              <a:t>Software </a:t>
            </a:r>
          </a:p>
          <a:p>
            <a:pPr algn="ctr"/>
            <a:r>
              <a:rPr lang="pt-BR" sz="2000">
                <a:solidFill>
                  <a:prstClr val="black"/>
                </a:solidFill>
                <a:latin typeface="Calibri" panose="020F0502020204030204"/>
              </a:rPr>
              <a:t>Alteryx Designer</a:t>
            </a:r>
            <a:r>
              <a:rPr lang="pt-BR" sz="1800" baseline="300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pt-BR" sz="20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7" name="Picture 2" descr="Thomson Reuters | Alteryx Designer">
            <a:extLst>
              <a:ext uri="{FF2B5EF4-FFF2-40B4-BE49-F238E27FC236}">
                <a16:creationId xmlns="" xmlns:a16="http://schemas.microsoft.com/office/drawing/2014/main" id="{65D8BF84-2673-C548-89B3-A04D471E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19" y="3774333"/>
            <a:ext cx="995006" cy="99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816449-94BC-D8E4-749B-04F2C4286655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solidFill>
                  <a:prstClr val="black"/>
                </a:solidFill>
                <a:latin typeface="Calibri" panose="020F0502020204030204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844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0" grpId="0"/>
      <p:bldP spid="12" grpId="0" animBg="1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Box 4098">
            <a:extLst>
              <a:ext uri="{FF2B5EF4-FFF2-40B4-BE49-F238E27FC236}">
                <a16:creationId xmlns="" xmlns:a16="http://schemas.microsoft.com/office/drawing/2014/main" id="{5CD8AC73-8B50-BF68-E1F7-0B6C32CDA454}"/>
              </a:ext>
            </a:extLst>
          </p:cNvPr>
          <p:cNvSpPr txBox="1"/>
          <p:nvPr/>
        </p:nvSpPr>
        <p:spPr>
          <a:xfrm>
            <a:off x="185041" y="2601683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Figura 1 – Divisões das categorias que os dados podem assumir</a:t>
            </a:r>
          </a:p>
        </p:txBody>
      </p:sp>
      <p:sp>
        <p:nvSpPr>
          <p:cNvPr id="4100" name="TextBox 4099">
            <a:extLst>
              <a:ext uri="{FF2B5EF4-FFF2-40B4-BE49-F238E27FC236}">
                <a16:creationId xmlns="" xmlns:a16="http://schemas.microsoft.com/office/drawing/2014/main" id="{D154ED71-A5F8-B939-0061-04199C866538}"/>
              </a:ext>
            </a:extLst>
          </p:cNvPr>
          <p:cNvSpPr txBox="1"/>
          <p:nvPr/>
        </p:nvSpPr>
        <p:spPr>
          <a:xfrm>
            <a:off x="195422" y="6498881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Fonte: adaptado de Silva Filho (2021)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D734F2-F015-0577-5833-5E2C4413B3FD}"/>
              </a:ext>
            </a:extLst>
          </p:cNvPr>
          <p:cNvSpPr txBox="1"/>
          <p:nvPr/>
        </p:nvSpPr>
        <p:spPr>
          <a:xfrm>
            <a:off x="3925735" y="1880702"/>
            <a:ext cx="1274990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Dados</a:t>
            </a:r>
          </a:p>
        </p:txBody>
      </p:sp>
      <p:pic>
        <p:nvPicPr>
          <p:cNvPr id="3" name="Picture 6" descr="Ícone de Banco de dados no estilo iOS">
            <a:extLst>
              <a:ext uri="{FF2B5EF4-FFF2-40B4-BE49-F238E27FC236}">
                <a16:creationId xmlns="" xmlns:a16="http://schemas.microsoft.com/office/drawing/2014/main" id="{A0032B8C-B834-0789-EAE3-2C14693D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37" y="1284980"/>
            <a:ext cx="734987" cy="7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arril de petróleo vale menos que o próprio tambor | Quatro Rodas">
            <a:extLst>
              <a:ext uri="{FF2B5EF4-FFF2-40B4-BE49-F238E27FC236}">
                <a16:creationId xmlns="" xmlns:a16="http://schemas.microsoft.com/office/drawing/2014/main" id="{716385A3-75BC-3B1A-C4DE-9D15F705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59" y="1171387"/>
            <a:ext cx="1192899" cy="90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47AAFC-B2E9-544F-B26E-C87B581DDE21}"/>
              </a:ext>
            </a:extLst>
          </p:cNvPr>
          <p:cNvSpPr txBox="1"/>
          <p:nvPr/>
        </p:nvSpPr>
        <p:spPr>
          <a:xfrm>
            <a:off x="6446921" y="2015687"/>
            <a:ext cx="20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Novo petróleo</a:t>
            </a:r>
            <a:endParaRPr lang="pt-BR" sz="2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3E786F68-2A2C-7FED-9FA9-27E5FC66C1B4}"/>
              </a:ext>
            </a:extLst>
          </p:cNvPr>
          <p:cNvSpPr/>
          <p:nvPr/>
        </p:nvSpPr>
        <p:spPr>
          <a:xfrm>
            <a:off x="5253637" y="1467352"/>
            <a:ext cx="1306821" cy="7078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44F48B7-CB87-39DF-21C6-04D84A12C24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7654" y="2896219"/>
            <a:ext cx="5614545" cy="3675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875EEE-C33A-E350-68B5-6413FF131701}"/>
              </a:ext>
            </a:extLst>
          </p:cNvPr>
          <p:cNvSpPr txBox="1"/>
          <p:nvPr/>
        </p:nvSpPr>
        <p:spPr>
          <a:xfrm>
            <a:off x="7472374" y="3208854"/>
            <a:ext cx="3715657" cy="2445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Estrutura dos dados: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Estruturados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prstClr val="black"/>
                </a:solidFill>
                <a:latin typeface="Calibri" panose="020F0502020204030204"/>
              </a:rPr>
              <a:t>Semi-estruturados</a:t>
            </a:r>
            <a:endParaRPr lang="pt-BR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Não estruturados</a:t>
            </a:r>
          </a:p>
          <a:p>
            <a:pPr algn="just">
              <a:lnSpc>
                <a:spcPct val="150000"/>
              </a:lnSpc>
            </a:pPr>
            <a:endParaRPr lang="pt-BR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3D4312-C354-6BB0-71C9-39F5E1726404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solidFill>
                  <a:prstClr val="black"/>
                </a:solidFill>
                <a:latin typeface="Calibri" panose="020F0502020204030204"/>
              </a:rPr>
              <a:t>Referencial teórico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2" grpId="0"/>
      <p:bldP spid="5" grpId="0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3635F57-B8FA-9DA0-66CA-99355949E4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9297" y="2886211"/>
            <a:ext cx="9096605" cy="3456532"/>
          </a:xfrm>
          <a:prstGeom prst="rect">
            <a:avLst/>
          </a:prstGeom>
        </p:spPr>
      </p:pic>
      <p:sp>
        <p:nvSpPr>
          <p:cNvPr id="4099" name="TextBox 4098">
            <a:extLst>
              <a:ext uri="{FF2B5EF4-FFF2-40B4-BE49-F238E27FC236}">
                <a16:creationId xmlns="" xmlns:a16="http://schemas.microsoft.com/office/drawing/2014/main" id="{5CD8AC73-8B50-BF68-E1F7-0B6C32CDA454}"/>
              </a:ext>
            </a:extLst>
          </p:cNvPr>
          <p:cNvSpPr txBox="1"/>
          <p:nvPr/>
        </p:nvSpPr>
        <p:spPr>
          <a:xfrm>
            <a:off x="2656114" y="2344215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Figura 2 – Etapas do processo de análise dos dados</a:t>
            </a:r>
          </a:p>
        </p:txBody>
      </p:sp>
      <p:sp>
        <p:nvSpPr>
          <p:cNvPr id="4100" name="TextBox 4099">
            <a:extLst>
              <a:ext uri="{FF2B5EF4-FFF2-40B4-BE49-F238E27FC236}">
                <a16:creationId xmlns="" xmlns:a16="http://schemas.microsoft.com/office/drawing/2014/main" id="{D154ED71-A5F8-B939-0061-04199C866538}"/>
              </a:ext>
            </a:extLst>
          </p:cNvPr>
          <p:cNvSpPr txBox="1"/>
          <p:nvPr/>
        </p:nvSpPr>
        <p:spPr>
          <a:xfrm>
            <a:off x="3077027" y="6337035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99C5F0-EF49-9070-02E0-9B830B9E4E93}"/>
              </a:ext>
            </a:extLst>
          </p:cNvPr>
          <p:cNvSpPr txBox="1"/>
          <p:nvPr/>
        </p:nvSpPr>
        <p:spPr>
          <a:xfrm>
            <a:off x="1170325" y="1551701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Tipos de análise com dados: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BD79D4-13FF-665A-5288-358BFB1CBFB9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solidFill>
                  <a:prstClr val="black"/>
                </a:solidFill>
                <a:latin typeface="Calibri" panose="020F0502020204030204"/>
              </a:rPr>
              <a:t>Referencial teórico</a:t>
            </a:r>
          </a:p>
        </p:txBody>
      </p:sp>
    </p:spTree>
    <p:extLst>
      <p:ext uri="{BB962C8B-B14F-4D97-AF65-F5344CB8AC3E}">
        <p14:creationId xmlns:p14="http://schemas.microsoft.com/office/powerpoint/2010/main" val="427735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99C5F0-EF49-9070-02E0-9B830B9E4E93}"/>
              </a:ext>
            </a:extLst>
          </p:cNvPr>
          <p:cNvSpPr txBox="1"/>
          <p:nvPr/>
        </p:nvSpPr>
        <p:spPr>
          <a:xfrm>
            <a:off x="1170324" y="1551701"/>
            <a:ext cx="7741445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>
                <a:solidFill>
                  <a:prstClr val="black"/>
                </a:solidFill>
                <a:latin typeface="Calibri" panose="020F0502020204030204"/>
              </a:rPr>
              <a:t>Inteligência artificial: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1AF891-1164-E0AF-E450-DDCC31AF37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7014" y="2890746"/>
            <a:ext cx="5821499" cy="3161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8EE94A-82A2-6DB9-EE6E-10752EA21C1C}"/>
              </a:ext>
            </a:extLst>
          </p:cNvPr>
          <p:cNvSpPr txBox="1"/>
          <p:nvPr/>
        </p:nvSpPr>
        <p:spPr>
          <a:xfrm>
            <a:off x="267877" y="6057444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Fonte: elaborado pelo autor (2022)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7072BB-8B81-5665-E92A-CC58E91D122F}"/>
              </a:ext>
            </a:extLst>
          </p:cNvPr>
          <p:cNvSpPr txBox="1"/>
          <p:nvPr/>
        </p:nvSpPr>
        <p:spPr>
          <a:xfrm>
            <a:off x="238847" y="2530107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Figura 4 – Relação entre as áreas de IA, ML e 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DE9ADC9-E1CD-4104-A7DF-76C8FA2244CB}"/>
              </a:ext>
            </a:extLst>
          </p:cNvPr>
          <p:cNvSpPr txBox="1"/>
          <p:nvPr/>
        </p:nvSpPr>
        <p:spPr>
          <a:xfrm>
            <a:off x="7147649" y="3050403"/>
            <a:ext cx="4783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Calibri" panose="020F0502020204030204"/>
              </a:rPr>
              <a:t>Setores de principal aplicação da IA:</a:t>
            </a:r>
          </a:p>
          <a:p>
            <a:pPr algn="just"/>
            <a:r>
              <a:rPr lang="pt-BR" sz="2000" b="1" dirty="0">
                <a:latin typeface="Calibri" panose="020F0502020204030204"/>
              </a:rPr>
              <a:t>	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/>
              </a:rPr>
              <a:t>Serviços financeiros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/>
              </a:rPr>
              <a:t>Tecnologia da informação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/>
              </a:rPr>
              <a:t>Saúde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/>
              </a:rPr>
              <a:t>Varejo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/>
              </a:rPr>
              <a:t>Automotiva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/>
              </a:rPr>
              <a:t>Maquinário </a:t>
            </a:r>
            <a:r>
              <a:rPr lang="pt-BR" sz="2000" dirty="0" smtClean="0">
                <a:latin typeface="Calibri" panose="020F0502020204030204"/>
              </a:rPr>
              <a:t>industrial </a:t>
            </a:r>
            <a:r>
              <a:rPr lang="pt-BR" sz="2000" dirty="0">
                <a:latin typeface="Calibri" panose="020F0502020204030204"/>
              </a:rPr>
              <a:t>(predição)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41CD811-048E-0BB3-6E5C-E60D780626B8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Referencial teórico</a:t>
            </a:r>
          </a:p>
        </p:txBody>
      </p:sp>
    </p:spTree>
    <p:extLst>
      <p:ext uri="{BB962C8B-B14F-4D97-AF65-F5344CB8AC3E}">
        <p14:creationId xmlns:p14="http://schemas.microsoft.com/office/powerpoint/2010/main" val="28416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Box 4098">
            <a:extLst>
              <a:ext uri="{FF2B5EF4-FFF2-40B4-BE49-F238E27FC236}">
                <a16:creationId xmlns="" xmlns:a16="http://schemas.microsoft.com/office/drawing/2014/main" id="{5CD8AC73-8B50-BF68-E1F7-0B6C32CDA454}"/>
              </a:ext>
            </a:extLst>
          </p:cNvPr>
          <p:cNvSpPr txBox="1"/>
          <p:nvPr/>
        </p:nvSpPr>
        <p:spPr>
          <a:xfrm>
            <a:off x="1732779" y="2586514"/>
            <a:ext cx="8726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prstClr val="black"/>
                </a:solidFill>
                <a:latin typeface="Calibri" panose="020F0502020204030204"/>
              </a:rPr>
              <a:t>Figura 5 – Etapas de construção, treinamento, teste e aplicação de um modelo</a:t>
            </a:r>
          </a:p>
        </p:txBody>
      </p:sp>
      <p:sp>
        <p:nvSpPr>
          <p:cNvPr id="4100" name="TextBox 4099">
            <a:extLst>
              <a:ext uri="{FF2B5EF4-FFF2-40B4-BE49-F238E27FC236}">
                <a16:creationId xmlns="" xmlns:a16="http://schemas.microsoft.com/office/drawing/2014/main" id="{D154ED71-A5F8-B939-0061-04199C866538}"/>
              </a:ext>
            </a:extLst>
          </p:cNvPr>
          <p:cNvSpPr txBox="1"/>
          <p:nvPr/>
        </p:nvSpPr>
        <p:spPr>
          <a:xfrm>
            <a:off x="2656115" y="6162864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Fonte: adaptado de Sarker (2021)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AB5AB88-F322-6DF7-04B8-12EF23EB6B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4338" y="2936629"/>
            <a:ext cx="10103325" cy="3163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09ADE5-8CBD-5721-110D-52A40FC419C7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Referencial teórico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2B13B80-941B-9BCF-931A-CDA803820B2D}"/>
              </a:ext>
            </a:extLst>
          </p:cNvPr>
          <p:cNvSpPr txBox="1"/>
          <p:nvPr/>
        </p:nvSpPr>
        <p:spPr>
          <a:xfrm>
            <a:off x="1170324" y="1467062"/>
            <a:ext cx="7741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prstClr val="black"/>
                </a:solidFill>
                <a:latin typeface="Calibri" panose="020F0502020204030204"/>
              </a:rPr>
              <a:t>Aprendizado de </a:t>
            </a:r>
            <a:r>
              <a:rPr lang="pt-BR" sz="2400" b="1" dirty="0" smtClean="0">
                <a:solidFill>
                  <a:prstClr val="black"/>
                </a:solidFill>
                <a:latin typeface="Calibri" panose="020F0502020204030204"/>
              </a:rPr>
              <a:t>máquina (ML):</a:t>
            </a:r>
            <a:endParaRPr lang="pt-BR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438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155C2A-9393-74B4-742B-15B35D9B1D00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prstClr val="black"/>
                </a:solidFill>
                <a:latin typeface="Calibri" panose="020F0502020204030204"/>
              </a:rPr>
              <a:t>Referencial teórico</a:t>
            </a:r>
          </a:p>
        </p:txBody>
      </p:sp>
      <p:sp>
        <p:nvSpPr>
          <p:cNvPr id="4104" name="Rectangle 4103">
            <a:extLst>
              <a:ext uri="{FF2B5EF4-FFF2-40B4-BE49-F238E27FC236}">
                <a16:creationId xmlns="" xmlns:a16="http://schemas.microsoft.com/office/drawing/2014/main" id="{82200676-9F89-4C8F-B4A3-35EF9FDF17F1}"/>
              </a:ext>
            </a:extLst>
          </p:cNvPr>
          <p:cNvSpPr/>
          <p:nvPr/>
        </p:nvSpPr>
        <p:spPr>
          <a:xfrm>
            <a:off x="4568878" y="1632442"/>
            <a:ext cx="2763520" cy="7754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Tipos de algoritmos de ML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types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="" xmlns:a16="http://schemas.microsoft.com/office/drawing/2014/main" id="{0177C428-3D04-4F6B-B0A1-337F40B5E004}"/>
              </a:ext>
            </a:extLst>
          </p:cNvPr>
          <p:cNvSpPr/>
          <p:nvPr/>
        </p:nvSpPr>
        <p:spPr>
          <a:xfrm>
            <a:off x="280204" y="3210086"/>
            <a:ext cx="2575296" cy="6705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Aprendizado supervisionado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Supervised learning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6" name="Rectangle 4105">
            <a:extLst>
              <a:ext uri="{FF2B5EF4-FFF2-40B4-BE49-F238E27FC236}">
                <a16:creationId xmlns="" xmlns:a16="http://schemas.microsoft.com/office/drawing/2014/main" id="{13F902C1-70B1-4114-8765-FA205B4C9464}"/>
              </a:ext>
            </a:extLst>
          </p:cNvPr>
          <p:cNvSpPr/>
          <p:nvPr/>
        </p:nvSpPr>
        <p:spPr>
          <a:xfrm>
            <a:off x="3258344" y="3240315"/>
            <a:ext cx="2651952" cy="6705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Aprendizado não supervisionado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Unsupervised learning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="" xmlns:a16="http://schemas.microsoft.com/office/drawing/2014/main" id="{CC9ACDC9-258E-4503-B941-78FBF7A83646}"/>
              </a:ext>
            </a:extLst>
          </p:cNvPr>
          <p:cNvSpPr/>
          <p:nvPr/>
        </p:nvSpPr>
        <p:spPr>
          <a:xfrm>
            <a:off x="6088712" y="3240315"/>
            <a:ext cx="2577770" cy="6705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Aprendizado semi-supervionado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Semi-supervised learning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8" name="Rectangle 4107">
            <a:extLst>
              <a:ext uri="{FF2B5EF4-FFF2-40B4-BE49-F238E27FC236}">
                <a16:creationId xmlns="" xmlns:a16="http://schemas.microsoft.com/office/drawing/2014/main" id="{AF45C228-927D-4BF0-8A91-0547C8B42E11}"/>
              </a:ext>
            </a:extLst>
          </p:cNvPr>
          <p:cNvSpPr/>
          <p:nvPr/>
        </p:nvSpPr>
        <p:spPr>
          <a:xfrm>
            <a:off x="9065055" y="3240315"/>
            <a:ext cx="2577770" cy="6705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Aprendizado por reforço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Reinforcement learning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="" xmlns:a16="http://schemas.microsoft.com/office/drawing/2014/main" id="{B714F68D-8B3E-493F-A9EA-D0B1A915FA31}"/>
              </a:ext>
            </a:extLst>
          </p:cNvPr>
          <p:cNvSpPr/>
          <p:nvPr/>
        </p:nvSpPr>
        <p:spPr>
          <a:xfrm>
            <a:off x="90322" y="4432508"/>
            <a:ext cx="1400535" cy="7922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Variável discreta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 target variaable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="" xmlns:a16="http://schemas.microsoft.com/office/drawing/2014/main" id="{F808976C-0876-4633-9809-C14BF2F7A0DD}"/>
              </a:ext>
            </a:extLst>
          </p:cNvPr>
          <p:cNvSpPr/>
          <p:nvPr/>
        </p:nvSpPr>
        <p:spPr>
          <a:xfrm>
            <a:off x="1633730" y="4432508"/>
            <a:ext cx="1495159" cy="7921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Variável contínua 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target variable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="" xmlns:a16="http://schemas.microsoft.com/office/drawing/2014/main" id="{D9180354-FA65-471F-88A6-E7B9EF1353CE}"/>
              </a:ext>
            </a:extLst>
          </p:cNvPr>
          <p:cNvSpPr/>
          <p:nvPr/>
        </p:nvSpPr>
        <p:spPr>
          <a:xfrm>
            <a:off x="153927" y="5743256"/>
            <a:ext cx="1288281" cy="70580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2" name="Rectangle 4111">
            <a:extLst>
              <a:ext uri="{FF2B5EF4-FFF2-40B4-BE49-F238E27FC236}">
                <a16:creationId xmlns="" xmlns:a16="http://schemas.microsoft.com/office/drawing/2014/main" id="{9ACBE6BD-D753-4A7B-82E1-27364C43F110}"/>
              </a:ext>
            </a:extLst>
          </p:cNvPr>
          <p:cNvSpPr/>
          <p:nvPr/>
        </p:nvSpPr>
        <p:spPr>
          <a:xfrm>
            <a:off x="1737168" y="5776512"/>
            <a:ext cx="1288281" cy="6953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3" name="Rectangle 4112">
            <a:extLst>
              <a:ext uri="{FF2B5EF4-FFF2-40B4-BE49-F238E27FC236}">
                <a16:creationId xmlns="" xmlns:a16="http://schemas.microsoft.com/office/drawing/2014/main" id="{816F9EAB-CC3A-4082-85AD-85DB17DB48F5}"/>
              </a:ext>
            </a:extLst>
          </p:cNvPr>
          <p:cNvSpPr/>
          <p:nvPr/>
        </p:nvSpPr>
        <p:spPr>
          <a:xfrm>
            <a:off x="3283131" y="5822367"/>
            <a:ext cx="1288280" cy="6797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Clusterização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Clustering)</a:t>
            </a: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4" name="Rectangle 4113">
            <a:extLst>
              <a:ext uri="{FF2B5EF4-FFF2-40B4-BE49-F238E27FC236}">
                <a16:creationId xmlns="" xmlns:a16="http://schemas.microsoft.com/office/drawing/2014/main" id="{5FF8FB08-13F5-4A49-B814-D32389CF4E15}"/>
              </a:ext>
            </a:extLst>
          </p:cNvPr>
          <p:cNvSpPr/>
          <p:nvPr/>
        </p:nvSpPr>
        <p:spPr>
          <a:xfrm>
            <a:off x="4638213" y="5822367"/>
            <a:ext cx="1181419" cy="6797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Association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5" name="Rectangle 4114">
            <a:extLst>
              <a:ext uri="{FF2B5EF4-FFF2-40B4-BE49-F238E27FC236}">
                <a16:creationId xmlns="" xmlns:a16="http://schemas.microsoft.com/office/drawing/2014/main" id="{03F1AC7C-A437-421D-9B9B-2AC8AB6DE2BC}"/>
              </a:ext>
            </a:extLst>
          </p:cNvPr>
          <p:cNvSpPr/>
          <p:nvPr/>
        </p:nvSpPr>
        <p:spPr>
          <a:xfrm>
            <a:off x="3495011" y="4419742"/>
            <a:ext cx="2171700" cy="8874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Dados não rotulados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Unlabeled data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6" name="Rectangle 4115">
            <a:extLst>
              <a:ext uri="{FF2B5EF4-FFF2-40B4-BE49-F238E27FC236}">
                <a16:creationId xmlns="" xmlns:a16="http://schemas.microsoft.com/office/drawing/2014/main" id="{1C9F8C06-43E1-4DDA-8BF4-DBAB654576DA}"/>
              </a:ext>
            </a:extLst>
          </p:cNvPr>
          <p:cNvSpPr/>
          <p:nvPr/>
        </p:nvSpPr>
        <p:spPr>
          <a:xfrm>
            <a:off x="6100222" y="4421232"/>
            <a:ext cx="2554750" cy="88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Combinação de dados rotulados e não rotulados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 from combined data: labeled + unlabeled)</a:t>
            </a: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7" name="Rectangle 4116">
            <a:extLst>
              <a:ext uri="{FF2B5EF4-FFF2-40B4-BE49-F238E27FC236}">
                <a16:creationId xmlns="" xmlns:a16="http://schemas.microsoft.com/office/drawing/2014/main" id="{51526697-185E-42DC-8C8B-0D20584F8171}"/>
              </a:ext>
            </a:extLst>
          </p:cNvPr>
          <p:cNvSpPr/>
          <p:nvPr/>
        </p:nvSpPr>
        <p:spPr>
          <a:xfrm>
            <a:off x="8769535" y="4419741"/>
            <a:ext cx="1667819" cy="8747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Positivo: recompensa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Positive: reward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8" name="Rectangle 4117">
            <a:extLst>
              <a:ext uri="{FF2B5EF4-FFF2-40B4-BE49-F238E27FC236}">
                <a16:creationId xmlns="" xmlns:a16="http://schemas.microsoft.com/office/drawing/2014/main" id="{17E13A0C-2811-402A-BCC4-A8883D55A868}"/>
              </a:ext>
            </a:extLst>
          </p:cNvPr>
          <p:cNvSpPr/>
          <p:nvPr/>
        </p:nvSpPr>
        <p:spPr>
          <a:xfrm>
            <a:off x="10484445" y="4419741"/>
            <a:ext cx="1576927" cy="8747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Negativo: punição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Negative: penalty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4119" name="Connector: Elbow 4118">
            <a:extLst>
              <a:ext uri="{FF2B5EF4-FFF2-40B4-BE49-F238E27FC236}">
                <a16:creationId xmlns="" xmlns:a16="http://schemas.microsoft.com/office/drawing/2014/main" id="{E6CF3E15-9252-42A7-974A-C664ECD91FFC}"/>
              </a:ext>
            </a:extLst>
          </p:cNvPr>
          <p:cNvCxnSpPr>
            <a:cxnSpLocks/>
            <a:stCxn id="4104" idx="2"/>
            <a:endCxn id="4105" idx="0"/>
          </p:cNvCxnSpPr>
          <p:nvPr/>
        </p:nvCxnSpPr>
        <p:spPr>
          <a:xfrm rot="5400000">
            <a:off x="3358147" y="617595"/>
            <a:ext cx="802196" cy="438278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0" name="Connector: Elbow 4119">
            <a:extLst>
              <a:ext uri="{FF2B5EF4-FFF2-40B4-BE49-F238E27FC236}">
                <a16:creationId xmlns="" xmlns:a16="http://schemas.microsoft.com/office/drawing/2014/main" id="{3BF7BAFD-6D46-4F2A-90A6-27F55957F9A2}"/>
              </a:ext>
            </a:extLst>
          </p:cNvPr>
          <p:cNvCxnSpPr>
            <a:cxnSpLocks/>
            <a:stCxn id="4104" idx="2"/>
            <a:endCxn id="4106" idx="0"/>
          </p:cNvCxnSpPr>
          <p:nvPr/>
        </p:nvCxnSpPr>
        <p:spPr>
          <a:xfrm rot="5400000">
            <a:off x="4851267" y="2140943"/>
            <a:ext cx="832425" cy="1366318"/>
          </a:xfrm>
          <a:prstGeom prst="bentConnector3">
            <a:avLst>
              <a:gd name="adj1" fmla="val 48384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1" name="Connector: Elbow 4120">
            <a:extLst>
              <a:ext uri="{FF2B5EF4-FFF2-40B4-BE49-F238E27FC236}">
                <a16:creationId xmlns="" xmlns:a16="http://schemas.microsoft.com/office/drawing/2014/main" id="{8FFF40B7-1A7A-4E46-AB94-DA08ED7FC7A2}"/>
              </a:ext>
            </a:extLst>
          </p:cNvPr>
          <p:cNvCxnSpPr>
            <a:cxnSpLocks/>
            <a:stCxn id="4104" idx="2"/>
            <a:endCxn id="4107" idx="0"/>
          </p:cNvCxnSpPr>
          <p:nvPr/>
        </p:nvCxnSpPr>
        <p:spPr>
          <a:xfrm rot="16200000" flipH="1">
            <a:off x="6247905" y="2110622"/>
            <a:ext cx="832425" cy="1426959"/>
          </a:xfrm>
          <a:prstGeom prst="bentConnector3">
            <a:avLst>
              <a:gd name="adj1" fmla="val 48384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2" name="Connector: Elbow 4121">
            <a:extLst>
              <a:ext uri="{FF2B5EF4-FFF2-40B4-BE49-F238E27FC236}">
                <a16:creationId xmlns="" xmlns:a16="http://schemas.microsoft.com/office/drawing/2014/main" id="{0A26A11C-B27D-44BC-A464-A7B7F418517A}"/>
              </a:ext>
            </a:extLst>
          </p:cNvPr>
          <p:cNvCxnSpPr>
            <a:cxnSpLocks/>
            <a:stCxn id="4104" idx="2"/>
            <a:endCxn id="4108" idx="0"/>
          </p:cNvCxnSpPr>
          <p:nvPr/>
        </p:nvCxnSpPr>
        <p:spPr>
          <a:xfrm rot="16200000" flipH="1">
            <a:off x="7736077" y="622451"/>
            <a:ext cx="832425" cy="4403302"/>
          </a:xfrm>
          <a:prstGeom prst="bentConnector3">
            <a:avLst>
              <a:gd name="adj1" fmla="val 48384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3" name="Connector: Elbow 4122">
            <a:extLst>
              <a:ext uri="{FF2B5EF4-FFF2-40B4-BE49-F238E27FC236}">
                <a16:creationId xmlns="" xmlns:a16="http://schemas.microsoft.com/office/drawing/2014/main" id="{991F5FC9-095F-45F0-8B37-C0C4E6DDAF1E}"/>
              </a:ext>
            </a:extLst>
          </p:cNvPr>
          <p:cNvCxnSpPr>
            <a:cxnSpLocks/>
            <a:stCxn id="4105" idx="2"/>
            <a:endCxn id="4109" idx="0"/>
          </p:cNvCxnSpPr>
          <p:nvPr/>
        </p:nvCxnSpPr>
        <p:spPr>
          <a:xfrm rot="5400000">
            <a:off x="903290" y="3767946"/>
            <a:ext cx="551862" cy="77726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4" name="Connector: Elbow 4123">
            <a:extLst>
              <a:ext uri="{FF2B5EF4-FFF2-40B4-BE49-F238E27FC236}">
                <a16:creationId xmlns="" xmlns:a16="http://schemas.microsoft.com/office/drawing/2014/main" id="{D35A3586-86AF-4A9E-8A08-168666CBD7D5}"/>
              </a:ext>
            </a:extLst>
          </p:cNvPr>
          <p:cNvCxnSpPr>
            <a:cxnSpLocks/>
            <a:stCxn id="4105" idx="2"/>
            <a:endCxn id="4110" idx="0"/>
          </p:cNvCxnSpPr>
          <p:nvPr/>
        </p:nvCxnSpPr>
        <p:spPr>
          <a:xfrm rot="16200000" flipH="1">
            <a:off x="1698650" y="3749848"/>
            <a:ext cx="551862" cy="81345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5" name="Straight Arrow Connector 4124">
            <a:extLst>
              <a:ext uri="{FF2B5EF4-FFF2-40B4-BE49-F238E27FC236}">
                <a16:creationId xmlns="" xmlns:a16="http://schemas.microsoft.com/office/drawing/2014/main" id="{FADF99AF-52AD-47AE-8ECF-451D17C756E7}"/>
              </a:ext>
            </a:extLst>
          </p:cNvPr>
          <p:cNvCxnSpPr>
            <a:cxnSpLocks/>
            <a:stCxn id="4109" idx="2"/>
            <a:endCxn id="4111" idx="0"/>
          </p:cNvCxnSpPr>
          <p:nvPr/>
        </p:nvCxnSpPr>
        <p:spPr>
          <a:xfrm>
            <a:off x="790590" y="5224765"/>
            <a:ext cx="7478" cy="518491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6" name="Straight Arrow Connector 4125">
            <a:extLst>
              <a:ext uri="{FF2B5EF4-FFF2-40B4-BE49-F238E27FC236}">
                <a16:creationId xmlns="" xmlns:a16="http://schemas.microsoft.com/office/drawing/2014/main" id="{7D264656-CC49-464B-85DF-FFDAC9D0027E}"/>
              </a:ext>
            </a:extLst>
          </p:cNvPr>
          <p:cNvCxnSpPr>
            <a:cxnSpLocks/>
            <a:stCxn id="4110" idx="2"/>
            <a:endCxn id="4112" idx="0"/>
          </p:cNvCxnSpPr>
          <p:nvPr/>
        </p:nvCxnSpPr>
        <p:spPr>
          <a:xfrm flipH="1">
            <a:off x="2381309" y="5224650"/>
            <a:ext cx="1" cy="551862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7" name="Straight Arrow Connector 4126">
            <a:extLst>
              <a:ext uri="{FF2B5EF4-FFF2-40B4-BE49-F238E27FC236}">
                <a16:creationId xmlns="" xmlns:a16="http://schemas.microsoft.com/office/drawing/2014/main" id="{9B6016FB-0D7C-4727-9745-20C261847154}"/>
              </a:ext>
            </a:extLst>
          </p:cNvPr>
          <p:cNvCxnSpPr>
            <a:cxnSpLocks/>
            <a:stCxn id="4106" idx="2"/>
            <a:endCxn id="4115" idx="0"/>
          </p:cNvCxnSpPr>
          <p:nvPr/>
        </p:nvCxnSpPr>
        <p:spPr>
          <a:xfrm flipH="1">
            <a:off x="4580861" y="3910875"/>
            <a:ext cx="3459" cy="508867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8" name="Connector: Elbow 4127">
            <a:extLst>
              <a:ext uri="{FF2B5EF4-FFF2-40B4-BE49-F238E27FC236}">
                <a16:creationId xmlns="" xmlns:a16="http://schemas.microsoft.com/office/drawing/2014/main" id="{1234D04A-988E-47F1-8DDC-5700C80EAC25}"/>
              </a:ext>
            </a:extLst>
          </p:cNvPr>
          <p:cNvCxnSpPr>
            <a:cxnSpLocks/>
            <a:stCxn id="4115" idx="2"/>
            <a:endCxn id="4113" idx="0"/>
          </p:cNvCxnSpPr>
          <p:nvPr/>
        </p:nvCxnSpPr>
        <p:spPr>
          <a:xfrm rot="5400000">
            <a:off x="3996498" y="5238003"/>
            <a:ext cx="515137" cy="6535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9" name="Connector: Elbow 4128">
            <a:extLst>
              <a:ext uri="{FF2B5EF4-FFF2-40B4-BE49-F238E27FC236}">
                <a16:creationId xmlns="" xmlns:a16="http://schemas.microsoft.com/office/drawing/2014/main" id="{1649EFF7-6992-4477-A62B-D6EB13BB8A6F}"/>
              </a:ext>
            </a:extLst>
          </p:cNvPr>
          <p:cNvCxnSpPr>
            <a:cxnSpLocks/>
            <a:stCxn id="4115" idx="2"/>
            <a:endCxn id="4114" idx="0"/>
          </p:cNvCxnSpPr>
          <p:nvPr/>
        </p:nvCxnSpPr>
        <p:spPr>
          <a:xfrm rot="16200000" flipH="1">
            <a:off x="4647324" y="5240767"/>
            <a:ext cx="515137" cy="64806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0" name="Straight Arrow Connector 4129">
            <a:extLst>
              <a:ext uri="{FF2B5EF4-FFF2-40B4-BE49-F238E27FC236}">
                <a16:creationId xmlns="" xmlns:a16="http://schemas.microsoft.com/office/drawing/2014/main" id="{35CA71A1-7821-4610-AF67-D04A5D759F4E}"/>
              </a:ext>
            </a:extLst>
          </p:cNvPr>
          <p:cNvCxnSpPr>
            <a:cxnSpLocks/>
            <a:stCxn id="4107" idx="2"/>
            <a:endCxn id="4116" idx="0"/>
          </p:cNvCxnSpPr>
          <p:nvPr/>
        </p:nvCxnSpPr>
        <p:spPr>
          <a:xfrm>
            <a:off x="7377597" y="3910875"/>
            <a:ext cx="0" cy="510357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1" name="Connector: Elbow 4130">
            <a:extLst>
              <a:ext uri="{FF2B5EF4-FFF2-40B4-BE49-F238E27FC236}">
                <a16:creationId xmlns="" xmlns:a16="http://schemas.microsoft.com/office/drawing/2014/main" id="{044CE87C-78D1-4B22-BC74-EF509C6CED62}"/>
              </a:ext>
            </a:extLst>
          </p:cNvPr>
          <p:cNvCxnSpPr>
            <a:cxnSpLocks/>
            <a:stCxn id="4116" idx="2"/>
            <a:endCxn id="4136" idx="0"/>
          </p:cNvCxnSpPr>
          <p:nvPr/>
        </p:nvCxnSpPr>
        <p:spPr>
          <a:xfrm rot="16200000" flipH="1">
            <a:off x="7476147" y="5208681"/>
            <a:ext cx="510357" cy="70745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2" name="Connector: Elbow 4131">
            <a:extLst>
              <a:ext uri="{FF2B5EF4-FFF2-40B4-BE49-F238E27FC236}">
                <a16:creationId xmlns="" xmlns:a16="http://schemas.microsoft.com/office/drawing/2014/main" id="{130B1B46-CBA7-4E24-BD4C-DF58359C6297}"/>
              </a:ext>
            </a:extLst>
          </p:cNvPr>
          <p:cNvCxnSpPr>
            <a:cxnSpLocks/>
            <a:stCxn id="4116" idx="2"/>
            <a:endCxn id="4135" idx="0"/>
          </p:cNvCxnSpPr>
          <p:nvPr/>
        </p:nvCxnSpPr>
        <p:spPr>
          <a:xfrm rot="5400000">
            <a:off x="6784355" y="5224346"/>
            <a:ext cx="510357" cy="6761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3" name="Connector: Elbow 4132">
            <a:extLst>
              <a:ext uri="{FF2B5EF4-FFF2-40B4-BE49-F238E27FC236}">
                <a16:creationId xmlns="" xmlns:a16="http://schemas.microsoft.com/office/drawing/2014/main" id="{EDAAECB4-ADD1-4ED4-921F-18C3C90F7FCB}"/>
              </a:ext>
            </a:extLst>
          </p:cNvPr>
          <p:cNvCxnSpPr>
            <a:cxnSpLocks/>
            <a:stCxn id="4108" idx="2"/>
            <a:endCxn id="4117" idx="0"/>
          </p:cNvCxnSpPr>
          <p:nvPr/>
        </p:nvCxnSpPr>
        <p:spPr>
          <a:xfrm rot="5400000">
            <a:off x="9724260" y="3790061"/>
            <a:ext cx="508866" cy="75049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4" name="Connector: Elbow 4133">
            <a:extLst>
              <a:ext uri="{FF2B5EF4-FFF2-40B4-BE49-F238E27FC236}">
                <a16:creationId xmlns="" xmlns:a16="http://schemas.microsoft.com/office/drawing/2014/main" id="{54AB65A3-993E-4A55-AB91-2DCAAFB056E2}"/>
              </a:ext>
            </a:extLst>
          </p:cNvPr>
          <p:cNvCxnSpPr>
            <a:cxnSpLocks/>
            <a:stCxn id="4108" idx="2"/>
            <a:endCxn id="4118" idx="0"/>
          </p:cNvCxnSpPr>
          <p:nvPr/>
        </p:nvCxnSpPr>
        <p:spPr>
          <a:xfrm rot="16200000" flipH="1">
            <a:off x="10558991" y="3705823"/>
            <a:ext cx="508866" cy="91896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135" name="Rectangle 4134">
            <a:extLst>
              <a:ext uri="{FF2B5EF4-FFF2-40B4-BE49-F238E27FC236}">
                <a16:creationId xmlns="" xmlns:a16="http://schemas.microsoft.com/office/drawing/2014/main" id="{D9180354-FA65-471F-88A6-E7B9EF1353CE}"/>
              </a:ext>
            </a:extLst>
          </p:cNvPr>
          <p:cNvSpPr/>
          <p:nvPr/>
        </p:nvSpPr>
        <p:spPr>
          <a:xfrm>
            <a:off x="6057327" y="5817589"/>
            <a:ext cx="1288281" cy="6844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36" name="Rectangle 4135">
            <a:extLst>
              <a:ext uri="{FF2B5EF4-FFF2-40B4-BE49-F238E27FC236}">
                <a16:creationId xmlns="" xmlns:a16="http://schemas.microsoft.com/office/drawing/2014/main" id="{816F9EAB-CC3A-4082-85AD-85DB17DB48F5}"/>
              </a:ext>
            </a:extLst>
          </p:cNvPr>
          <p:cNvSpPr/>
          <p:nvPr/>
        </p:nvSpPr>
        <p:spPr>
          <a:xfrm>
            <a:off x="7440914" y="5817589"/>
            <a:ext cx="1288280" cy="6797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Clusterização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Clustering)</a:t>
            </a: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D802094-7DC3-D992-CD0B-AE67DC5B0B88}"/>
              </a:ext>
            </a:extLst>
          </p:cNvPr>
          <p:cNvSpPr txBox="1"/>
          <p:nvPr/>
        </p:nvSpPr>
        <p:spPr>
          <a:xfrm>
            <a:off x="1737168" y="1194612"/>
            <a:ext cx="8726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Figura 6 – Divisão dos tipos de aprendizados de ML e suas respectivas categorias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6D6B320-E610-610F-0C33-A86FFC18CA05}"/>
              </a:ext>
            </a:extLst>
          </p:cNvPr>
          <p:cNvSpPr txBox="1"/>
          <p:nvPr/>
        </p:nvSpPr>
        <p:spPr>
          <a:xfrm>
            <a:off x="2510752" y="6536908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Fonte: adaptado de Sarker (2021)</a:t>
            </a:r>
          </a:p>
        </p:txBody>
      </p:sp>
    </p:spTree>
    <p:extLst>
      <p:ext uri="{BB962C8B-B14F-4D97-AF65-F5344CB8AC3E}">
        <p14:creationId xmlns:p14="http://schemas.microsoft.com/office/powerpoint/2010/main" val="2499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Universidade Presbiteriana Mackenzie – Wikipédia, a enciclopédia livre">
            <a:extLst>
              <a:ext uri="{FF2B5EF4-FFF2-40B4-BE49-F238E27FC236}">
                <a16:creationId xmlns="" xmlns:a16="http://schemas.microsoft.com/office/drawing/2014/main" id="{1EEE76BD-001B-0493-20F0-63E13665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49" y="130629"/>
            <a:ext cx="889323" cy="8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155C2A-9393-74B4-742B-15B35D9B1D00}"/>
              </a:ext>
            </a:extLst>
          </p:cNvPr>
          <p:cNvSpPr txBox="1"/>
          <p:nvPr/>
        </p:nvSpPr>
        <p:spPr>
          <a:xfrm>
            <a:off x="2551058" y="167242"/>
            <a:ext cx="687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solidFill>
                  <a:prstClr val="black"/>
                </a:solidFill>
                <a:latin typeface="Calibri" panose="020F0502020204030204"/>
              </a:rPr>
              <a:t>Referencial teórico</a:t>
            </a:r>
          </a:p>
        </p:txBody>
      </p:sp>
      <p:sp>
        <p:nvSpPr>
          <p:cNvPr id="4104" name="Rectangle 4103">
            <a:extLst>
              <a:ext uri="{FF2B5EF4-FFF2-40B4-BE49-F238E27FC236}">
                <a16:creationId xmlns="" xmlns:a16="http://schemas.microsoft.com/office/drawing/2014/main" id="{82200676-9F89-4C8F-B4A3-35EF9FDF17F1}"/>
              </a:ext>
            </a:extLst>
          </p:cNvPr>
          <p:cNvSpPr/>
          <p:nvPr/>
        </p:nvSpPr>
        <p:spPr>
          <a:xfrm>
            <a:off x="4568878" y="1617927"/>
            <a:ext cx="2763520" cy="77544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Tipos de algoritmos de ML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types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="" xmlns:a16="http://schemas.microsoft.com/office/drawing/2014/main" id="{0177C428-3D04-4F6B-B0A1-337F40B5E004}"/>
              </a:ext>
            </a:extLst>
          </p:cNvPr>
          <p:cNvSpPr/>
          <p:nvPr/>
        </p:nvSpPr>
        <p:spPr>
          <a:xfrm>
            <a:off x="280204" y="3195571"/>
            <a:ext cx="2575296" cy="67056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Aprendizado supervisionado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Supervised learning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6" name="Rectangle 4105">
            <a:extLst>
              <a:ext uri="{FF2B5EF4-FFF2-40B4-BE49-F238E27FC236}">
                <a16:creationId xmlns="" xmlns:a16="http://schemas.microsoft.com/office/drawing/2014/main" id="{13F902C1-70B1-4114-8765-FA205B4C9464}"/>
              </a:ext>
            </a:extLst>
          </p:cNvPr>
          <p:cNvSpPr/>
          <p:nvPr/>
        </p:nvSpPr>
        <p:spPr>
          <a:xfrm>
            <a:off x="3258344" y="3225800"/>
            <a:ext cx="2651952" cy="6705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Aprendizado não supervisionado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Unsupervised learning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="" xmlns:a16="http://schemas.microsoft.com/office/drawing/2014/main" id="{CC9ACDC9-258E-4503-B941-78FBF7A83646}"/>
              </a:ext>
            </a:extLst>
          </p:cNvPr>
          <p:cNvSpPr/>
          <p:nvPr/>
        </p:nvSpPr>
        <p:spPr>
          <a:xfrm>
            <a:off x="6088712" y="3225800"/>
            <a:ext cx="2577770" cy="6705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Aprendizado semi-supervionado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Semi-supervised learning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8" name="Rectangle 4107">
            <a:extLst>
              <a:ext uri="{FF2B5EF4-FFF2-40B4-BE49-F238E27FC236}">
                <a16:creationId xmlns="" xmlns:a16="http://schemas.microsoft.com/office/drawing/2014/main" id="{AF45C228-927D-4BF0-8A91-0547C8B42E11}"/>
              </a:ext>
            </a:extLst>
          </p:cNvPr>
          <p:cNvSpPr/>
          <p:nvPr/>
        </p:nvSpPr>
        <p:spPr>
          <a:xfrm>
            <a:off x="9065055" y="3225800"/>
            <a:ext cx="2577770" cy="6705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Aprendizado por reforço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Reinforcement learning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="" xmlns:a16="http://schemas.microsoft.com/office/drawing/2014/main" id="{B714F68D-8B3E-493F-A9EA-D0B1A915FA31}"/>
              </a:ext>
            </a:extLst>
          </p:cNvPr>
          <p:cNvSpPr/>
          <p:nvPr/>
        </p:nvSpPr>
        <p:spPr>
          <a:xfrm>
            <a:off x="90322" y="4417993"/>
            <a:ext cx="1400535" cy="79225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Variável discreta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 target variaable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="" xmlns:a16="http://schemas.microsoft.com/office/drawing/2014/main" id="{F808976C-0876-4633-9809-C14BF2F7A0DD}"/>
              </a:ext>
            </a:extLst>
          </p:cNvPr>
          <p:cNvSpPr/>
          <p:nvPr/>
        </p:nvSpPr>
        <p:spPr>
          <a:xfrm>
            <a:off x="1633730" y="4417993"/>
            <a:ext cx="1495159" cy="7921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Variável contínua 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target variable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="" xmlns:a16="http://schemas.microsoft.com/office/drawing/2014/main" id="{D9180354-FA65-471F-88A6-E7B9EF1353CE}"/>
              </a:ext>
            </a:extLst>
          </p:cNvPr>
          <p:cNvSpPr/>
          <p:nvPr/>
        </p:nvSpPr>
        <p:spPr>
          <a:xfrm>
            <a:off x="153927" y="5728741"/>
            <a:ext cx="1288281" cy="70580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2" name="Rectangle 4111">
            <a:extLst>
              <a:ext uri="{FF2B5EF4-FFF2-40B4-BE49-F238E27FC236}">
                <a16:creationId xmlns="" xmlns:a16="http://schemas.microsoft.com/office/drawing/2014/main" id="{9ACBE6BD-D753-4A7B-82E1-27364C43F110}"/>
              </a:ext>
            </a:extLst>
          </p:cNvPr>
          <p:cNvSpPr/>
          <p:nvPr/>
        </p:nvSpPr>
        <p:spPr>
          <a:xfrm>
            <a:off x="1737168" y="5761997"/>
            <a:ext cx="1288281" cy="6953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3" name="Rectangle 4112">
            <a:extLst>
              <a:ext uri="{FF2B5EF4-FFF2-40B4-BE49-F238E27FC236}">
                <a16:creationId xmlns="" xmlns:a16="http://schemas.microsoft.com/office/drawing/2014/main" id="{816F9EAB-CC3A-4082-85AD-85DB17DB48F5}"/>
              </a:ext>
            </a:extLst>
          </p:cNvPr>
          <p:cNvSpPr/>
          <p:nvPr/>
        </p:nvSpPr>
        <p:spPr>
          <a:xfrm>
            <a:off x="3283131" y="5807852"/>
            <a:ext cx="1288280" cy="6797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Clusterização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Clustering)</a:t>
            </a: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4" name="Rectangle 4113">
            <a:extLst>
              <a:ext uri="{FF2B5EF4-FFF2-40B4-BE49-F238E27FC236}">
                <a16:creationId xmlns="" xmlns:a16="http://schemas.microsoft.com/office/drawing/2014/main" id="{5FF8FB08-13F5-4A49-B814-D32389CF4E15}"/>
              </a:ext>
            </a:extLst>
          </p:cNvPr>
          <p:cNvSpPr/>
          <p:nvPr/>
        </p:nvSpPr>
        <p:spPr>
          <a:xfrm>
            <a:off x="4638213" y="5807852"/>
            <a:ext cx="1181419" cy="6797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Association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5" name="Rectangle 4114">
            <a:extLst>
              <a:ext uri="{FF2B5EF4-FFF2-40B4-BE49-F238E27FC236}">
                <a16:creationId xmlns="" xmlns:a16="http://schemas.microsoft.com/office/drawing/2014/main" id="{03F1AC7C-A437-421D-9B9B-2AC8AB6DE2BC}"/>
              </a:ext>
            </a:extLst>
          </p:cNvPr>
          <p:cNvSpPr/>
          <p:nvPr/>
        </p:nvSpPr>
        <p:spPr>
          <a:xfrm>
            <a:off x="3495011" y="4405227"/>
            <a:ext cx="2171700" cy="8874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Dados não rotulados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Unlabeled data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6" name="Rectangle 4115">
            <a:extLst>
              <a:ext uri="{FF2B5EF4-FFF2-40B4-BE49-F238E27FC236}">
                <a16:creationId xmlns="" xmlns:a16="http://schemas.microsoft.com/office/drawing/2014/main" id="{1C9F8C06-43E1-4DDA-8BF4-DBAB654576DA}"/>
              </a:ext>
            </a:extLst>
          </p:cNvPr>
          <p:cNvSpPr/>
          <p:nvPr/>
        </p:nvSpPr>
        <p:spPr>
          <a:xfrm>
            <a:off x="6100222" y="4406717"/>
            <a:ext cx="2554750" cy="88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Combinação de dados rotulados e não rotulados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 from combined data: labeled + unlabeled)</a:t>
            </a: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7" name="Rectangle 4116">
            <a:extLst>
              <a:ext uri="{FF2B5EF4-FFF2-40B4-BE49-F238E27FC236}">
                <a16:creationId xmlns="" xmlns:a16="http://schemas.microsoft.com/office/drawing/2014/main" id="{51526697-185E-42DC-8C8B-0D20584F8171}"/>
              </a:ext>
            </a:extLst>
          </p:cNvPr>
          <p:cNvSpPr/>
          <p:nvPr/>
        </p:nvSpPr>
        <p:spPr>
          <a:xfrm>
            <a:off x="8769535" y="4405226"/>
            <a:ext cx="1667819" cy="8747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Positivo: recompensa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Positive: reward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18" name="Rectangle 4117">
            <a:extLst>
              <a:ext uri="{FF2B5EF4-FFF2-40B4-BE49-F238E27FC236}">
                <a16:creationId xmlns="" xmlns:a16="http://schemas.microsoft.com/office/drawing/2014/main" id="{17E13A0C-2811-402A-BCC4-A8883D55A868}"/>
              </a:ext>
            </a:extLst>
          </p:cNvPr>
          <p:cNvSpPr/>
          <p:nvPr/>
        </p:nvSpPr>
        <p:spPr>
          <a:xfrm>
            <a:off x="10484445" y="4405226"/>
            <a:ext cx="1576927" cy="8747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Negativo: punição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Negative: penalty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4119" name="Connector: Elbow 4118">
            <a:extLst>
              <a:ext uri="{FF2B5EF4-FFF2-40B4-BE49-F238E27FC236}">
                <a16:creationId xmlns="" xmlns:a16="http://schemas.microsoft.com/office/drawing/2014/main" id="{E6CF3E15-9252-42A7-974A-C664ECD91FFC}"/>
              </a:ext>
            </a:extLst>
          </p:cNvPr>
          <p:cNvCxnSpPr>
            <a:cxnSpLocks/>
            <a:stCxn id="4104" idx="2"/>
            <a:endCxn id="4105" idx="0"/>
          </p:cNvCxnSpPr>
          <p:nvPr/>
        </p:nvCxnSpPr>
        <p:spPr>
          <a:xfrm rot="5400000">
            <a:off x="3358147" y="603080"/>
            <a:ext cx="802196" cy="438278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0" name="Connector: Elbow 4119">
            <a:extLst>
              <a:ext uri="{FF2B5EF4-FFF2-40B4-BE49-F238E27FC236}">
                <a16:creationId xmlns="" xmlns:a16="http://schemas.microsoft.com/office/drawing/2014/main" id="{3BF7BAFD-6D46-4F2A-90A6-27F55957F9A2}"/>
              </a:ext>
            </a:extLst>
          </p:cNvPr>
          <p:cNvCxnSpPr>
            <a:cxnSpLocks/>
            <a:stCxn id="4104" idx="2"/>
            <a:endCxn id="4106" idx="0"/>
          </p:cNvCxnSpPr>
          <p:nvPr/>
        </p:nvCxnSpPr>
        <p:spPr>
          <a:xfrm rot="5400000">
            <a:off x="4851267" y="2126428"/>
            <a:ext cx="832425" cy="1366318"/>
          </a:xfrm>
          <a:prstGeom prst="bentConnector3">
            <a:avLst>
              <a:gd name="adj1" fmla="val 48384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1" name="Connector: Elbow 4120">
            <a:extLst>
              <a:ext uri="{FF2B5EF4-FFF2-40B4-BE49-F238E27FC236}">
                <a16:creationId xmlns="" xmlns:a16="http://schemas.microsoft.com/office/drawing/2014/main" id="{8FFF40B7-1A7A-4E46-AB94-DA08ED7FC7A2}"/>
              </a:ext>
            </a:extLst>
          </p:cNvPr>
          <p:cNvCxnSpPr>
            <a:cxnSpLocks/>
            <a:stCxn id="4104" idx="2"/>
            <a:endCxn id="4107" idx="0"/>
          </p:cNvCxnSpPr>
          <p:nvPr/>
        </p:nvCxnSpPr>
        <p:spPr>
          <a:xfrm rot="16200000" flipH="1">
            <a:off x="6247905" y="2096107"/>
            <a:ext cx="832425" cy="1426959"/>
          </a:xfrm>
          <a:prstGeom prst="bentConnector3">
            <a:avLst>
              <a:gd name="adj1" fmla="val 48384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2" name="Connector: Elbow 4121">
            <a:extLst>
              <a:ext uri="{FF2B5EF4-FFF2-40B4-BE49-F238E27FC236}">
                <a16:creationId xmlns="" xmlns:a16="http://schemas.microsoft.com/office/drawing/2014/main" id="{0A26A11C-B27D-44BC-A464-A7B7F418517A}"/>
              </a:ext>
            </a:extLst>
          </p:cNvPr>
          <p:cNvCxnSpPr>
            <a:cxnSpLocks/>
            <a:stCxn id="4104" idx="2"/>
            <a:endCxn id="4108" idx="0"/>
          </p:cNvCxnSpPr>
          <p:nvPr/>
        </p:nvCxnSpPr>
        <p:spPr>
          <a:xfrm rot="16200000" flipH="1">
            <a:off x="7736077" y="607936"/>
            <a:ext cx="832425" cy="4403302"/>
          </a:xfrm>
          <a:prstGeom prst="bentConnector3">
            <a:avLst>
              <a:gd name="adj1" fmla="val 48384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3" name="Connector: Elbow 4122">
            <a:extLst>
              <a:ext uri="{FF2B5EF4-FFF2-40B4-BE49-F238E27FC236}">
                <a16:creationId xmlns="" xmlns:a16="http://schemas.microsoft.com/office/drawing/2014/main" id="{991F5FC9-095F-45F0-8B37-C0C4E6DDAF1E}"/>
              </a:ext>
            </a:extLst>
          </p:cNvPr>
          <p:cNvCxnSpPr>
            <a:cxnSpLocks/>
            <a:stCxn id="4105" idx="2"/>
            <a:endCxn id="4109" idx="0"/>
          </p:cNvCxnSpPr>
          <p:nvPr/>
        </p:nvCxnSpPr>
        <p:spPr>
          <a:xfrm rot="5400000">
            <a:off x="903290" y="3753431"/>
            <a:ext cx="551862" cy="77726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4" name="Connector: Elbow 4123">
            <a:extLst>
              <a:ext uri="{FF2B5EF4-FFF2-40B4-BE49-F238E27FC236}">
                <a16:creationId xmlns="" xmlns:a16="http://schemas.microsoft.com/office/drawing/2014/main" id="{D35A3586-86AF-4A9E-8A08-168666CBD7D5}"/>
              </a:ext>
            </a:extLst>
          </p:cNvPr>
          <p:cNvCxnSpPr>
            <a:cxnSpLocks/>
            <a:stCxn id="4105" idx="2"/>
            <a:endCxn id="4110" idx="0"/>
          </p:cNvCxnSpPr>
          <p:nvPr/>
        </p:nvCxnSpPr>
        <p:spPr>
          <a:xfrm rot="16200000" flipH="1">
            <a:off x="1698650" y="3735333"/>
            <a:ext cx="551862" cy="81345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5" name="Straight Arrow Connector 4124">
            <a:extLst>
              <a:ext uri="{FF2B5EF4-FFF2-40B4-BE49-F238E27FC236}">
                <a16:creationId xmlns="" xmlns:a16="http://schemas.microsoft.com/office/drawing/2014/main" id="{FADF99AF-52AD-47AE-8ECF-451D17C756E7}"/>
              </a:ext>
            </a:extLst>
          </p:cNvPr>
          <p:cNvCxnSpPr>
            <a:cxnSpLocks/>
            <a:stCxn id="4109" idx="2"/>
            <a:endCxn id="4111" idx="0"/>
          </p:cNvCxnSpPr>
          <p:nvPr/>
        </p:nvCxnSpPr>
        <p:spPr>
          <a:xfrm>
            <a:off x="790590" y="5210250"/>
            <a:ext cx="7478" cy="518491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6" name="Straight Arrow Connector 4125">
            <a:extLst>
              <a:ext uri="{FF2B5EF4-FFF2-40B4-BE49-F238E27FC236}">
                <a16:creationId xmlns="" xmlns:a16="http://schemas.microsoft.com/office/drawing/2014/main" id="{7D264656-CC49-464B-85DF-FFDAC9D0027E}"/>
              </a:ext>
            </a:extLst>
          </p:cNvPr>
          <p:cNvCxnSpPr>
            <a:cxnSpLocks/>
            <a:stCxn id="4110" idx="2"/>
            <a:endCxn id="4112" idx="0"/>
          </p:cNvCxnSpPr>
          <p:nvPr/>
        </p:nvCxnSpPr>
        <p:spPr>
          <a:xfrm flipH="1">
            <a:off x="2381309" y="5210135"/>
            <a:ext cx="1" cy="551862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7" name="Straight Arrow Connector 4126">
            <a:extLst>
              <a:ext uri="{FF2B5EF4-FFF2-40B4-BE49-F238E27FC236}">
                <a16:creationId xmlns="" xmlns:a16="http://schemas.microsoft.com/office/drawing/2014/main" id="{9B6016FB-0D7C-4727-9745-20C261847154}"/>
              </a:ext>
            </a:extLst>
          </p:cNvPr>
          <p:cNvCxnSpPr>
            <a:cxnSpLocks/>
            <a:stCxn id="4106" idx="2"/>
            <a:endCxn id="4115" idx="0"/>
          </p:cNvCxnSpPr>
          <p:nvPr/>
        </p:nvCxnSpPr>
        <p:spPr>
          <a:xfrm flipH="1">
            <a:off x="4580861" y="3896360"/>
            <a:ext cx="3459" cy="508867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8" name="Connector: Elbow 4127">
            <a:extLst>
              <a:ext uri="{FF2B5EF4-FFF2-40B4-BE49-F238E27FC236}">
                <a16:creationId xmlns="" xmlns:a16="http://schemas.microsoft.com/office/drawing/2014/main" id="{1234D04A-988E-47F1-8DDC-5700C80EAC25}"/>
              </a:ext>
            </a:extLst>
          </p:cNvPr>
          <p:cNvCxnSpPr>
            <a:cxnSpLocks/>
            <a:stCxn id="4115" idx="2"/>
            <a:endCxn id="4113" idx="0"/>
          </p:cNvCxnSpPr>
          <p:nvPr/>
        </p:nvCxnSpPr>
        <p:spPr>
          <a:xfrm rot="5400000">
            <a:off x="3996498" y="5223488"/>
            <a:ext cx="515137" cy="6535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29" name="Connector: Elbow 4128">
            <a:extLst>
              <a:ext uri="{FF2B5EF4-FFF2-40B4-BE49-F238E27FC236}">
                <a16:creationId xmlns="" xmlns:a16="http://schemas.microsoft.com/office/drawing/2014/main" id="{1649EFF7-6992-4477-A62B-D6EB13BB8A6F}"/>
              </a:ext>
            </a:extLst>
          </p:cNvPr>
          <p:cNvCxnSpPr>
            <a:cxnSpLocks/>
            <a:stCxn id="4115" idx="2"/>
            <a:endCxn id="4114" idx="0"/>
          </p:cNvCxnSpPr>
          <p:nvPr/>
        </p:nvCxnSpPr>
        <p:spPr>
          <a:xfrm rot="16200000" flipH="1">
            <a:off x="4647324" y="5226252"/>
            <a:ext cx="515137" cy="64806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0" name="Straight Arrow Connector 4129">
            <a:extLst>
              <a:ext uri="{FF2B5EF4-FFF2-40B4-BE49-F238E27FC236}">
                <a16:creationId xmlns="" xmlns:a16="http://schemas.microsoft.com/office/drawing/2014/main" id="{35CA71A1-7821-4610-AF67-D04A5D759F4E}"/>
              </a:ext>
            </a:extLst>
          </p:cNvPr>
          <p:cNvCxnSpPr>
            <a:cxnSpLocks/>
            <a:stCxn id="4107" idx="2"/>
            <a:endCxn id="4116" idx="0"/>
          </p:cNvCxnSpPr>
          <p:nvPr/>
        </p:nvCxnSpPr>
        <p:spPr>
          <a:xfrm>
            <a:off x="7377597" y="3896360"/>
            <a:ext cx="0" cy="510357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1" name="Connector: Elbow 4130">
            <a:extLst>
              <a:ext uri="{FF2B5EF4-FFF2-40B4-BE49-F238E27FC236}">
                <a16:creationId xmlns="" xmlns:a16="http://schemas.microsoft.com/office/drawing/2014/main" id="{044CE87C-78D1-4B22-BC74-EF509C6CED62}"/>
              </a:ext>
            </a:extLst>
          </p:cNvPr>
          <p:cNvCxnSpPr>
            <a:cxnSpLocks/>
            <a:stCxn id="4116" idx="2"/>
            <a:endCxn id="4136" idx="0"/>
          </p:cNvCxnSpPr>
          <p:nvPr/>
        </p:nvCxnSpPr>
        <p:spPr>
          <a:xfrm rot="16200000" flipH="1">
            <a:off x="7476147" y="5194166"/>
            <a:ext cx="510357" cy="70745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2" name="Connector: Elbow 4131">
            <a:extLst>
              <a:ext uri="{FF2B5EF4-FFF2-40B4-BE49-F238E27FC236}">
                <a16:creationId xmlns="" xmlns:a16="http://schemas.microsoft.com/office/drawing/2014/main" id="{130B1B46-CBA7-4E24-BD4C-DF58359C6297}"/>
              </a:ext>
            </a:extLst>
          </p:cNvPr>
          <p:cNvCxnSpPr>
            <a:cxnSpLocks/>
            <a:stCxn id="4116" idx="2"/>
            <a:endCxn id="4135" idx="0"/>
          </p:cNvCxnSpPr>
          <p:nvPr/>
        </p:nvCxnSpPr>
        <p:spPr>
          <a:xfrm rot="5400000">
            <a:off x="6784355" y="5209831"/>
            <a:ext cx="510357" cy="6761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3" name="Connector: Elbow 4132">
            <a:extLst>
              <a:ext uri="{FF2B5EF4-FFF2-40B4-BE49-F238E27FC236}">
                <a16:creationId xmlns="" xmlns:a16="http://schemas.microsoft.com/office/drawing/2014/main" id="{EDAAECB4-ADD1-4ED4-921F-18C3C90F7FCB}"/>
              </a:ext>
            </a:extLst>
          </p:cNvPr>
          <p:cNvCxnSpPr>
            <a:cxnSpLocks/>
            <a:stCxn id="4108" idx="2"/>
            <a:endCxn id="4117" idx="0"/>
          </p:cNvCxnSpPr>
          <p:nvPr/>
        </p:nvCxnSpPr>
        <p:spPr>
          <a:xfrm rot="5400000">
            <a:off x="9724260" y="3775546"/>
            <a:ext cx="508866" cy="75049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34" name="Connector: Elbow 4133">
            <a:extLst>
              <a:ext uri="{FF2B5EF4-FFF2-40B4-BE49-F238E27FC236}">
                <a16:creationId xmlns="" xmlns:a16="http://schemas.microsoft.com/office/drawing/2014/main" id="{54AB65A3-993E-4A55-AB91-2DCAAFB056E2}"/>
              </a:ext>
            </a:extLst>
          </p:cNvPr>
          <p:cNvCxnSpPr>
            <a:cxnSpLocks/>
            <a:stCxn id="4108" idx="2"/>
            <a:endCxn id="4118" idx="0"/>
          </p:cNvCxnSpPr>
          <p:nvPr/>
        </p:nvCxnSpPr>
        <p:spPr>
          <a:xfrm rot="16200000" flipH="1">
            <a:off x="10558991" y="3691308"/>
            <a:ext cx="508866" cy="91896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135" name="Rectangle 4134">
            <a:extLst>
              <a:ext uri="{FF2B5EF4-FFF2-40B4-BE49-F238E27FC236}">
                <a16:creationId xmlns="" xmlns:a16="http://schemas.microsoft.com/office/drawing/2014/main" id="{D9180354-FA65-471F-88A6-E7B9EF1353CE}"/>
              </a:ext>
            </a:extLst>
          </p:cNvPr>
          <p:cNvSpPr/>
          <p:nvPr/>
        </p:nvSpPr>
        <p:spPr>
          <a:xfrm>
            <a:off x="6057327" y="5803074"/>
            <a:ext cx="1288281" cy="6844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136" name="Rectangle 4135">
            <a:extLst>
              <a:ext uri="{FF2B5EF4-FFF2-40B4-BE49-F238E27FC236}">
                <a16:creationId xmlns="" xmlns:a16="http://schemas.microsoft.com/office/drawing/2014/main" id="{816F9EAB-CC3A-4082-85AD-85DB17DB48F5}"/>
              </a:ext>
            </a:extLst>
          </p:cNvPr>
          <p:cNvSpPr/>
          <p:nvPr/>
        </p:nvSpPr>
        <p:spPr>
          <a:xfrm>
            <a:off x="7440914" y="5803074"/>
            <a:ext cx="1288280" cy="6797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Clusterização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BR" sz="1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Clustering)</a:t>
            </a: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29C0CA-63A9-83A6-4720-4B087890FE9E}"/>
              </a:ext>
            </a:extLst>
          </p:cNvPr>
          <p:cNvSpPr txBox="1"/>
          <p:nvPr/>
        </p:nvSpPr>
        <p:spPr>
          <a:xfrm>
            <a:off x="1737168" y="1194612"/>
            <a:ext cx="8726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Figura 6 – Divisão dos tipos de aprendizados de ML e suas respectivas categorias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8E1960-140B-3691-8174-B62C747BD98E}"/>
              </a:ext>
            </a:extLst>
          </p:cNvPr>
          <p:cNvSpPr txBox="1"/>
          <p:nvPr/>
        </p:nvSpPr>
        <p:spPr>
          <a:xfrm>
            <a:off x="2510752" y="6536908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prstClr val="black"/>
                </a:solidFill>
                <a:latin typeface="Calibri" panose="020F0502020204030204"/>
              </a:rPr>
              <a:t>Fonte: adaptado de Sarker (2021)</a:t>
            </a:r>
          </a:p>
        </p:txBody>
      </p:sp>
    </p:spTree>
    <p:extLst>
      <p:ext uri="{BB962C8B-B14F-4D97-AF65-F5344CB8AC3E}">
        <p14:creationId xmlns:p14="http://schemas.microsoft.com/office/powerpoint/2010/main" val="6633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35a25c-1d79-4bee-9922-ce330e10639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EC6ED5D867CB4E8FE6E71172BC475A" ma:contentTypeVersion="10" ma:contentTypeDescription="Crie um novo documento." ma:contentTypeScope="" ma:versionID="d7139968ae1da241a67e2faaafb2d234">
  <xsd:schema xmlns:xsd="http://www.w3.org/2001/XMLSchema" xmlns:xs="http://www.w3.org/2001/XMLSchema" xmlns:p="http://schemas.microsoft.com/office/2006/metadata/properties" xmlns:ns2="de35a25c-1d79-4bee-9922-ce330e106399" targetNamespace="http://schemas.microsoft.com/office/2006/metadata/properties" ma:root="true" ma:fieldsID="1c1c45e763d6888a1e963ad12fc046cd" ns2:_="">
    <xsd:import namespace="de35a25c-1d79-4bee-9922-ce330e1063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5a25c-1d79-4bee-9922-ce330e106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9bf95a48-eb2b-4e70-9a56-a066965c65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e35a25c-1d79-4bee-9922-ce330e10639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90A10E-5DE8-4923-B933-6AF98387D939}">
  <ds:schemaRefs>
    <ds:schemaRef ds:uri="de35a25c-1d79-4bee-9922-ce330e1063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{ED3E8DD6-F6E1-40C8-80E6-8F1B4BD96B6C}tf67328976_win32</Template>
  <TotalTime>3052</TotalTime>
  <Words>1393</Words>
  <Application>Microsoft Office PowerPoint</Application>
  <PresentationFormat>Widescreen</PresentationFormat>
  <Paragraphs>376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Tenorite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Stopiglia</dc:creator>
  <cp:lastModifiedBy>Felipe Stopiglia</cp:lastModifiedBy>
  <cp:revision>26</cp:revision>
  <dcterms:created xsi:type="dcterms:W3CDTF">2022-11-29T01:28:59Z</dcterms:created>
  <dcterms:modified xsi:type="dcterms:W3CDTF">2022-12-07T19:21:20Z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0x010100CEEC6ED5D867CB4E8FE6E71172BC475A</vt:lpwstr>
  </property>
  <property fmtid="{D5CDD505-2E9C-101B-9397-08002B2CF9AE}" pid="3" name="MediaServiceImageTags">
    <vt:lpwstr/>
  </property>
</Properties>
</file>