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notesMasterIdLst>
    <p:notesMasterId r:id="rId17"/>
  </p:notesMasterIdLst>
  <p:handoutMasterIdLst>
    <p:handoutMasterId r:id="rId18"/>
  </p:handoutMasterIdLst>
  <p:sldIdLst>
    <p:sldId id="607" r:id="rId3"/>
    <p:sldId id="638" r:id="rId4"/>
    <p:sldId id="639" r:id="rId5"/>
    <p:sldId id="640" r:id="rId6"/>
    <p:sldId id="635" r:id="rId7"/>
    <p:sldId id="632" r:id="rId8"/>
    <p:sldId id="623" r:id="rId9"/>
    <p:sldId id="574" r:id="rId10"/>
    <p:sldId id="605" r:id="rId11"/>
    <p:sldId id="637" r:id="rId12"/>
    <p:sldId id="600" r:id="rId13"/>
    <p:sldId id="649" r:id="rId14"/>
    <p:sldId id="627" r:id="rId15"/>
    <p:sldId id="636" r:id="rId16"/>
  </p:sldIdLst>
  <p:sldSz cx="13442950" cy="7561263"/>
  <p:notesSz cx="6858000" cy="9144000"/>
  <p:defaultTextStyle>
    <a:defPPr>
      <a:defRPr lang="pt-BR"/>
    </a:defPPr>
    <a:lvl1pPr marL="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33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30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64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94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28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1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95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11">
          <p15:clr>
            <a:srgbClr val="A4A3A4"/>
          </p15:clr>
        </p15:guide>
        <p15:guide id="2" pos="46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A4"/>
    <a:srgbClr val="D2EEF1"/>
    <a:srgbClr val="EB3C2D"/>
    <a:srgbClr val="E6005A"/>
    <a:srgbClr val="32B9CD"/>
    <a:srgbClr val="272A30"/>
    <a:srgbClr val="CC9900"/>
    <a:srgbClr val="253746"/>
    <a:srgbClr val="FF781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9" autoAdjust="0"/>
    <p:restoredTop sz="94660"/>
  </p:normalViewPr>
  <p:slideViewPr>
    <p:cSldViewPr snapToGrid="0">
      <p:cViewPr varScale="1">
        <p:scale>
          <a:sx n="62" d="100"/>
          <a:sy n="62" d="100"/>
        </p:scale>
        <p:origin x="798" y="60"/>
      </p:cViewPr>
      <p:guideLst>
        <p:guide orient="horz" pos="1911"/>
        <p:guide pos="469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33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30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64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94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28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1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95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t>12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/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 hasCustomPrompt="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t" anchorCtr="0" compatLnSpc="1"/>
          <a:lstStyle>
            <a:lvl1pPr algn="r">
              <a:spcBef>
                <a:spcPct val="0"/>
              </a:spcBef>
              <a:spcAft>
                <a:spcPct val="0"/>
              </a:spcAft>
              <a:defRPr sz="1255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t>‹nº›</a:t>
            </a:fld>
            <a:endParaRPr lang="pt-BR" sz="880"/>
          </a:p>
        </p:txBody>
      </p:sp>
      <p:sp>
        <p:nvSpPr>
          <p:cNvPr id="9" name="Freeform 6"/>
          <p:cNvSpPr/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0">
                <a:latin typeface="Exo 2" pitchFamily="50" charset="0"/>
              </a:defRPr>
            </a:lvl2pPr>
            <a:lvl3pPr>
              <a:buNone/>
              <a:defRPr sz="3770">
                <a:latin typeface="Exo 2" pitchFamily="50" charset="0"/>
              </a:defRPr>
            </a:lvl3pPr>
            <a:lvl4pPr>
              <a:buNone/>
              <a:defRPr sz="3770">
                <a:latin typeface="Exo 2" pitchFamily="50" charset="0"/>
              </a:defRPr>
            </a:lvl4pPr>
            <a:lvl5pPr>
              <a:buNone/>
              <a:defRPr sz="3770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5" b="1">
                <a:latin typeface="Exo 2" pitchFamily="50" charset="0"/>
              </a:defRPr>
            </a:lvl1pPr>
            <a:lvl2pPr marL="655955" indent="0">
              <a:buNone/>
              <a:defRPr sz="2890" b="1"/>
            </a:lvl2pPr>
            <a:lvl3pPr marL="1311275" indent="0">
              <a:buNone/>
              <a:defRPr sz="2640" b="1"/>
            </a:lvl3pPr>
            <a:lvl4pPr marL="1967230" indent="0">
              <a:buNone/>
              <a:defRPr sz="2265" b="1"/>
            </a:lvl4pPr>
            <a:lvl5pPr marL="2622550" indent="0">
              <a:buNone/>
              <a:defRPr sz="2265" b="1"/>
            </a:lvl5pPr>
            <a:lvl6pPr marL="3278505" indent="0">
              <a:buNone/>
              <a:defRPr sz="2265" b="1"/>
            </a:lvl6pPr>
            <a:lvl7pPr marL="3933825" indent="0">
              <a:buNone/>
              <a:defRPr sz="2265" b="1"/>
            </a:lvl7pPr>
            <a:lvl8pPr marL="4589780" indent="0">
              <a:buNone/>
              <a:defRPr sz="2265" b="1"/>
            </a:lvl8pPr>
            <a:lvl9pPr marL="5245100" indent="0">
              <a:buNone/>
              <a:defRPr sz="2265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5">
                <a:latin typeface="Exo 2" pitchFamily="50" charset="0"/>
              </a:defRPr>
            </a:lvl1pPr>
            <a:lvl2pPr>
              <a:defRPr sz="2890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5">
                <a:latin typeface="Exo 2" pitchFamily="50" charset="0"/>
              </a:defRPr>
            </a:lvl4pPr>
            <a:lvl5pPr>
              <a:defRPr sz="2265">
                <a:latin typeface="Exo 2" pitchFamily="50" charset="0"/>
              </a:defRPr>
            </a:lvl5pPr>
            <a:lvl6pPr>
              <a:defRPr sz="2265"/>
            </a:lvl6pPr>
            <a:lvl7pPr>
              <a:defRPr sz="2265"/>
            </a:lvl7pPr>
            <a:lvl8pPr>
              <a:defRPr sz="2265"/>
            </a:lvl8pPr>
            <a:lvl9pPr>
              <a:defRPr sz="2265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5" b="1">
                <a:latin typeface="Exo 2" pitchFamily="50" charset="0"/>
              </a:defRPr>
            </a:lvl1pPr>
            <a:lvl2pPr marL="655955" indent="0">
              <a:buNone/>
              <a:defRPr sz="2890" b="1"/>
            </a:lvl2pPr>
            <a:lvl3pPr marL="1311275" indent="0">
              <a:buNone/>
              <a:defRPr sz="2640" b="1"/>
            </a:lvl3pPr>
            <a:lvl4pPr marL="1967230" indent="0">
              <a:buNone/>
              <a:defRPr sz="2265" b="1"/>
            </a:lvl4pPr>
            <a:lvl5pPr marL="2622550" indent="0">
              <a:buNone/>
              <a:defRPr sz="2265" b="1"/>
            </a:lvl5pPr>
            <a:lvl6pPr marL="3278505" indent="0">
              <a:buNone/>
              <a:defRPr sz="2265" b="1"/>
            </a:lvl6pPr>
            <a:lvl7pPr marL="3933825" indent="0">
              <a:buNone/>
              <a:defRPr sz="2265" b="1"/>
            </a:lvl7pPr>
            <a:lvl8pPr marL="4589780" indent="0">
              <a:buNone/>
              <a:defRPr sz="2265" b="1"/>
            </a:lvl8pPr>
            <a:lvl9pPr marL="5245100" indent="0">
              <a:buNone/>
              <a:defRPr sz="2265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5">
                <a:latin typeface="Exo 2" pitchFamily="50" charset="0"/>
              </a:defRPr>
            </a:lvl1pPr>
            <a:lvl2pPr>
              <a:defRPr sz="2890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5">
                <a:latin typeface="Exo 2" pitchFamily="50" charset="0"/>
              </a:defRPr>
            </a:lvl4pPr>
            <a:lvl5pPr>
              <a:defRPr sz="2265">
                <a:latin typeface="Exo 2" pitchFamily="50" charset="0"/>
              </a:defRPr>
            </a:lvl5pPr>
            <a:lvl6pPr>
              <a:defRPr sz="2265"/>
            </a:lvl6pPr>
            <a:lvl7pPr>
              <a:defRPr sz="2265"/>
            </a:lvl7pPr>
            <a:lvl8pPr>
              <a:defRPr sz="2265"/>
            </a:lvl8pPr>
            <a:lvl9pPr>
              <a:defRPr sz="2265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0">
                <a:latin typeface="Exo 2" pitchFamily="50" charset="0"/>
              </a:defRPr>
            </a:lvl2pPr>
            <a:lvl3pPr>
              <a:buNone/>
              <a:defRPr sz="3770">
                <a:latin typeface="Exo 2" pitchFamily="50" charset="0"/>
              </a:defRPr>
            </a:lvl3pPr>
            <a:lvl4pPr>
              <a:buNone/>
              <a:defRPr sz="3770">
                <a:latin typeface="Exo 2" pitchFamily="50" charset="0"/>
              </a:defRPr>
            </a:lvl4pPr>
            <a:lvl5pPr>
              <a:buNone/>
              <a:defRPr sz="3770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1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0">
                <a:latin typeface="Exo 2" pitchFamily="50" charset="0"/>
              </a:defRPr>
            </a:lvl2pPr>
            <a:lvl3pPr>
              <a:buNone/>
              <a:defRPr sz="3770">
                <a:latin typeface="Exo 2" pitchFamily="50" charset="0"/>
              </a:defRPr>
            </a:lvl3pPr>
            <a:lvl4pPr>
              <a:buNone/>
              <a:defRPr sz="3770">
                <a:latin typeface="Exo 2" pitchFamily="50" charset="0"/>
              </a:defRPr>
            </a:lvl4pPr>
            <a:lvl5pPr>
              <a:buNone/>
              <a:defRPr sz="3770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3" name="Freeform 7"/>
          <p:cNvSpPr/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t" anchorCtr="0" compatLnSpc="1"/>
          <a:lstStyle>
            <a:lvl1pPr algn="r">
              <a:spcBef>
                <a:spcPct val="0"/>
              </a:spcBef>
              <a:spcAft>
                <a:spcPct val="0"/>
              </a:spcAft>
              <a:defRPr sz="1255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t>‹nº›</a:t>
            </a:fld>
            <a:endParaRPr lang="pt-BR" sz="880"/>
          </a:p>
        </p:txBody>
      </p:sp>
      <p:sp>
        <p:nvSpPr>
          <p:cNvPr id="16" name="Freeform 6"/>
          <p:cNvSpPr/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5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3078" name="Freeform 6"/>
          <p:cNvSpPr/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25" name="Freeform 5"/>
          <p:cNvSpPr/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26" name="Freeform 6"/>
          <p:cNvSpPr/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27" name="Freeform 7"/>
          <p:cNvSpPr/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29" name="Freeform 9"/>
          <p:cNvSpPr/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30" name="Freeform 10"/>
          <p:cNvSpPr/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5" baseline="0">
                <a:solidFill>
                  <a:srgbClr val="32B9CD"/>
                </a:solidFill>
              </a:defRPr>
            </a:lvl1pPr>
            <a:lvl2pPr>
              <a:buNone/>
              <a:defRPr sz="2010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10">
                <a:solidFill>
                  <a:srgbClr val="32B9CD"/>
                </a:solidFill>
              </a:defRPr>
            </a:lvl4pPr>
            <a:lvl5pPr>
              <a:buNone/>
              <a:defRPr sz="151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25" name="Freeform 5"/>
          <p:cNvSpPr/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26" name="Freeform 6"/>
          <p:cNvSpPr/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27" name="Freeform 7"/>
          <p:cNvSpPr/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29" name="Freeform 9"/>
          <p:cNvSpPr/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30" name="Freeform 10"/>
          <p:cNvSpPr/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5" baseline="0">
                <a:solidFill>
                  <a:srgbClr val="32B9CD"/>
                </a:solidFill>
              </a:defRPr>
            </a:lvl1pPr>
            <a:lvl2pPr>
              <a:buNone/>
              <a:defRPr sz="2010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10">
                <a:solidFill>
                  <a:srgbClr val="32B9CD"/>
                </a:solidFill>
              </a:defRPr>
            </a:lvl4pPr>
            <a:lvl5pPr>
              <a:buNone/>
              <a:defRPr sz="151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1149350" rtl="0" eaLnBrk="1" latinLnBrk="0" hangingPunct="1">
        <a:spcBef>
          <a:spcPct val="0"/>
        </a:spcBef>
        <a:buNone/>
        <a:defRPr sz="55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165" indent="-43116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25" kern="1200">
          <a:solidFill>
            <a:schemeClr val="tx1"/>
          </a:solidFill>
          <a:latin typeface="+mn-lt"/>
          <a:ea typeface="+mn-ea"/>
          <a:cs typeface="+mn-cs"/>
        </a:defRPr>
      </a:lvl1pPr>
      <a:lvl2pPr marL="934085" indent="-359410" algn="l" defTabSz="1149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7005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15" kern="1200">
          <a:solidFill>
            <a:schemeClr val="tx1"/>
          </a:solidFill>
          <a:latin typeface="+mn-lt"/>
          <a:ea typeface="+mn-ea"/>
          <a:cs typeface="+mn-cs"/>
        </a:defRPr>
      </a:lvl3pPr>
      <a:lvl4pPr marL="2011680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515" kern="1200">
          <a:solidFill>
            <a:schemeClr val="tx1"/>
          </a:solidFill>
          <a:latin typeface="+mn-lt"/>
          <a:ea typeface="+mn-ea"/>
          <a:cs typeface="+mn-cs"/>
        </a:defRPr>
      </a:lvl4pPr>
      <a:lvl5pPr marL="2586355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»"/>
        <a:defRPr sz="2515" kern="1200">
          <a:solidFill>
            <a:schemeClr val="tx1"/>
          </a:solidFill>
          <a:latin typeface="+mn-lt"/>
          <a:ea typeface="+mn-ea"/>
          <a:cs typeface="+mn-cs"/>
        </a:defRPr>
      </a:lvl5pPr>
      <a:lvl6pPr marL="3161030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6pPr>
      <a:lvl7pPr marL="3736340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7pPr>
      <a:lvl8pPr marL="4311015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8pPr>
      <a:lvl9pPr marL="4885690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2pPr>
      <a:lvl3pPr marL="1149350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3pPr>
      <a:lvl4pPr marL="172402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4pPr>
      <a:lvl5pPr marL="229933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5pPr>
      <a:lvl6pPr marL="2874010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6pPr>
      <a:lvl7pPr marL="344868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7pPr>
      <a:lvl8pPr marL="4023360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8pPr>
      <a:lvl9pPr marL="459803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xStyles>
    <p:titleStyle>
      <a:lvl1pPr algn="ctr" defTabSz="1149350" rtl="0" eaLnBrk="1" latinLnBrk="0" hangingPunct="1">
        <a:spcBef>
          <a:spcPct val="0"/>
        </a:spcBef>
        <a:buNone/>
        <a:defRPr sz="55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165" indent="-43116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25" kern="1200">
          <a:solidFill>
            <a:schemeClr val="tx1"/>
          </a:solidFill>
          <a:latin typeface="+mn-lt"/>
          <a:ea typeface="+mn-ea"/>
          <a:cs typeface="+mn-cs"/>
        </a:defRPr>
      </a:lvl1pPr>
      <a:lvl2pPr marL="934085" indent="-359410" algn="l" defTabSz="1149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7005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15" kern="1200">
          <a:solidFill>
            <a:schemeClr val="tx1"/>
          </a:solidFill>
          <a:latin typeface="+mn-lt"/>
          <a:ea typeface="+mn-ea"/>
          <a:cs typeface="+mn-cs"/>
        </a:defRPr>
      </a:lvl3pPr>
      <a:lvl4pPr marL="2011680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515" kern="1200">
          <a:solidFill>
            <a:schemeClr val="tx1"/>
          </a:solidFill>
          <a:latin typeface="+mn-lt"/>
          <a:ea typeface="+mn-ea"/>
          <a:cs typeface="+mn-cs"/>
        </a:defRPr>
      </a:lvl4pPr>
      <a:lvl5pPr marL="2586355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»"/>
        <a:defRPr sz="2515" kern="1200">
          <a:solidFill>
            <a:schemeClr val="tx1"/>
          </a:solidFill>
          <a:latin typeface="+mn-lt"/>
          <a:ea typeface="+mn-ea"/>
          <a:cs typeface="+mn-cs"/>
        </a:defRPr>
      </a:lvl5pPr>
      <a:lvl6pPr marL="3161030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6pPr>
      <a:lvl7pPr marL="3736340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7pPr>
      <a:lvl8pPr marL="4311015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8pPr>
      <a:lvl9pPr marL="4885690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2pPr>
      <a:lvl3pPr marL="1149350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3pPr>
      <a:lvl4pPr marL="172402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4pPr>
      <a:lvl5pPr marL="229933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5pPr>
      <a:lvl6pPr marL="2874010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6pPr>
      <a:lvl7pPr marL="344868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7pPr>
      <a:lvl8pPr marL="4023360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8pPr>
      <a:lvl9pPr marL="459803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19" Type="http://schemas.openxmlformats.org/officeDocument/2006/relationships/image" Target="../media/image24.pn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19" Type="http://schemas.openxmlformats.org/officeDocument/2006/relationships/image" Target="../media/image24.pn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Entregável do Projeto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sz="2000" dirty="0"/>
              <a:t>Professor Esp. Gerson Santos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9E83AD2D-A60F-4139-B497-D974E57C87D8}"/>
              </a:ext>
            </a:extLst>
          </p:cNvPr>
          <p:cNvCxnSpPr>
            <a:cxnSpLocks/>
          </p:cNvCxnSpPr>
          <p:nvPr/>
        </p:nvCxnSpPr>
        <p:spPr>
          <a:xfrm>
            <a:off x="1860867" y="1241434"/>
            <a:ext cx="10195959" cy="51378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36578418-5EB9-4870-A545-72B9DA42CE4A}"/>
              </a:ext>
            </a:extLst>
          </p:cNvPr>
          <p:cNvCxnSpPr>
            <a:cxnSpLocks/>
          </p:cNvCxnSpPr>
          <p:nvPr/>
        </p:nvCxnSpPr>
        <p:spPr>
          <a:xfrm flipV="1">
            <a:off x="1860867" y="1241434"/>
            <a:ext cx="10195959" cy="51378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8" name="object 2">
            <a:extLst>
              <a:ext uri="{FF2B5EF4-FFF2-40B4-BE49-F238E27FC236}">
                <a16:creationId xmlns:a16="http://schemas.microsoft.com/office/drawing/2014/main" id="{6E14AFFB-C038-4AAD-969D-A5D46CA14E2B}"/>
              </a:ext>
            </a:extLst>
          </p:cNvPr>
          <p:cNvSpPr/>
          <p:nvPr/>
        </p:nvSpPr>
        <p:spPr>
          <a:xfrm>
            <a:off x="1860867" y="1241434"/>
            <a:ext cx="10195959" cy="6631817"/>
          </a:xfrm>
          <a:custGeom>
            <a:avLst/>
            <a:gdLst/>
            <a:ahLst/>
            <a:cxnLst/>
            <a:rect l="l" t="t" r="r" b="b"/>
            <a:pathLst>
              <a:path w="10198100" h="6633209">
                <a:moveTo>
                  <a:pt x="10198100" y="6632968"/>
                </a:moveTo>
                <a:lnTo>
                  <a:pt x="0" y="6632968"/>
                </a:lnTo>
                <a:lnTo>
                  <a:pt x="0" y="0"/>
                </a:lnTo>
                <a:lnTo>
                  <a:pt x="10198100" y="0"/>
                </a:lnTo>
                <a:lnTo>
                  <a:pt x="10198100" y="6632968"/>
                </a:lnTo>
                <a:close/>
              </a:path>
            </a:pathLst>
          </a:custGeom>
          <a:ln w="7937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3">
            <a:extLst>
              <a:ext uri="{FF2B5EF4-FFF2-40B4-BE49-F238E27FC236}">
                <a16:creationId xmlns:a16="http://schemas.microsoft.com/office/drawing/2014/main" id="{14FFD698-AEE9-4758-B538-6DB4BC342BB2}"/>
              </a:ext>
            </a:extLst>
          </p:cNvPr>
          <p:cNvSpPr/>
          <p:nvPr/>
        </p:nvSpPr>
        <p:spPr>
          <a:xfrm>
            <a:off x="1860867" y="6395701"/>
            <a:ext cx="10195959" cy="1477335"/>
          </a:xfrm>
          <a:custGeom>
            <a:avLst/>
            <a:gdLst/>
            <a:ahLst/>
            <a:cxnLst/>
            <a:rect l="l" t="t" r="r" b="b"/>
            <a:pathLst>
              <a:path w="10198100" h="1477645">
                <a:moveTo>
                  <a:pt x="10198100" y="1477619"/>
                </a:moveTo>
                <a:lnTo>
                  <a:pt x="0" y="1477619"/>
                </a:lnTo>
                <a:lnTo>
                  <a:pt x="0" y="0"/>
                </a:lnTo>
                <a:lnTo>
                  <a:pt x="10198100" y="0"/>
                </a:lnTo>
                <a:lnTo>
                  <a:pt x="10198100" y="1477619"/>
                </a:lnTo>
                <a:close/>
              </a:path>
            </a:pathLst>
          </a:custGeom>
          <a:ln w="7937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4">
            <a:extLst>
              <a:ext uri="{FF2B5EF4-FFF2-40B4-BE49-F238E27FC236}">
                <a16:creationId xmlns:a16="http://schemas.microsoft.com/office/drawing/2014/main" id="{4C73B476-F84B-43CE-83C4-70736CD7FA36}"/>
              </a:ext>
            </a:extLst>
          </p:cNvPr>
          <p:cNvSpPr/>
          <p:nvPr/>
        </p:nvSpPr>
        <p:spPr>
          <a:xfrm>
            <a:off x="6958847" y="6395701"/>
            <a:ext cx="0" cy="1477335"/>
          </a:xfrm>
          <a:custGeom>
            <a:avLst/>
            <a:gdLst/>
            <a:ahLst/>
            <a:cxnLst/>
            <a:rect l="l" t="t" r="r" b="b"/>
            <a:pathLst>
              <a:path h="1477645">
                <a:moveTo>
                  <a:pt x="0" y="0"/>
                </a:moveTo>
                <a:lnTo>
                  <a:pt x="0" y="1477619"/>
                </a:lnTo>
              </a:path>
            </a:pathLst>
          </a:custGeom>
          <a:ln w="7937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5">
            <a:extLst>
              <a:ext uri="{FF2B5EF4-FFF2-40B4-BE49-F238E27FC236}">
                <a16:creationId xmlns:a16="http://schemas.microsoft.com/office/drawing/2014/main" id="{C1317E77-8783-449B-9C26-D2E57C3DFB6E}"/>
              </a:ext>
            </a:extLst>
          </p:cNvPr>
          <p:cNvSpPr txBox="1"/>
          <p:nvPr/>
        </p:nvSpPr>
        <p:spPr>
          <a:xfrm>
            <a:off x="6119387" y="2390612"/>
            <a:ext cx="1556058" cy="558683"/>
          </a:xfrm>
          <a:prstGeom prst="rect">
            <a:avLst/>
          </a:prstGeom>
        </p:spPr>
        <p:txBody>
          <a:bodyPr vert="horz" wrap="square" lIns="0" tIns="66026" rIns="0" bIns="0" rtlCol="0">
            <a:spAutoFit/>
          </a:bodyPr>
          <a:lstStyle/>
          <a:p>
            <a:pPr marL="50155" algn="ctr">
              <a:spcBef>
                <a:spcPts val="520"/>
              </a:spcBef>
            </a:pPr>
            <a:r>
              <a:rPr sz="1400" spc="65" dirty="0">
                <a:solidFill>
                  <a:srgbClr val="6D6E71"/>
                </a:solidFill>
                <a:latin typeface="Book Antiqua"/>
                <a:cs typeface="Book Antiqua"/>
              </a:rPr>
              <a:t>o</a:t>
            </a:r>
            <a:r>
              <a:rPr sz="1400" spc="40" dirty="0">
                <a:solidFill>
                  <a:srgbClr val="6D6E71"/>
                </a:solidFill>
                <a:latin typeface="Book Antiqua"/>
                <a:cs typeface="Book Antiqua"/>
              </a:rPr>
              <a:t> </a:t>
            </a:r>
            <a:r>
              <a:rPr sz="1400" spc="60" dirty="0">
                <a:solidFill>
                  <a:srgbClr val="6D6E71"/>
                </a:solidFill>
                <a:latin typeface="Book Antiqua"/>
                <a:cs typeface="Book Antiqua"/>
              </a:rPr>
              <a:t>que</a:t>
            </a:r>
            <a:endParaRPr sz="1400" dirty="0">
              <a:latin typeface="Book Antiqua"/>
              <a:cs typeface="Book Antiqua"/>
            </a:endParaRPr>
          </a:p>
          <a:p>
            <a:pPr algn="ctr">
              <a:spcBef>
                <a:spcPts val="420"/>
              </a:spcBef>
            </a:pPr>
            <a:r>
              <a:rPr sz="1400" b="1" spc="-5" dirty="0">
                <a:solidFill>
                  <a:srgbClr val="6D6E71"/>
                </a:solidFill>
                <a:latin typeface="Book Antiqua"/>
                <a:cs typeface="Book Antiqua"/>
              </a:rPr>
              <a:t>PENSA </a:t>
            </a:r>
            <a:r>
              <a:rPr sz="1400" b="1" spc="65" dirty="0">
                <a:solidFill>
                  <a:srgbClr val="6D6E71"/>
                </a:solidFill>
                <a:latin typeface="Book Antiqua"/>
                <a:cs typeface="Book Antiqua"/>
              </a:rPr>
              <a:t>E</a:t>
            </a:r>
            <a:r>
              <a:rPr sz="1400" b="1" spc="10" dirty="0">
                <a:solidFill>
                  <a:srgbClr val="6D6E71"/>
                </a:solidFill>
                <a:latin typeface="Book Antiqua"/>
                <a:cs typeface="Book Antiqua"/>
              </a:rPr>
              <a:t> </a:t>
            </a:r>
            <a:r>
              <a:rPr sz="1400" b="1" spc="40" dirty="0">
                <a:solidFill>
                  <a:srgbClr val="6D6E71"/>
                </a:solidFill>
                <a:latin typeface="Book Antiqua"/>
                <a:cs typeface="Book Antiqua"/>
              </a:rPr>
              <a:t>SENTE?</a:t>
            </a:r>
            <a:endParaRPr sz="1400" dirty="0">
              <a:latin typeface="Book Antiqua"/>
              <a:cs typeface="Book Antiqua"/>
            </a:endParaRPr>
          </a:p>
        </p:txBody>
      </p:sp>
      <p:sp>
        <p:nvSpPr>
          <p:cNvPr id="142" name="object 6">
            <a:extLst>
              <a:ext uri="{FF2B5EF4-FFF2-40B4-BE49-F238E27FC236}">
                <a16:creationId xmlns:a16="http://schemas.microsoft.com/office/drawing/2014/main" id="{983D19D4-779B-4431-A0C9-A1511A88FB6C}"/>
              </a:ext>
            </a:extLst>
          </p:cNvPr>
          <p:cNvSpPr txBox="1"/>
          <p:nvPr/>
        </p:nvSpPr>
        <p:spPr>
          <a:xfrm>
            <a:off x="2005247" y="6494442"/>
            <a:ext cx="1833495" cy="228220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1400" spc="60" dirty="0">
                <a:solidFill>
                  <a:srgbClr val="6D6E71"/>
                </a:solidFill>
                <a:latin typeface="Book Antiqua"/>
                <a:cs typeface="Book Antiqua"/>
              </a:rPr>
              <a:t>quais </a:t>
            </a:r>
            <a:r>
              <a:rPr sz="1400" spc="75" dirty="0">
                <a:solidFill>
                  <a:srgbClr val="6D6E71"/>
                </a:solidFill>
                <a:latin typeface="Book Antiqua"/>
                <a:cs typeface="Book Antiqua"/>
              </a:rPr>
              <a:t>são </a:t>
            </a:r>
            <a:r>
              <a:rPr sz="1400" spc="90" dirty="0">
                <a:solidFill>
                  <a:srgbClr val="6D6E71"/>
                </a:solidFill>
                <a:latin typeface="Book Antiqua"/>
                <a:cs typeface="Book Antiqua"/>
              </a:rPr>
              <a:t>as</a:t>
            </a:r>
            <a:r>
              <a:rPr sz="1400" spc="-40" dirty="0">
                <a:solidFill>
                  <a:srgbClr val="6D6E71"/>
                </a:solidFill>
                <a:latin typeface="Book Antiqua"/>
                <a:cs typeface="Book Antiqua"/>
              </a:rPr>
              <a:t> </a:t>
            </a:r>
            <a:r>
              <a:rPr sz="1400" b="1" spc="-15" dirty="0">
                <a:solidFill>
                  <a:srgbClr val="6D6E71"/>
                </a:solidFill>
                <a:latin typeface="Book Antiqua"/>
                <a:cs typeface="Book Antiqua"/>
              </a:rPr>
              <a:t>DORES?</a:t>
            </a:r>
            <a:endParaRPr sz="1400" dirty="0">
              <a:latin typeface="Book Antiqua"/>
              <a:cs typeface="Book Antiqua"/>
            </a:endParaRPr>
          </a:p>
        </p:txBody>
      </p:sp>
      <p:sp>
        <p:nvSpPr>
          <p:cNvPr id="143" name="object 7">
            <a:extLst>
              <a:ext uri="{FF2B5EF4-FFF2-40B4-BE49-F238E27FC236}">
                <a16:creationId xmlns:a16="http://schemas.microsoft.com/office/drawing/2014/main" id="{260F3305-A653-426E-8FBA-CC7F32E23E75}"/>
              </a:ext>
            </a:extLst>
          </p:cNvPr>
          <p:cNvSpPr txBox="1"/>
          <p:nvPr/>
        </p:nvSpPr>
        <p:spPr>
          <a:xfrm>
            <a:off x="7074861" y="6494442"/>
            <a:ext cx="2619460" cy="228220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1400" spc="60" dirty="0">
                <a:solidFill>
                  <a:srgbClr val="6D6E71"/>
                </a:solidFill>
                <a:latin typeface="Book Antiqua"/>
                <a:cs typeface="Book Antiqua"/>
              </a:rPr>
              <a:t>quais </a:t>
            </a:r>
            <a:r>
              <a:rPr sz="1400" spc="75" dirty="0">
                <a:solidFill>
                  <a:srgbClr val="6D6E71"/>
                </a:solidFill>
                <a:latin typeface="Book Antiqua"/>
                <a:cs typeface="Book Antiqua"/>
              </a:rPr>
              <a:t>são </a:t>
            </a:r>
            <a:r>
              <a:rPr sz="1400" spc="90" dirty="0">
                <a:solidFill>
                  <a:srgbClr val="6D6E71"/>
                </a:solidFill>
                <a:latin typeface="Book Antiqua"/>
                <a:cs typeface="Book Antiqua"/>
              </a:rPr>
              <a:t>as</a:t>
            </a:r>
            <a:r>
              <a:rPr sz="1400" spc="-30" dirty="0">
                <a:solidFill>
                  <a:srgbClr val="6D6E71"/>
                </a:solidFill>
                <a:latin typeface="Book Antiqua"/>
                <a:cs typeface="Book Antiqua"/>
              </a:rPr>
              <a:t> </a:t>
            </a:r>
            <a:r>
              <a:rPr sz="1400" b="1" spc="-10" dirty="0">
                <a:solidFill>
                  <a:srgbClr val="6D6E71"/>
                </a:solidFill>
                <a:latin typeface="Book Antiqua"/>
                <a:cs typeface="Book Antiqua"/>
              </a:rPr>
              <a:t>NECESSIDADES?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144" name="object 8">
            <a:extLst>
              <a:ext uri="{FF2B5EF4-FFF2-40B4-BE49-F238E27FC236}">
                <a16:creationId xmlns:a16="http://schemas.microsoft.com/office/drawing/2014/main" id="{5B4229A7-0306-4B6F-9533-97B47C1A56AE}"/>
              </a:ext>
            </a:extLst>
          </p:cNvPr>
          <p:cNvSpPr txBox="1"/>
          <p:nvPr/>
        </p:nvSpPr>
        <p:spPr>
          <a:xfrm>
            <a:off x="6316703" y="4567494"/>
            <a:ext cx="1161806" cy="558683"/>
          </a:xfrm>
          <a:prstGeom prst="rect">
            <a:avLst/>
          </a:prstGeom>
        </p:spPr>
        <p:txBody>
          <a:bodyPr vert="horz" wrap="square" lIns="0" tIns="66026" rIns="0" bIns="0" rtlCol="0">
            <a:spAutoFit/>
          </a:bodyPr>
          <a:lstStyle/>
          <a:p>
            <a:pPr marL="49520" algn="ctr">
              <a:spcBef>
                <a:spcPts val="520"/>
              </a:spcBef>
            </a:pPr>
            <a:r>
              <a:rPr sz="1400" spc="65" dirty="0">
                <a:solidFill>
                  <a:srgbClr val="6D6E71"/>
                </a:solidFill>
                <a:latin typeface="Book Antiqua"/>
                <a:cs typeface="Book Antiqua"/>
              </a:rPr>
              <a:t>o</a:t>
            </a:r>
            <a:r>
              <a:rPr sz="1400" spc="35" dirty="0">
                <a:solidFill>
                  <a:srgbClr val="6D6E71"/>
                </a:solidFill>
                <a:latin typeface="Book Antiqua"/>
                <a:cs typeface="Book Antiqua"/>
              </a:rPr>
              <a:t> </a:t>
            </a:r>
            <a:r>
              <a:rPr sz="1400" spc="60" dirty="0">
                <a:solidFill>
                  <a:srgbClr val="6D6E71"/>
                </a:solidFill>
                <a:latin typeface="Book Antiqua"/>
                <a:cs typeface="Book Antiqua"/>
              </a:rPr>
              <a:t>que</a:t>
            </a:r>
            <a:endParaRPr sz="1400">
              <a:latin typeface="Book Antiqua"/>
              <a:cs typeface="Book Antiqua"/>
            </a:endParaRPr>
          </a:p>
          <a:p>
            <a:pPr algn="ctr">
              <a:spcBef>
                <a:spcPts val="420"/>
              </a:spcBef>
            </a:pPr>
            <a:r>
              <a:rPr sz="1400" b="1" spc="-20" dirty="0">
                <a:solidFill>
                  <a:srgbClr val="6D6E71"/>
                </a:solidFill>
                <a:latin typeface="Book Antiqua"/>
                <a:cs typeface="Book Antiqua"/>
              </a:rPr>
              <a:t>FALA </a:t>
            </a:r>
            <a:r>
              <a:rPr sz="1400" b="1" spc="65" dirty="0">
                <a:solidFill>
                  <a:srgbClr val="6D6E71"/>
                </a:solidFill>
                <a:latin typeface="Book Antiqua"/>
                <a:cs typeface="Book Antiqua"/>
              </a:rPr>
              <a:t>E</a:t>
            </a:r>
            <a:r>
              <a:rPr sz="1400" b="1" spc="25" dirty="0">
                <a:solidFill>
                  <a:srgbClr val="6D6E71"/>
                </a:solidFill>
                <a:latin typeface="Book Antiqua"/>
                <a:cs typeface="Book Antiqua"/>
              </a:rPr>
              <a:t> </a:t>
            </a:r>
            <a:r>
              <a:rPr sz="1400" b="1" spc="15" dirty="0">
                <a:solidFill>
                  <a:srgbClr val="6D6E71"/>
                </a:solidFill>
                <a:latin typeface="Book Antiqua"/>
                <a:cs typeface="Book Antiqua"/>
              </a:rPr>
              <a:t>FAZ?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145" name="object 9">
            <a:extLst>
              <a:ext uri="{FF2B5EF4-FFF2-40B4-BE49-F238E27FC236}">
                <a16:creationId xmlns:a16="http://schemas.microsoft.com/office/drawing/2014/main" id="{9CECE60F-7B07-4923-B7CF-24C4664742AF}"/>
              </a:ext>
            </a:extLst>
          </p:cNvPr>
          <p:cNvSpPr txBox="1"/>
          <p:nvPr/>
        </p:nvSpPr>
        <p:spPr>
          <a:xfrm>
            <a:off x="7921545" y="3380217"/>
            <a:ext cx="497735" cy="558683"/>
          </a:xfrm>
          <a:prstGeom prst="rect">
            <a:avLst/>
          </a:prstGeom>
        </p:spPr>
        <p:txBody>
          <a:bodyPr vert="horz" wrap="square" lIns="0" tIns="66026" rIns="0" bIns="0" rtlCol="0">
            <a:spAutoFit/>
          </a:bodyPr>
          <a:lstStyle/>
          <a:p>
            <a:pPr marL="12697">
              <a:spcBef>
                <a:spcPts val="520"/>
              </a:spcBef>
            </a:pPr>
            <a:r>
              <a:rPr sz="1400" spc="65" dirty="0">
                <a:solidFill>
                  <a:srgbClr val="6D6E71"/>
                </a:solidFill>
                <a:latin typeface="Book Antiqua"/>
                <a:cs typeface="Book Antiqua"/>
              </a:rPr>
              <a:t>o</a:t>
            </a:r>
            <a:r>
              <a:rPr sz="1400" spc="-25" dirty="0">
                <a:solidFill>
                  <a:srgbClr val="6D6E71"/>
                </a:solidFill>
                <a:latin typeface="Book Antiqua"/>
                <a:cs typeface="Book Antiqua"/>
              </a:rPr>
              <a:t> </a:t>
            </a:r>
            <a:r>
              <a:rPr sz="1400" spc="60" dirty="0">
                <a:solidFill>
                  <a:srgbClr val="6D6E71"/>
                </a:solidFill>
                <a:latin typeface="Book Antiqua"/>
                <a:cs typeface="Book Antiqua"/>
              </a:rPr>
              <a:t>que</a:t>
            </a:r>
            <a:endParaRPr sz="1400">
              <a:latin typeface="Book Antiqua"/>
              <a:cs typeface="Book Antiqua"/>
            </a:endParaRPr>
          </a:p>
          <a:p>
            <a:pPr marL="57139">
              <a:spcBef>
                <a:spcPts val="420"/>
              </a:spcBef>
            </a:pPr>
            <a:r>
              <a:rPr sz="1400" b="1" spc="5" dirty="0">
                <a:solidFill>
                  <a:srgbClr val="6D6E71"/>
                </a:solidFill>
                <a:latin typeface="Book Antiqua"/>
                <a:cs typeface="Book Antiqua"/>
              </a:rPr>
              <a:t>VÊ?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146" name="object 10">
            <a:extLst>
              <a:ext uri="{FF2B5EF4-FFF2-40B4-BE49-F238E27FC236}">
                <a16:creationId xmlns:a16="http://schemas.microsoft.com/office/drawing/2014/main" id="{0C6140FF-CC3F-4537-9D00-963E705B5AEC}"/>
              </a:ext>
            </a:extLst>
          </p:cNvPr>
          <p:cNvSpPr txBox="1"/>
          <p:nvPr/>
        </p:nvSpPr>
        <p:spPr>
          <a:xfrm>
            <a:off x="5445489" y="3380217"/>
            <a:ext cx="617725" cy="558683"/>
          </a:xfrm>
          <a:prstGeom prst="rect">
            <a:avLst/>
          </a:prstGeom>
        </p:spPr>
        <p:txBody>
          <a:bodyPr vert="horz" wrap="square" lIns="0" tIns="66026" rIns="0" bIns="0" rtlCol="0">
            <a:spAutoFit/>
          </a:bodyPr>
          <a:lstStyle/>
          <a:p>
            <a:pPr marL="97770">
              <a:spcBef>
                <a:spcPts val="520"/>
              </a:spcBef>
            </a:pPr>
            <a:r>
              <a:rPr sz="1400" spc="65" dirty="0">
                <a:solidFill>
                  <a:srgbClr val="6D6E71"/>
                </a:solidFill>
                <a:latin typeface="Book Antiqua"/>
                <a:cs typeface="Book Antiqua"/>
              </a:rPr>
              <a:t>o</a:t>
            </a:r>
            <a:r>
              <a:rPr sz="1400" dirty="0">
                <a:solidFill>
                  <a:srgbClr val="6D6E71"/>
                </a:solidFill>
                <a:latin typeface="Book Antiqua"/>
                <a:cs typeface="Book Antiqua"/>
              </a:rPr>
              <a:t> </a:t>
            </a:r>
            <a:r>
              <a:rPr sz="1400" spc="60" dirty="0">
                <a:solidFill>
                  <a:srgbClr val="6D6E71"/>
                </a:solidFill>
                <a:latin typeface="Book Antiqua"/>
                <a:cs typeface="Book Antiqua"/>
              </a:rPr>
              <a:t>que</a:t>
            </a:r>
            <a:endParaRPr sz="1400">
              <a:latin typeface="Book Antiqua"/>
              <a:cs typeface="Book Antiqua"/>
            </a:endParaRPr>
          </a:p>
          <a:p>
            <a:pPr marL="12697">
              <a:spcBef>
                <a:spcPts val="420"/>
              </a:spcBef>
            </a:pPr>
            <a:r>
              <a:rPr sz="1400" b="1" spc="-40" dirty="0">
                <a:solidFill>
                  <a:srgbClr val="6D6E71"/>
                </a:solidFill>
                <a:latin typeface="Book Antiqua"/>
                <a:cs typeface="Book Antiqua"/>
              </a:rPr>
              <a:t>OUVE?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147" name="object 11">
            <a:extLst>
              <a:ext uri="{FF2B5EF4-FFF2-40B4-BE49-F238E27FC236}">
                <a16:creationId xmlns:a16="http://schemas.microsoft.com/office/drawing/2014/main" id="{C5E11FCD-36FF-4A39-B9EF-FEC1B5F3FEAC}"/>
              </a:ext>
            </a:extLst>
          </p:cNvPr>
          <p:cNvSpPr txBox="1"/>
          <p:nvPr/>
        </p:nvSpPr>
        <p:spPr>
          <a:xfrm>
            <a:off x="1931284" y="837438"/>
            <a:ext cx="2437888" cy="261555"/>
          </a:xfrm>
          <a:prstGeom prst="rect">
            <a:avLst/>
          </a:prstGeom>
        </p:spPr>
        <p:txBody>
          <a:bodyPr vert="horz" wrap="square" lIns="0" tIns="15237" rIns="0" bIns="0" rtlCol="0">
            <a:spAutoFit/>
          </a:bodyPr>
          <a:lstStyle/>
          <a:p>
            <a:pPr marL="12697">
              <a:spcBef>
                <a:spcPts val="120"/>
              </a:spcBef>
              <a:tabLst>
                <a:tab pos="2424580" algn="l"/>
              </a:tabLst>
            </a:pPr>
            <a:r>
              <a:rPr sz="1600" spc="120" dirty="0">
                <a:solidFill>
                  <a:srgbClr val="323031"/>
                </a:solidFill>
                <a:latin typeface="Book Antiqua"/>
                <a:cs typeface="Book Antiqua"/>
              </a:rPr>
              <a:t>Nome:</a:t>
            </a:r>
            <a:r>
              <a:rPr lang="pt-BR" sz="1600" u="sng" spc="85" dirty="0">
                <a:solidFill>
                  <a:srgbClr val="323031"/>
                </a:solidFill>
                <a:uFill>
                  <a:solidFill>
                    <a:srgbClr val="323031"/>
                  </a:solidFill>
                </a:uFill>
                <a:latin typeface="Book Antiqua"/>
                <a:cs typeface="Book Antiqua"/>
              </a:rPr>
              <a:t> Cláudia</a:t>
            </a:r>
            <a:r>
              <a:rPr sz="1600" u="sng" dirty="0">
                <a:solidFill>
                  <a:srgbClr val="323031"/>
                </a:solidFill>
                <a:uFill>
                  <a:solidFill>
                    <a:srgbClr val="323031"/>
                  </a:solidFill>
                </a:uFill>
                <a:latin typeface="Book Antiqua"/>
                <a:cs typeface="Book Antiqua"/>
              </a:rPr>
              <a:t>	</a:t>
            </a:r>
            <a:endParaRPr sz="1600" dirty="0">
              <a:latin typeface="Book Antiqua"/>
              <a:cs typeface="Book Antiqua"/>
            </a:endParaRPr>
          </a:p>
        </p:txBody>
      </p:sp>
      <p:sp>
        <p:nvSpPr>
          <p:cNvPr id="148" name="object 12">
            <a:extLst>
              <a:ext uri="{FF2B5EF4-FFF2-40B4-BE49-F238E27FC236}">
                <a16:creationId xmlns:a16="http://schemas.microsoft.com/office/drawing/2014/main" id="{39A51D02-84B8-4423-922D-9189F80F50C5}"/>
              </a:ext>
            </a:extLst>
          </p:cNvPr>
          <p:cNvSpPr txBox="1"/>
          <p:nvPr/>
        </p:nvSpPr>
        <p:spPr>
          <a:xfrm>
            <a:off x="4446924" y="789646"/>
            <a:ext cx="1612561" cy="261555"/>
          </a:xfrm>
          <a:prstGeom prst="rect">
            <a:avLst/>
          </a:prstGeom>
        </p:spPr>
        <p:txBody>
          <a:bodyPr vert="horz" wrap="square" lIns="0" tIns="15237" rIns="0" bIns="0" rtlCol="0">
            <a:spAutoFit/>
          </a:bodyPr>
          <a:lstStyle/>
          <a:p>
            <a:pPr marL="12697">
              <a:spcBef>
                <a:spcPts val="120"/>
              </a:spcBef>
              <a:tabLst>
                <a:tab pos="1599245" algn="l"/>
              </a:tabLst>
            </a:pPr>
            <a:r>
              <a:rPr sz="1600" spc="90" dirty="0">
                <a:solidFill>
                  <a:srgbClr val="323031"/>
                </a:solidFill>
                <a:latin typeface="Book Antiqua"/>
                <a:cs typeface="Book Antiqua"/>
              </a:rPr>
              <a:t>Idade:</a:t>
            </a:r>
            <a:r>
              <a:rPr sz="1600" spc="-229" dirty="0">
                <a:solidFill>
                  <a:srgbClr val="323031"/>
                </a:solidFill>
                <a:latin typeface="Book Antiqua"/>
                <a:cs typeface="Book Antiqua"/>
              </a:rPr>
              <a:t> </a:t>
            </a:r>
            <a:r>
              <a:rPr sz="1600" u="sng" spc="85" dirty="0">
                <a:solidFill>
                  <a:srgbClr val="323031"/>
                </a:solidFill>
                <a:uFill>
                  <a:solidFill>
                    <a:srgbClr val="323031"/>
                  </a:solidFill>
                </a:uFill>
                <a:latin typeface="Book Antiqua"/>
                <a:cs typeface="Book Antiqua"/>
              </a:rPr>
              <a:t> </a:t>
            </a:r>
            <a:r>
              <a:rPr lang="pt-BR" sz="1600" u="sng" spc="85" dirty="0">
                <a:solidFill>
                  <a:srgbClr val="323031"/>
                </a:solidFill>
                <a:uFill>
                  <a:solidFill>
                    <a:srgbClr val="323031"/>
                  </a:solidFill>
                </a:uFill>
                <a:latin typeface="Book Antiqua"/>
                <a:cs typeface="Book Antiqua"/>
              </a:rPr>
              <a:t>39 anos</a:t>
            </a:r>
            <a:r>
              <a:rPr sz="1600" u="sng" dirty="0">
                <a:solidFill>
                  <a:srgbClr val="323031"/>
                </a:solidFill>
                <a:uFill>
                  <a:solidFill>
                    <a:srgbClr val="323031"/>
                  </a:solidFill>
                </a:uFill>
                <a:latin typeface="Book Antiqua"/>
                <a:cs typeface="Book Antiqua"/>
              </a:rPr>
              <a:t>	</a:t>
            </a:r>
            <a:endParaRPr sz="1600" dirty="0">
              <a:latin typeface="Book Antiqua"/>
              <a:cs typeface="Book Antiqua"/>
            </a:endParaRPr>
          </a:p>
        </p:txBody>
      </p:sp>
      <p:sp>
        <p:nvSpPr>
          <p:cNvPr id="149" name="object 13">
            <a:extLst>
              <a:ext uri="{FF2B5EF4-FFF2-40B4-BE49-F238E27FC236}">
                <a16:creationId xmlns:a16="http://schemas.microsoft.com/office/drawing/2014/main" id="{61A314A1-3E0B-4F00-ADA3-287585144CD4}"/>
              </a:ext>
            </a:extLst>
          </p:cNvPr>
          <p:cNvSpPr/>
          <p:nvPr/>
        </p:nvSpPr>
        <p:spPr>
          <a:xfrm>
            <a:off x="6297908" y="3166252"/>
            <a:ext cx="1371947" cy="1274177"/>
          </a:xfrm>
          <a:custGeom>
            <a:avLst/>
            <a:gdLst/>
            <a:ahLst/>
            <a:cxnLst/>
            <a:rect l="l" t="t" r="r" b="b"/>
            <a:pathLst>
              <a:path w="1372235" h="1274445">
                <a:moveTo>
                  <a:pt x="661097" y="0"/>
                </a:moveTo>
                <a:lnTo>
                  <a:pt x="612166" y="85"/>
                </a:lnTo>
                <a:lnTo>
                  <a:pt x="562752" y="4012"/>
                </a:lnTo>
                <a:lnTo>
                  <a:pt x="513027" y="11897"/>
                </a:lnTo>
                <a:lnTo>
                  <a:pt x="466717" y="22882"/>
                </a:lnTo>
                <a:lnTo>
                  <a:pt x="422004" y="37031"/>
                </a:lnTo>
                <a:lnTo>
                  <a:pt x="378984" y="54198"/>
                </a:lnTo>
                <a:lnTo>
                  <a:pt x="337754" y="74239"/>
                </a:lnTo>
                <a:lnTo>
                  <a:pt x="298412" y="97009"/>
                </a:lnTo>
                <a:lnTo>
                  <a:pt x="261053" y="122362"/>
                </a:lnTo>
                <a:lnTo>
                  <a:pt x="225775" y="150154"/>
                </a:lnTo>
                <a:lnTo>
                  <a:pt x="192675" y="180241"/>
                </a:lnTo>
                <a:lnTo>
                  <a:pt x="161850" y="212477"/>
                </a:lnTo>
                <a:lnTo>
                  <a:pt x="133396" y="246717"/>
                </a:lnTo>
                <a:lnTo>
                  <a:pt x="107410" y="282817"/>
                </a:lnTo>
                <a:lnTo>
                  <a:pt x="83989" y="320631"/>
                </a:lnTo>
                <a:lnTo>
                  <a:pt x="63230" y="360015"/>
                </a:lnTo>
                <a:lnTo>
                  <a:pt x="45230" y="400825"/>
                </a:lnTo>
                <a:lnTo>
                  <a:pt x="30085" y="442914"/>
                </a:lnTo>
                <a:lnTo>
                  <a:pt x="17893" y="486138"/>
                </a:lnTo>
                <a:lnTo>
                  <a:pt x="8750" y="530353"/>
                </a:lnTo>
                <a:lnTo>
                  <a:pt x="2753" y="575413"/>
                </a:lnTo>
                <a:lnTo>
                  <a:pt x="0" y="621173"/>
                </a:lnTo>
                <a:lnTo>
                  <a:pt x="586" y="667490"/>
                </a:lnTo>
                <a:lnTo>
                  <a:pt x="4608" y="714217"/>
                </a:lnTo>
                <a:lnTo>
                  <a:pt x="12165" y="761210"/>
                </a:lnTo>
                <a:lnTo>
                  <a:pt x="23150" y="807520"/>
                </a:lnTo>
                <a:lnTo>
                  <a:pt x="37298" y="852233"/>
                </a:lnTo>
                <a:lnTo>
                  <a:pt x="54466" y="895253"/>
                </a:lnTo>
                <a:lnTo>
                  <a:pt x="74506" y="936482"/>
                </a:lnTo>
                <a:lnTo>
                  <a:pt x="97276" y="975824"/>
                </a:lnTo>
                <a:lnTo>
                  <a:pt x="122629" y="1013182"/>
                </a:lnTo>
                <a:lnTo>
                  <a:pt x="150422" y="1048459"/>
                </a:lnTo>
                <a:lnTo>
                  <a:pt x="180508" y="1081558"/>
                </a:lnTo>
                <a:lnTo>
                  <a:pt x="212744" y="1112383"/>
                </a:lnTo>
                <a:lnTo>
                  <a:pt x="246984" y="1140837"/>
                </a:lnTo>
                <a:lnTo>
                  <a:pt x="283084" y="1166823"/>
                </a:lnTo>
                <a:lnTo>
                  <a:pt x="320899" y="1190243"/>
                </a:lnTo>
                <a:lnTo>
                  <a:pt x="360283" y="1211002"/>
                </a:lnTo>
                <a:lnTo>
                  <a:pt x="401092" y="1229002"/>
                </a:lnTo>
                <a:lnTo>
                  <a:pt x="443181" y="1244146"/>
                </a:lnTo>
                <a:lnTo>
                  <a:pt x="486405" y="1256339"/>
                </a:lnTo>
                <a:lnTo>
                  <a:pt x="530620" y="1265482"/>
                </a:lnTo>
                <a:lnTo>
                  <a:pt x="575680" y="1271479"/>
                </a:lnTo>
                <a:lnTo>
                  <a:pt x="621441" y="1274234"/>
                </a:lnTo>
                <a:lnTo>
                  <a:pt x="667757" y="1273649"/>
                </a:lnTo>
                <a:lnTo>
                  <a:pt x="714484" y="1269627"/>
                </a:lnTo>
                <a:lnTo>
                  <a:pt x="761477" y="1262073"/>
                </a:lnTo>
                <a:lnTo>
                  <a:pt x="808740" y="1250821"/>
                </a:lnTo>
                <a:lnTo>
                  <a:pt x="854333" y="1236275"/>
                </a:lnTo>
                <a:lnTo>
                  <a:pt x="898153" y="1218588"/>
                </a:lnTo>
                <a:lnTo>
                  <a:pt x="940098" y="1197914"/>
                </a:lnTo>
                <a:lnTo>
                  <a:pt x="980066" y="1174409"/>
                </a:lnTo>
                <a:lnTo>
                  <a:pt x="1017953" y="1148225"/>
                </a:lnTo>
                <a:lnTo>
                  <a:pt x="1053657" y="1119518"/>
                </a:lnTo>
                <a:lnTo>
                  <a:pt x="1087076" y="1088441"/>
                </a:lnTo>
                <a:lnTo>
                  <a:pt x="1118106" y="1055150"/>
                </a:lnTo>
                <a:lnTo>
                  <a:pt x="1146645" y="1019797"/>
                </a:lnTo>
                <a:lnTo>
                  <a:pt x="1172590" y="982539"/>
                </a:lnTo>
                <a:lnTo>
                  <a:pt x="1195839" y="943527"/>
                </a:lnTo>
                <a:lnTo>
                  <a:pt x="1216289" y="902918"/>
                </a:lnTo>
                <a:lnTo>
                  <a:pt x="1233836" y="860865"/>
                </a:lnTo>
                <a:lnTo>
                  <a:pt x="1248380" y="817523"/>
                </a:lnTo>
                <a:lnTo>
                  <a:pt x="1259816" y="773045"/>
                </a:lnTo>
                <a:lnTo>
                  <a:pt x="1268043" y="727587"/>
                </a:lnTo>
                <a:lnTo>
                  <a:pt x="1272957" y="681302"/>
                </a:lnTo>
                <a:lnTo>
                  <a:pt x="1312170" y="665868"/>
                </a:lnTo>
                <a:lnTo>
                  <a:pt x="1343498" y="638731"/>
                </a:lnTo>
                <a:lnTo>
                  <a:pt x="1364260" y="602574"/>
                </a:lnTo>
                <a:lnTo>
                  <a:pt x="1371776" y="560080"/>
                </a:lnTo>
                <a:lnTo>
                  <a:pt x="1368598" y="544428"/>
                </a:lnTo>
                <a:lnTo>
                  <a:pt x="1343987" y="490486"/>
                </a:lnTo>
                <a:lnTo>
                  <a:pt x="1323097" y="454512"/>
                </a:lnTo>
                <a:lnTo>
                  <a:pt x="1296844" y="414080"/>
                </a:lnTo>
                <a:lnTo>
                  <a:pt x="1265501" y="370347"/>
                </a:lnTo>
                <a:lnTo>
                  <a:pt x="1229337" y="324472"/>
                </a:lnTo>
                <a:lnTo>
                  <a:pt x="1188625" y="277612"/>
                </a:lnTo>
                <a:lnTo>
                  <a:pt x="1143635" y="230926"/>
                </a:lnTo>
                <a:lnTo>
                  <a:pt x="1094638" y="185572"/>
                </a:lnTo>
                <a:lnTo>
                  <a:pt x="1041905" y="142707"/>
                </a:lnTo>
                <a:lnTo>
                  <a:pt x="985708" y="103490"/>
                </a:lnTo>
                <a:lnTo>
                  <a:pt x="979701" y="99642"/>
                </a:lnTo>
                <a:lnTo>
                  <a:pt x="977847" y="98397"/>
                </a:lnTo>
                <a:lnTo>
                  <a:pt x="975929" y="97203"/>
                </a:lnTo>
                <a:lnTo>
                  <a:pt x="975764" y="97203"/>
                </a:lnTo>
                <a:lnTo>
                  <a:pt x="934993" y="73651"/>
                </a:lnTo>
                <a:lnTo>
                  <a:pt x="892543" y="53127"/>
                </a:lnTo>
                <a:lnTo>
                  <a:pt x="848585" y="35748"/>
                </a:lnTo>
                <a:lnTo>
                  <a:pt x="803291" y="21629"/>
                </a:lnTo>
                <a:lnTo>
                  <a:pt x="756831" y="10888"/>
                </a:lnTo>
                <a:lnTo>
                  <a:pt x="709376" y="3639"/>
                </a:lnTo>
                <a:lnTo>
                  <a:pt x="6610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4">
            <a:extLst>
              <a:ext uri="{FF2B5EF4-FFF2-40B4-BE49-F238E27FC236}">
                <a16:creationId xmlns:a16="http://schemas.microsoft.com/office/drawing/2014/main" id="{AB7B710B-8980-416E-B715-ECCB28EDCBBD}"/>
              </a:ext>
            </a:extLst>
          </p:cNvPr>
          <p:cNvSpPr/>
          <p:nvPr/>
        </p:nvSpPr>
        <p:spPr>
          <a:xfrm>
            <a:off x="6297908" y="3166252"/>
            <a:ext cx="1371947" cy="1274177"/>
          </a:xfrm>
          <a:custGeom>
            <a:avLst/>
            <a:gdLst/>
            <a:ahLst/>
            <a:cxnLst/>
            <a:rect l="l" t="t" r="r" b="b"/>
            <a:pathLst>
              <a:path w="1372235" h="1274445">
                <a:moveTo>
                  <a:pt x="985708" y="103490"/>
                </a:moveTo>
                <a:lnTo>
                  <a:pt x="984350" y="102601"/>
                </a:lnTo>
                <a:lnTo>
                  <a:pt x="982965" y="101724"/>
                </a:lnTo>
                <a:lnTo>
                  <a:pt x="981594" y="100848"/>
                </a:lnTo>
                <a:lnTo>
                  <a:pt x="979701" y="99642"/>
                </a:lnTo>
                <a:lnTo>
                  <a:pt x="977847" y="98397"/>
                </a:lnTo>
                <a:lnTo>
                  <a:pt x="975929" y="97203"/>
                </a:lnTo>
                <a:lnTo>
                  <a:pt x="975764" y="97203"/>
                </a:lnTo>
                <a:lnTo>
                  <a:pt x="934993" y="73651"/>
                </a:lnTo>
                <a:lnTo>
                  <a:pt x="892543" y="53127"/>
                </a:lnTo>
                <a:lnTo>
                  <a:pt x="848585" y="35748"/>
                </a:lnTo>
                <a:lnTo>
                  <a:pt x="803291" y="21629"/>
                </a:lnTo>
                <a:lnTo>
                  <a:pt x="756831" y="10888"/>
                </a:lnTo>
                <a:lnTo>
                  <a:pt x="709376" y="3639"/>
                </a:lnTo>
                <a:lnTo>
                  <a:pt x="661097" y="0"/>
                </a:lnTo>
                <a:lnTo>
                  <a:pt x="612166" y="85"/>
                </a:lnTo>
                <a:lnTo>
                  <a:pt x="562752" y="4012"/>
                </a:lnTo>
                <a:lnTo>
                  <a:pt x="513027" y="11897"/>
                </a:lnTo>
                <a:lnTo>
                  <a:pt x="466717" y="22882"/>
                </a:lnTo>
                <a:lnTo>
                  <a:pt x="422004" y="37031"/>
                </a:lnTo>
                <a:lnTo>
                  <a:pt x="378984" y="54198"/>
                </a:lnTo>
                <a:lnTo>
                  <a:pt x="337754" y="74239"/>
                </a:lnTo>
                <a:lnTo>
                  <a:pt x="298412" y="97009"/>
                </a:lnTo>
                <a:lnTo>
                  <a:pt x="261053" y="122362"/>
                </a:lnTo>
                <a:lnTo>
                  <a:pt x="225775" y="150154"/>
                </a:lnTo>
                <a:lnTo>
                  <a:pt x="192675" y="180241"/>
                </a:lnTo>
                <a:lnTo>
                  <a:pt x="161850" y="212477"/>
                </a:lnTo>
                <a:lnTo>
                  <a:pt x="133396" y="246717"/>
                </a:lnTo>
                <a:lnTo>
                  <a:pt x="107410" y="282817"/>
                </a:lnTo>
                <a:lnTo>
                  <a:pt x="83989" y="320631"/>
                </a:lnTo>
                <a:lnTo>
                  <a:pt x="63230" y="360015"/>
                </a:lnTo>
                <a:lnTo>
                  <a:pt x="45230" y="400825"/>
                </a:lnTo>
                <a:lnTo>
                  <a:pt x="30085" y="442914"/>
                </a:lnTo>
                <a:lnTo>
                  <a:pt x="17893" y="486138"/>
                </a:lnTo>
                <a:lnTo>
                  <a:pt x="8750" y="530353"/>
                </a:lnTo>
                <a:lnTo>
                  <a:pt x="2753" y="575413"/>
                </a:lnTo>
                <a:lnTo>
                  <a:pt x="0" y="621173"/>
                </a:lnTo>
                <a:lnTo>
                  <a:pt x="586" y="667490"/>
                </a:lnTo>
                <a:lnTo>
                  <a:pt x="4608" y="714217"/>
                </a:lnTo>
                <a:lnTo>
                  <a:pt x="12165" y="761210"/>
                </a:lnTo>
                <a:lnTo>
                  <a:pt x="23150" y="807520"/>
                </a:lnTo>
                <a:lnTo>
                  <a:pt x="37298" y="852233"/>
                </a:lnTo>
                <a:lnTo>
                  <a:pt x="54466" y="895253"/>
                </a:lnTo>
                <a:lnTo>
                  <a:pt x="74506" y="936482"/>
                </a:lnTo>
                <a:lnTo>
                  <a:pt x="97276" y="975824"/>
                </a:lnTo>
                <a:lnTo>
                  <a:pt x="122629" y="1013182"/>
                </a:lnTo>
                <a:lnTo>
                  <a:pt x="150422" y="1048459"/>
                </a:lnTo>
                <a:lnTo>
                  <a:pt x="180508" y="1081558"/>
                </a:lnTo>
                <a:lnTo>
                  <a:pt x="212744" y="1112383"/>
                </a:lnTo>
                <a:lnTo>
                  <a:pt x="246984" y="1140837"/>
                </a:lnTo>
                <a:lnTo>
                  <a:pt x="283084" y="1166823"/>
                </a:lnTo>
                <a:lnTo>
                  <a:pt x="320899" y="1190243"/>
                </a:lnTo>
                <a:lnTo>
                  <a:pt x="360283" y="1211002"/>
                </a:lnTo>
                <a:lnTo>
                  <a:pt x="401092" y="1229002"/>
                </a:lnTo>
                <a:lnTo>
                  <a:pt x="443181" y="1244146"/>
                </a:lnTo>
                <a:lnTo>
                  <a:pt x="486405" y="1256339"/>
                </a:lnTo>
                <a:lnTo>
                  <a:pt x="530620" y="1265482"/>
                </a:lnTo>
                <a:lnTo>
                  <a:pt x="575680" y="1271479"/>
                </a:lnTo>
                <a:lnTo>
                  <a:pt x="621441" y="1274234"/>
                </a:lnTo>
                <a:lnTo>
                  <a:pt x="667757" y="1273649"/>
                </a:lnTo>
                <a:lnTo>
                  <a:pt x="714484" y="1269627"/>
                </a:lnTo>
                <a:lnTo>
                  <a:pt x="761477" y="1262073"/>
                </a:lnTo>
                <a:lnTo>
                  <a:pt x="808740" y="1250821"/>
                </a:lnTo>
                <a:lnTo>
                  <a:pt x="854333" y="1236275"/>
                </a:lnTo>
                <a:lnTo>
                  <a:pt x="898153" y="1218588"/>
                </a:lnTo>
                <a:lnTo>
                  <a:pt x="940098" y="1197914"/>
                </a:lnTo>
                <a:lnTo>
                  <a:pt x="980066" y="1174409"/>
                </a:lnTo>
                <a:lnTo>
                  <a:pt x="1017953" y="1148225"/>
                </a:lnTo>
                <a:lnTo>
                  <a:pt x="1053657" y="1119518"/>
                </a:lnTo>
                <a:lnTo>
                  <a:pt x="1087076" y="1088441"/>
                </a:lnTo>
                <a:lnTo>
                  <a:pt x="1118106" y="1055150"/>
                </a:lnTo>
                <a:lnTo>
                  <a:pt x="1146645" y="1019797"/>
                </a:lnTo>
                <a:lnTo>
                  <a:pt x="1172590" y="982539"/>
                </a:lnTo>
                <a:lnTo>
                  <a:pt x="1195839" y="943527"/>
                </a:lnTo>
                <a:lnTo>
                  <a:pt x="1216289" y="902918"/>
                </a:lnTo>
                <a:lnTo>
                  <a:pt x="1233836" y="860865"/>
                </a:lnTo>
                <a:lnTo>
                  <a:pt x="1248380" y="817523"/>
                </a:lnTo>
                <a:lnTo>
                  <a:pt x="1259816" y="773045"/>
                </a:lnTo>
                <a:lnTo>
                  <a:pt x="1268043" y="727587"/>
                </a:lnTo>
                <a:lnTo>
                  <a:pt x="1272957" y="681302"/>
                </a:lnTo>
                <a:lnTo>
                  <a:pt x="1312170" y="665868"/>
                </a:lnTo>
                <a:lnTo>
                  <a:pt x="1343498" y="638731"/>
                </a:lnTo>
                <a:lnTo>
                  <a:pt x="1364260" y="602574"/>
                </a:lnTo>
                <a:lnTo>
                  <a:pt x="1371776" y="560080"/>
                </a:lnTo>
                <a:lnTo>
                  <a:pt x="1368598" y="544428"/>
                </a:lnTo>
                <a:lnTo>
                  <a:pt x="1343987" y="490486"/>
                </a:lnTo>
                <a:lnTo>
                  <a:pt x="1323097" y="454512"/>
                </a:lnTo>
                <a:lnTo>
                  <a:pt x="1296844" y="414080"/>
                </a:lnTo>
                <a:lnTo>
                  <a:pt x="1265501" y="370347"/>
                </a:lnTo>
                <a:lnTo>
                  <a:pt x="1229337" y="324472"/>
                </a:lnTo>
                <a:lnTo>
                  <a:pt x="1188625" y="277612"/>
                </a:lnTo>
                <a:lnTo>
                  <a:pt x="1143635" y="230926"/>
                </a:lnTo>
                <a:lnTo>
                  <a:pt x="1094638" y="185572"/>
                </a:lnTo>
                <a:lnTo>
                  <a:pt x="1041905" y="142707"/>
                </a:lnTo>
                <a:lnTo>
                  <a:pt x="985708" y="103490"/>
                </a:lnTo>
                <a:close/>
              </a:path>
            </a:pathLst>
          </a:custGeom>
          <a:ln w="1016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">
            <a:extLst>
              <a:ext uri="{FF2B5EF4-FFF2-40B4-BE49-F238E27FC236}">
                <a16:creationId xmlns:a16="http://schemas.microsoft.com/office/drawing/2014/main" id="{074C5075-2A5E-486E-AD91-773A4CF4C23D}"/>
              </a:ext>
            </a:extLst>
          </p:cNvPr>
          <p:cNvSpPr/>
          <p:nvPr/>
        </p:nvSpPr>
        <p:spPr>
          <a:xfrm>
            <a:off x="7139022" y="3538807"/>
            <a:ext cx="145270" cy="145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6">
            <a:extLst>
              <a:ext uri="{FF2B5EF4-FFF2-40B4-BE49-F238E27FC236}">
                <a16:creationId xmlns:a16="http://schemas.microsoft.com/office/drawing/2014/main" id="{05E16396-E4B6-4161-88E1-701B99C13D09}"/>
              </a:ext>
            </a:extLst>
          </p:cNvPr>
          <p:cNvSpPr/>
          <p:nvPr/>
        </p:nvSpPr>
        <p:spPr>
          <a:xfrm>
            <a:off x="6297911" y="3166253"/>
            <a:ext cx="1371947" cy="1274177"/>
          </a:xfrm>
          <a:custGeom>
            <a:avLst/>
            <a:gdLst/>
            <a:ahLst/>
            <a:cxnLst/>
            <a:rect l="l" t="t" r="r" b="b"/>
            <a:pathLst>
              <a:path w="1372235" h="1274445">
                <a:moveTo>
                  <a:pt x="661099" y="0"/>
                </a:moveTo>
                <a:lnTo>
                  <a:pt x="612167" y="85"/>
                </a:lnTo>
                <a:lnTo>
                  <a:pt x="562751" y="4012"/>
                </a:lnTo>
                <a:lnTo>
                  <a:pt x="513023" y="11897"/>
                </a:lnTo>
                <a:lnTo>
                  <a:pt x="466713" y="22882"/>
                </a:lnTo>
                <a:lnTo>
                  <a:pt x="422000" y="37031"/>
                </a:lnTo>
                <a:lnTo>
                  <a:pt x="378981" y="54198"/>
                </a:lnTo>
                <a:lnTo>
                  <a:pt x="337751" y="74239"/>
                </a:lnTo>
                <a:lnTo>
                  <a:pt x="298409" y="97008"/>
                </a:lnTo>
                <a:lnTo>
                  <a:pt x="261051" y="122362"/>
                </a:lnTo>
                <a:lnTo>
                  <a:pt x="225774" y="150154"/>
                </a:lnTo>
                <a:lnTo>
                  <a:pt x="192675" y="180240"/>
                </a:lnTo>
                <a:lnTo>
                  <a:pt x="161850" y="212476"/>
                </a:lnTo>
                <a:lnTo>
                  <a:pt x="133396" y="246716"/>
                </a:lnTo>
                <a:lnTo>
                  <a:pt x="107411" y="282815"/>
                </a:lnTo>
                <a:lnTo>
                  <a:pt x="83990" y="320629"/>
                </a:lnTo>
                <a:lnTo>
                  <a:pt x="63231" y="360013"/>
                </a:lnTo>
                <a:lnTo>
                  <a:pt x="45231" y="400821"/>
                </a:lnTo>
                <a:lnTo>
                  <a:pt x="30087" y="442910"/>
                </a:lnTo>
                <a:lnTo>
                  <a:pt x="17895" y="486133"/>
                </a:lnTo>
                <a:lnTo>
                  <a:pt x="8751" y="530347"/>
                </a:lnTo>
                <a:lnTo>
                  <a:pt x="2754" y="575406"/>
                </a:lnTo>
                <a:lnTo>
                  <a:pt x="0" y="621165"/>
                </a:lnTo>
                <a:lnTo>
                  <a:pt x="585" y="667480"/>
                </a:lnTo>
                <a:lnTo>
                  <a:pt x="4606" y="714206"/>
                </a:lnTo>
                <a:lnTo>
                  <a:pt x="12161" y="761197"/>
                </a:lnTo>
                <a:lnTo>
                  <a:pt x="23146" y="807509"/>
                </a:lnTo>
                <a:lnTo>
                  <a:pt x="37295" y="852223"/>
                </a:lnTo>
                <a:lnTo>
                  <a:pt x="54462" y="895244"/>
                </a:lnTo>
                <a:lnTo>
                  <a:pt x="74502" y="936475"/>
                </a:lnTo>
                <a:lnTo>
                  <a:pt x="97272" y="975818"/>
                </a:lnTo>
                <a:lnTo>
                  <a:pt x="122625" y="1013177"/>
                </a:lnTo>
                <a:lnTo>
                  <a:pt x="150418" y="1048455"/>
                </a:lnTo>
                <a:lnTo>
                  <a:pt x="180504" y="1081555"/>
                </a:lnTo>
                <a:lnTo>
                  <a:pt x="212740" y="1112381"/>
                </a:lnTo>
                <a:lnTo>
                  <a:pt x="246980" y="1140835"/>
                </a:lnTo>
                <a:lnTo>
                  <a:pt x="283080" y="1166821"/>
                </a:lnTo>
                <a:lnTo>
                  <a:pt x="320895" y="1190242"/>
                </a:lnTo>
                <a:lnTo>
                  <a:pt x="360279" y="1211001"/>
                </a:lnTo>
                <a:lnTo>
                  <a:pt x="401088" y="1229001"/>
                </a:lnTo>
                <a:lnTo>
                  <a:pt x="443177" y="1244146"/>
                </a:lnTo>
                <a:lnTo>
                  <a:pt x="486402" y="1256338"/>
                </a:lnTo>
                <a:lnTo>
                  <a:pt x="530616" y="1265482"/>
                </a:lnTo>
                <a:lnTo>
                  <a:pt x="575676" y="1271479"/>
                </a:lnTo>
                <a:lnTo>
                  <a:pt x="621437" y="1274234"/>
                </a:lnTo>
                <a:lnTo>
                  <a:pt x="667753" y="1273649"/>
                </a:lnTo>
                <a:lnTo>
                  <a:pt x="714480" y="1269627"/>
                </a:lnTo>
                <a:lnTo>
                  <a:pt x="761473" y="1262073"/>
                </a:lnTo>
                <a:lnTo>
                  <a:pt x="808736" y="1250821"/>
                </a:lnTo>
                <a:lnTo>
                  <a:pt x="854329" y="1236275"/>
                </a:lnTo>
                <a:lnTo>
                  <a:pt x="894673" y="1219991"/>
                </a:lnTo>
                <a:lnTo>
                  <a:pt x="656654" y="1219991"/>
                </a:lnTo>
                <a:lnTo>
                  <a:pt x="610156" y="1219732"/>
                </a:lnTo>
                <a:lnTo>
                  <a:pt x="564322" y="1215807"/>
                </a:lnTo>
                <a:lnTo>
                  <a:pt x="519328" y="1208333"/>
                </a:lnTo>
                <a:lnTo>
                  <a:pt x="475349" y="1197429"/>
                </a:lnTo>
                <a:lnTo>
                  <a:pt x="432564" y="1183213"/>
                </a:lnTo>
                <a:lnTo>
                  <a:pt x="391147" y="1165802"/>
                </a:lnTo>
                <a:lnTo>
                  <a:pt x="351277" y="1145315"/>
                </a:lnTo>
                <a:lnTo>
                  <a:pt x="313128" y="1121869"/>
                </a:lnTo>
                <a:lnTo>
                  <a:pt x="276879" y="1095583"/>
                </a:lnTo>
                <a:lnTo>
                  <a:pt x="242704" y="1066575"/>
                </a:lnTo>
                <a:lnTo>
                  <a:pt x="210781" y="1034962"/>
                </a:lnTo>
                <a:lnTo>
                  <a:pt x="181287" y="1000862"/>
                </a:lnTo>
                <a:lnTo>
                  <a:pt x="154397" y="964394"/>
                </a:lnTo>
                <a:lnTo>
                  <a:pt x="130288" y="925676"/>
                </a:lnTo>
                <a:lnTo>
                  <a:pt x="109137" y="884825"/>
                </a:lnTo>
                <a:lnTo>
                  <a:pt x="91121" y="841959"/>
                </a:lnTo>
                <a:lnTo>
                  <a:pt x="76415" y="797197"/>
                </a:lnTo>
                <a:lnTo>
                  <a:pt x="65196" y="750656"/>
                </a:lnTo>
                <a:lnTo>
                  <a:pt x="57768" y="703362"/>
                </a:lnTo>
                <a:lnTo>
                  <a:pt x="54242" y="656378"/>
                </a:lnTo>
                <a:lnTo>
                  <a:pt x="54438" y="621165"/>
                </a:lnTo>
                <a:lnTo>
                  <a:pt x="58426" y="564047"/>
                </a:lnTo>
                <a:lnTo>
                  <a:pt x="65900" y="519053"/>
                </a:lnTo>
                <a:lnTo>
                  <a:pt x="76804" y="475076"/>
                </a:lnTo>
                <a:lnTo>
                  <a:pt x="91020" y="432291"/>
                </a:lnTo>
                <a:lnTo>
                  <a:pt x="108430" y="390875"/>
                </a:lnTo>
                <a:lnTo>
                  <a:pt x="128917" y="351005"/>
                </a:lnTo>
                <a:lnTo>
                  <a:pt x="152362" y="312857"/>
                </a:lnTo>
                <a:lnTo>
                  <a:pt x="178648" y="276608"/>
                </a:lnTo>
                <a:lnTo>
                  <a:pt x="207656" y="242434"/>
                </a:lnTo>
                <a:lnTo>
                  <a:pt x="239268" y="210511"/>
                </a:lnTo>
                <a:lnTo>
                  <a:pt x="273367" y="181016"/>
                </a:lnTo>
                <a:lnTo>
                  <a:pt x="309834" y="154126"/>
                </a:lnTo>
                <a:lnTo>
                  <a:pt x="348551" y="130017"/>
                </a:lnTo>
                <a:lnTo>
                  <a:pt x="389401" y="108865"/>
                </a:lnTo>
                <a:lnTo>
                  <a:pt x="432265" y="90848"/>
                </a:lnTo>
                <a:lnTo>
                  <a:pt x="477025" y="76140"/>
                </a:lnTo>
                <a:lnTo>
                  <a:pt x="523564" y="64920"/>
                </a:lnTo>
                <a:lnTo>
                  <a:pt x="576585" y="56672"/>
                </a:lnTo>
                <a:lnTo>
                  <a:pt x="628434" y="53173"/>
                </a:lnTo>
                <a:lnTo>
                  <a:pt x="892636" y="53173"/>
                </a:lnTo>
                <a:lnTo>
                  <a:pt x="848583" y="35748"/>
                </a:lnTo>
                <a:lnTo>
                  <a:pt x="803290" y="21629"/>
                </a:lnTo>
                <a:lnTo>
                  <a:pt x="756831" y="10888"/>
                </a:lnTo>
                <a:lnTo>
                  <a:pt x="709377" y="3639"/>
                </a:lnTo>
                <a:lnTo>
                  <a:pt x="661099" y="0"/>
                </a:lnTo>
                <a:close/>
              </a:path>
              <a:path w="1372235" h="1274445">
                <a:moveTo>
                  <a:pt x="1240231" y="841791"/>
                </a:moveTo>
                <a:lnTo>
                  <a:pt x="1183063" y="841791"/>
                </a:lnTo>
                <a:lnTo>
                  <a:pt x="1164076" y="886570"/>
                </a:lnTo>
                <a:lnTo>
                  <a:pt x="1141501" y="929521"/>
                </a:lnTo>
                <a:lnTo>
                  <a:pt x="1115483" y="970418"/>
                </a:lnTo>
                <a:lnTo>
                  <a:pt x="1086173" y="1009038"/>
                </a:lnTo>
                <a:lnTo>
                  <a:pt x="1053718" y="1045155"/>
                </a:lnTo>
                <a:lnTo>
                  <a:pt x="1018266" y="1078545"/>
                </a:lnTo>
                <a:lnTo>
                  <a:pt x="979966" y="1108983"/>
                </a:lnTo>
                <a:lnTo>
                  <a:pt x="938966" y="1136245"/>
                </a:lnTo>
                <a:lnTo>
                  <a:pt x="895414" y="1160106"/>
                </a:lnTo>
                <a:lnTo>
                  <a:pt x="849459" y="1180342"/>
                </a:lnTo>
                <a:lnTo>
                  <a:pt x="801249" y="1196727"/>
                </a:lnTo>
                <a:lnTo>
                  <a:pt x="750932" y="1209037"/>
                </a:lnTo>
                <a:lnTo>
                  <a:pt x="703638" y="1216465"/>
                </a:lnTo>
                <a:lnTo>
                  <a:pt x="656654" y="1219991"/>
                </a:lnTo>
                <a:lnTo>
                  <a:pt x="894673" y="1219991"/>
                </a:lnTo>
                <a:lnTo>
                  <a:pt x="940094" y="1197914"/>
                </a:lnTo>
                <a:lnTo>
                  <a:pt x="980062" y="1174408"/>
                </a:lnTo>
                <a:lnTo>
                  <a:pt x="1017949" y="1148225"/>
                </a:lnTo>
                <a:lnTo>
                  <a:pt x="1053654" y="1119517"/>
                </a:lnTo>
                <a:lnTo>
                  <a:pt x="1087072" y="1088440"/>
                </a:lnTo>
                <a:lnTo>
                  <a:pt x="1118102" y="1055148"/>
                </a:lnTo>
                <a:lnTo>
                  <a:pt x="1146641" y="1019795"/>
                </a:lnTo>
                <a:lnTo>
                  <a:pt x="1172586" y="982536"/>
                </a:lnTo>
                <a:lnTo>
                  <a:pt x="1195835" y="943524"/>
                </a:lnTo>
                <a:lnTo>
                  <a:pt x="1216285" y="902913"/>
                </a:lnTo>
                <a:lnTo>
                  <a:pt x="1233833" y="860859"/>
                </a:lnTo>
                <a:lnTo>
                  <a:pt x="1240231" y="841791"/>
                </a:lnTo>
                <a:close/>
              </a:path>
              <a:path w="1372235" h="1274445">
                <a:moveTo>
                  <a:pt x="917317" y="684040"/>
                </a:moveTo>
                <a:lnTo>
                  <a:pt x="906994" y="684754"/>
                </a:lnTo>
                <a:lnTo>
                  <a:pt x="897363" y="689569"/>
                </a:lnTo>
                <a:lnTo>
                  <a:pt x="890397" y="697669"/>
                </a:lnTo>
                <a:lnTo>
                  <a:pt x="887170" y="707468"/>
                </a:lnTo>
                <a:lnTo>
                  <a:pt x="887846" y="717760"/>
                </a:lnTo>
                <a:lnTo>
                  <a:pt x="924377" y="759882"/>
                </a:lnTo>
                <a:lnTo>
                  <a:pt x="960622" y="787480"/>
                </a:lnTo>
                <a:lnTo>
                  <a:pt x="1010126" y="814625"/>
                </a:lnTo>
                <a:lnTo>
                  <a:pt x="1072658" y="835314"/>
                </a:lnTo>
                <a:lnTo>
                  <a:pt x="1147985" y="843544"/>
                </a:lnTo>
                <a:lnTo>
                  <a:pt x="1156549" y="843431"/>
                </a:lnTo>
                <a:lnTo>
                  <a:pt x="1165257" y="843096"/>
                </a:lnTo>
                <a:lnTo>
                  <a:pt x="1174099" y="842547"/>
                </a:lnTo>
                <a:lnTo>
                  <a:pt x="1183063" y="841791"/>
                </a:lnTo>
                <a:lnTo>
                  <a:pt x="1240231" y="841791"/>
                </a:lnTo>
                <a:lnTo>
                  <a:pt x="1248376" y="817515"/>
                </a:lnTo>
                <a:lnTo>
                  <a:pt x="1255887" y="788305"/>
                </a:lnTo>
                <a:lnTo>
                  <a:pt x="1122532" y="788305"/>
                </a:lnTo>
                <a:lnTo>
                  <a:pt x="1057286" y="774938"/>
                </a:lnTo>
                <a:lnTo>
                  <a:pt x="1005704" y="751909"/>
                </a:lnTo>
                <a:lnTo>
                  <a:pt x="968018" y="726155"/>
                </a:lnTo>
                <a:lnTo>
                  <a:pt x="944460" y="704612"/>
                </a:lnTo>
                <a:lnTo>
                  <a:pt x="935260" y="694217"/>
                </a:lnTo>
                <a:lnTo>
                  <a:pt x="927137" y="687253"/>
                </a:lnTo>
                <a:lnTo>
                  <a:pt x="917317" y="684040"/>
                </a:lnTo>
                <a:close/>
              </a:path>
              <a:path w="1372235" h="1274445">
                <a:moveTo>
                  <a:pt x="1268806" y="720354"/>
                </a:moveTo>
                <a:lnTo>
                  <a:pt x="1214381" y="720354"/>
                </a:lnTo>
                <a:lnTo>
                  <a:pt x="1211768" y="736726"/>
                </a:lnTo>
                <a:lnTo>
                  <a:pt x="1208696" y="752976"/>
                </a:lnTo>
                <a:lnTo>
                  <a:pt x="1205174" y="769094"/>
                </a:lnTo>
                <a:lnTo>
                  <a:pt x="1201211" y="785073"/>
                </a:lnTo>
                <a:lnTo>
                  <a:pt x="1122532" y="788305"/>
                </a:lnTo>
                <a:lnTo>
                  <a:pt x="1255887" y="788305"/>
                </a:lnTo>
                <a:lnTo>
                  <a:pt x="1259812" y="773036"/>
                </a:lnTo>
                <a:lnTo>
                  <a:pt x="1268039" y="727576"/>
                </a:lnTo>
                <a:lnTo>
                  <a:pt x="1268806" y="720354"/>
                </a:lnTo>
                <a:close/>
              </a:path>
              <a:path w="1372235" h="1274445">
                <a:moveTo>
                  <a:pt x="892636" y="53173"/>
                </a:moveTo>
                <a:lnTo>
                  <a:pt x="628434" y="53173"/>
                </a:lnTo>
                <a:lnTo>
                  <a:pt x="679159" y="54328"/>
                </a:lnTo>
                <a:lnTo>
                  <a:pt x="728807" y="60039"/>
                </a:lnTo>
                <a:lnTo>
                  <a:pt x="777429" y="70208"/>
                </a:lnTo>
                <a:lnTo>
                  <a:pt x="825073" y="84740"/>
                </a:lnTo>
                <a:lnTo>
                  <a:pt x="871786" y="103537"/>
                </a:lnTo>
                <a:lnTo>
                  <a:pt x="917617" y="126503"/>
                </a:lnTo>
                <a:lnTo>
                  <a:pt x="962616" y="153540"/>
                </a:lnTo>
                <a:lnTo>
                  <a:pt x="1001821" y="180756"/>
                </a:lnTo>
                <a:lnTo>
                  <a:pt x="1006215" y="184173"/>
                </a:lnTo>
                <a:lnTo>
                  <a:pt x="1015270" y="191069"/>
                </a:lnTo>
                <a:lnTo>
                  <a:pt x="1050227" y="219410"/>
                </a:lnTo>
                <a:lnTo>
                  <a:pt x="1080053" y="245946"/>
                </a:lnTo>
                <a:lnTo>
                  <a:pt x="1139122" y="304776"/>
                </a:lnTo>
                <a:lnTo>
                  <a:pt x="1183094" y="354408"/>
                </a:lnTo>
                <a:lnTo>
                  <a:pt x="1221586" y="402527"/>
                </a:lnTo>
                <a:lnTo>
                  <a:pt x="1254195" y="447409"/>
                </a:lnTo>
                <a:lnTo>
                  <a:pt x="1280521" y="487329"/>
                </a:lnTo>
                <a:lnTo>
                  <a:pt x="1300160" y="520564"/>
                </a:lnTo>
                <a:lnTo>
                  <a:pt x="1317771" y="560080"/>
                </a:lnTo>
                <a:lnTo>
                  <a:pt x="1312284" y="587155"/>
                </a:lnTo>
                <a:lnTo>
                  <a:pt x="1297256" y="609288"/>
                </a:lnTo>
                <a:lnTo>
                  <a:pt x="1274839" y="624222"/>
                </a:lnTo>
                <a:lnTo>
                  <a:pt x="1247185" y="629701"/>
                </a:lnTo>
                <a:lnTo>
                  <a:pt x="1246969" y="629701"/>
                </a:lnTo>
                <a:lnTo>
                  <a:pt x="1237165" y="631555"/>
                </a:lnTo>
                <a:lnTo>
                  <a:pt x="1228981" y="636650"/>
                </a:lnTo>
                <a:lnTo>
                  <a:pt x="1223114" y="644291"/>
                </a:lnTo>
                <a:lnTo>
                  <a:pt x="1220261" y="653781"/>
                </a:lnTo>
                <a:lnTo>
                  <a:pt x="1220134" y="654949"/>
                </a:lnTo>
                <a:lnTo>
                  <a:pt x="1220007" y="655368"/>
                </a:lnTo>
                <a:lnTo>
                  <a:pt x="1219226" y="672159"/>
                </a:lnTo>
                <a:lnTo>
                  <a:pt x="1218002" y="688374"/>
                </a:lnTo>
                <a:lnTo>
                  <a:pt x="1216321" y="704612"/>
                </a:lnTo>
                <a:lnTo>
                  <a:pt x="1214266" y="720392"/>
                </a:lnTo>
                <a:lnTo>
                  <a:pt x="1268806" y="720354"/>
                </a:lnTo>
                <a:lnTo>
                  <a:pt x="1272953" y="681289"/>
                </a:lnTo>
                <a:lnTo>
                  <a:pt x="1312168" y="665863"/>
                </a:lnTo>
                <a:lnTo>
                  <a:pt x="1343500" y="638730"/>
                </a:lnTo>
                <a:lnTo>
                  <a:pt x="1364266" y="602574"/>
                </a:lnTo>
                <a:lnTo>
                  <a:pt x="1371785" y="560080"/>
                </a:lnTo>
                <a:lnTo>
                  <a:pt x="1368606" y="544426"/>
                </a:lnTo>
                <a:lnTo>
                  <a:pt x="1343994" y="490481"/>
                </a:lnTo>
                <a:lnTo>
                  <a:pt x="1323102" y="454506"/>
                </a:lnTo>
                <a:lnTo>
                  <a:pt x="1296848" y="414074"/>
                </a:lnTo>
                <a:lnTo>
                  <a:pt x="1265503" y="370342"/>
                </a:lnTo>
                <a:lnTo>
                  <a:pt x="1229338" y="324468"/>
                </a:lnTo>
                <a:lnTo>
                  <a:pt x="1188624" y="277609"/>
                </a:lnTo>
                <a:lnTo>
                  <a:pt x="1143633" y="230925"/>
                </a:lnTo>
                <a:lnTo>
                  <a:pt x="1094635" y="185571"/>
                </a:lnTo>
                <a:lnTo>
                  <a:pt x="1041902" y="142707"/>
                </a:lnTo>
                <a:lnTo>
                  <a:pt x="985705" y="103490"/>
                </a:lnTo>
                <a:lnTo>
                  <a:pt x="979697" y="99642"/>
                </a:lnTo>
                <a:lnTo>
                  <a:pt x="977843" y="98397"/>
                </a:lnTo>
                <a:lnTo>
                  <a:pt x="975938" y="97203"/>
                </a:lnTo>
                <a:lnTo>
                  <a:pt x="975760" y="97203"/>
                </a:lnTo>
                <a:lnTo>
                  <a:pt x="934989" y="73651"/>
                </a:lnTo>
                <a:lnTo>
                  <a:pt x="892636" y="53173"/>
                </a:lnTo>
                <a:close/>
              </a:path>
            </a:pathLst>
          </a:custGeom>
          <a:solidFill>
            <a:srgbClr val="323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32">
            <a:extLst>
              <a:ext uri="{FF2B5EF4-FFF2-40B4-BE49-F238E27FC236}">
                <a16:creationId xmlns:a16="http://schemas.microsoft.com/office/drawing/2014/main" id="{E3DDBDC9-A088-4DB4-96EB-CAF8CF9A5870}"/>
              </a:ext>
            </a:extLst>
          </p:cNvPr>
          <p:cNvSpPr/>
          <p:nvPr/>
        </p:nvSpPr>
        <p:spPr>
          <a:xfrm>
            <a:off x="3280306" y="1388284"/>
            <a:ext cx="1416830" cy="11135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pt-BR" dirty="0"/>
          </a:p>
        </p:txBody>
      </p:sp>
      <p:sp>
        <p:nvSpPr>
          <p:cNvPr id="154" name="object 32">
            <a:extLst>
              <a:ext uri="{FF2B5EF4-FFF2-40B4-BE49-F238E27FC236}">
                <a16:creationId xmlns:a16="http://schemas.microsoft.com/office/drawing/2014/main" id="{5025723A-9317-4FF1-9DBE-52A50C376AD1}"/>
              </a:ext>
            </a:extLst>
          </p:cNvPr>
          <p:cNvSpPr/>
          <p:nvPr/>
        </p:nvSpPr>
        <p:spPr>
          <a:xfrm>
            <a:off x="4877213" y="1432906"/>
            <a:ext cx="1591275" cy="11135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pt-BR" dirty="0"/>
          </a:p>
        </p:txBody>
      </p:sp>
      <p:sp>
        <p:nvSpPr>
          <p:cNvPr id="155" name="object 32">
            <a:extLst>
              <a:ext uri="{FF2B5EF4-FFF2-40B4-BE49-F238E27FC236}">
                <a16:creationId xmlns:a16="http://schemas.microsoft.com/office/drawing/2014/main" id="{E425C219-3699-4FFB-9C30-DBC62551E041}"/>
              </a:ext>
            </a:extLst>
          </p:cNvPr>
          <p:cNvSpPr/>
          <p:nvPr/>
        </p:nvSpPr>
        <p:spPr>
          <a:xfrm>
            <a:off x="7216690" y="1497636"/>
            <a:ext cx="1556058" cy="11135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pt-BR" dirty="0"/>
          </a:p>
        </p:txBody>
      </p:sp>
      <p:sp>
        <p:nvSpPr>
          <p:cNvPr id="156" name="object 32">
            <a:extLst>
              <a:ext uri="{FF2B5EF4-FFF2-40B4-BE49-F238E27FC236}">
                <a16:creationId xmlns:a16="http://schemas.microsoft.com/office/drawing/2014/main" id="{B609AC8C-DD61-4C56-BDE8-B75E19866296}"/>
              </a:ext>
            </a:extLst>
          </p:cNvPr>
          <p:cNvSpPr/>
          <p:nvPr/>
        </p:nvSpPr>
        <p:spPr>
          <a:xfrm>
            <a:off x="8992486" y="1454055"/>
            <a:ext cx="1535168" cy="11135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pt-BR" dirty="0"/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29A00B6A-C09F-44C2-8DB3-0162EE3DAE0A}"/>
              </a:ext>
            </a:extLst>
          </p:cNvPr>
          <p:cNvSpPr txBox="1"/>
          <p:nvPr/>
        </p:nvSpPr>
        <p:spPr>
          <a:xfrm>
            <a:off x="3436906" y="1698806"/>
            <a:ext cx="1264219" cy="46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Adequar a cadeia de produção</a:t>
            </a:r>
          </a:p>
        </p:txBody>
      </p:sp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36077DE0-B1C8-4ACB-B240-045816529ECD}"/>
              </a:ext>
            </a:extLst>
          </p:cNvPr>
          <p:cNvSpPr txBox="1"/>
          <p:nvPr/>
        </p:nvSpPr>
        <p:spPr>
          <a:xfrm>
            <a:off x="5027868" y="1661728"/>
            <a:ext cx="1522812" cy="646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Possibilitar condições </a:t>
            </a:r>
          </a:p>
          <a:p>
            <a:r>
              <a:rPr lang="pt-BR" sz="1200" dirty="0"/>
              <a:t>acessíveis para os </a:t>
            </a:r>
          </a:p>
          <a:p>
            <a:r>
              <a:rPr lang="pt-BR" sz="1200" dirty="0"/>
              <a:t>seus consumidores</a:t>
            </a:r>
          </a:p>
        </p:txBody>
      </p:sp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C020A19F-1C4E-436C-A9B9-0867D6A4B53D}"/>
              </a:ext>
            </a:extLst>
          </p:cNvPr>
          <p:cNvSpPr txBox="1"/>
          <p:nvPr/>
        </p:nvSpPr>
        <p:spPr>
          <a:xfrm>
            <a:off x="7319773" y="1800944"/>
            <a:ext cx="1535168" cy="46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Não leva lucro como uma prioridade</a:t>
            </a:r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8F66F624-4299-4C1D-9441-ADB22ED5A81C}"/>
              </a:ext>
            </a:extLst>
          </p:cNvPr>
          <p:cNvSpPr txBox="1"/>
          <p:nvPr/>
        </p:nvSpPr>
        <p:spPr>
          <a:xfrm>
            <a:off x="9164811" y="1694203"/>
            <a:ext cx="1552519" cy="646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 importa com a microeconomia do contexto </a:t>
            </a:r>
            <a:r>
              <a:rPr lang="pt-BR" sz="1200" dirty="0" err="1"/>
              <a:t>vegan</a:t>
            </a:r>
            <a:endParaRPr lang="pt-BR" sz="1200" dirty="0"/>
          </a:p>
        </p:txBody>
      </p:sp>
      <p:sp>
        <p:nvSpPr>
          <p:cNvPr id="161" name="object 32">
            <a:extLst>
              <a:ext uri="{FF2B5EF4-FFF2-40B4-BE49-F238E27FC236}">
                <a16:creationId xmlns:a16="http://schemas.microsoft.com/office/drawing/2014/main" id="{1DC70E62-6561-4FBF-8E0C-6E40C84F4867}"/>
              </a:ext>
            </a:extLst>
          </p:cNvPr>
          <p:cNvSpPr/>
          <p:nvPr/>
        </p:nvSpPr>
        <p:spPr>
          <a:xfrm>
            <a:off x="1947051" y="2531196"/>
            <a:ext cx="1537995" cy="11974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pt-BR" dirty="0"/>
          </a:p>
        </p:txBody>
      </p:sp>
      <p:sp>
        <p:nvSpPr>
          <p:cNvPr id="162" name="CaixaDeTexto 161">
            <a:extLst>
              <a:ext uri="{FF2B5EF4-FFF2-40B4-BE49-F238E27FC236}">
                <a16:creationId xmlns:a16="http://schemas.microsoft.com/office/drawing/2014/main" id="{04CB94B9-08A1-479E-956A-763959A9998A}"/>
              </a:ext>
            </a:extLst>
          </p:cNvPr>
          <p:cNvSpPr txBox="1"/>
          <p:nvPr/>
        </p:nvSpPr>
        <p:spPr>
          <a:xfrm>
            <a:off x="2065659" y="2809378"/>
            <a:ext cx="1416830" cy="646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Muitas perguntas sobre os produtos e seus precedentes</a:t>
            </a:r>
          </a:p>
        </p:txBody>
      </p:sp>
      <p:sp>
        <p:nvSpPr>
          <p:cNvPr id="163" name="object 32">
            <a:extLst>
              <a:ext uri="{FF2B5EF4-FFF2-40B4-BE49-F238E27FC236}">
                <a16:creationId xmlns:a16="http://schemas.microsoft.com/office/drawing/2014/main" id="{2E7F1E13-FC22-4400-B3D1-CE138D7BE90A}"/>
              </a:ext>
            </a:extLst>
          </p:cNvPr>
          <p:cNvSpPr/>
          <p:nvPr/>
        </p:nvSpPr>
        <p:spPr>
          <a:xfrm>
            <a:off x="1946625" y="3981658"/>
            <a:ext cx="1465020" cy="11224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pt-BR" dirty="0"/>
          </a:p>
        </p:txBody>
      </p:sp>
      <p:sp>
        <p:nvSpPr>
          <p:cNvPr id="164" name="CaixaDeTexto 163">
            <a:extLst>
              <a:ext uri="{FF2B5EF4-FFF2-40B4-BE49-F238E27FC236}">
                <a16:creationId xmlns:a16="http://schemas.microsoft.com/office/drawing/2014/main" id="{C5A77EDB-C1E6-4713-BDFD-B87E6D176EA3}"/>
              </a:ext>
            </a:extLst>
          </p:cNvPr>
          <p:cNvSpPr txBox="1"/>
          <p:nvPr/>
        </p:nvSpPr>
        <p:spPr>
          <a:xfrm>
            <a:off x="2122518" y="4278723"/>
            <a:ext cx="1335719" cy="646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Como e onde podem encontrar seus produtos</a:t>
            </a:r>
          </a:p>
        </p:txBody>
      </p:sp>
      <p:sp>
        <p:nvSpPr>
          <p:cNvPr id="165" name="object 32">
            <a:extLst>
              <a:ext uri="{FF2B5EF4-FFF2-40B4-BE49-F238E27FC236}">
                <a16:creationId xmlns:a16="http://schemas.microsoft.com/office/drawing/2014/main" id="{1BCD924F-571F-48AE-A4B7-2E26F324862E}"/>
              </a:ext>
            </a:extLst>
          </p:cNvPr>
          <p:cNvSpPr/>
          <p:nvPr/>
        </p:nvSpPr>
        <p:spPr>
          <a:xfrm>
            <a:off x="3646340" y="3379873"/>
            <a:ext cx="1338410" cy="1070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pt-BR" dirty="0"/>
          </a:p>
        </p:txBody>
      </p:sp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7C9B74B7-FB6C-436E-A37B-4562E5EC5F64}"/>
              </a:ext>
            </a:extLst>
          </p:cNvPr>
          <p:cNvSpPr txBox="1"/>
          <p:nvPr/>
        </p:nvSpPr>
        <p:spPr>
          <a:xfrm>
            <a:off x="3831963" y="3621737"/>
            <a:ext cx="1159256" cy="646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Seus produtos não valem o preço</a:t>
            </a:r>
          </a:p>
        </p:txBody>
      </p:sp>
      <p:sp>
        <p:nvSpPr>
          <p:cNvPr id="167" name="object 32">
            <a:extLst>
              <a:ext uri="{FF2B5EF4-FFF2-40B4-BE49-F238E27FC236}">
                <a16:creationId xmlns:a16="http://schemas.microsoft.com/office/drawing/2014/main" id="{F3DC0E00-E850-479E-8989-EEB41E53DF50}"/>
              </a:ext>
            </a:extLst>
          </p:cNvPr>
          <p:cNvSpPr/>
          <p:nvPr/>
        </p:nvSpPr>
        <p:spPr>
          <a:xfrm>
            <a:off x="8528301" y="3309846"/>
            <a:ext cx="1556058" cy="11135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pt-BR" dirty="0"/>
          </a:p>
        </p:txBody>
      </p:sp>
      <p:sp>
        <p:nvSpPr>
          <p:cNvPr id="168" name="CaixaDeTexto 167">
            <a:extLst>
              <a:ext uri="{FF2B5EF4-FFF2-40B4-BE49-F238E27FC236}">
                <a16:creationId xmlns:a16="http://schemas.microsoft.com/office/drawing/2014/main" id="{43E28C0A-2F61-4557-8A5D-59B27B8067D2}"/>
              </a:ext>
            </a:extLst>
          </p:cNvPr>
          <p:cNvSpPr txBox="1"/>
          <p:nvPr/>
        </p:nvSpPr>
        <p:spPr>
          <a:xfrm>
            <a:off x="8711670" y="3624758"/>
            <a:ext cx="1371947" cy="46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Aumento do preço dos materiais</a:t>
            </a:r>
          </a:p>
        </p:txBody>
      </p:sp>
      <p:sp>
        <p:nvSpPr>
          <p:cNvPr id="169" name="object 32">
            <a:extLst>
              <a:ext uri="{FF2B5EF4-FFF2-40B4-BE49-F238E27FC236}">
                <a16:creationId xmlns:a16="http://schemas.microsoft.com/office/drawing/2014/main" id="{CEB755FC-595E-4F47-91D8-CCEAB3611571}"/>
              </a:ext>
            </a:extLst>
          </p:cNvPr>
          <p:cNvSpPr/>
          <p:nvPr/>
        </p:nvSpPr>
        <p:spPr>
          <a:xfrm>
            <a:off x="10136573" y="2552531"/>
            <a:ext cx="1785434" cy="1158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pt-BR" dirty="0"/>
          </a:p>
        </p:txBody>
      </p:sp>
      <p:sp>
        <p:nvSpPr>
          <p:cNvPr id="170" name="CaixaDeTexto 169">
            <a:extLst>
              <a:ext uri="{FF2B5EF4-FFF2-40B4-BE49-F238E27FC236}">
                <a16:creationId xmlns:a16="http://schemas.microsoft.com/office/drawing/2014/main" id="{9202DEE4-3092-4794-B6B0-47C2218AEFC4}"/>
              </a:ext>
            </a:extLst>
          </p:cNvPr>
          <p:cNvSpPr txBox="1"/>
          <p:nvPr/>
        </p:nvSpPr>
        <p:spPr>
          <a:xfrm>
            <a:off x="10299466" y="2855071"/>
            <a:ext cx="1649068" cy="646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Maioria das vendas são realizadas no contexto físico e não online</a:t>
            </a:r>
          </a:p>
        </p:txBody>
      </p:sp>
      <p:sp>
        <p:nvSpPr>
          <p:cNvPr id="171" name="object 32">
            <a:extLst>
              <a:ext uri="{FF2B5EF4-FFF2-40B4-BE49-F238E27FC236}">
                <a16:creationId xmlns:a16="http://schemas.microsoft.com/office/drawing/2014/main" id="{8E585AAE-475D-47DF-B130-3EA8E916570D}"/>
              </a:ext>
            </a:extLst>
          </p:cNvPr>
          <p:cNvSpPr/>
          <p:nvPr/>
        </p:nvSpPr>
        <p:spPr>
          <a:xfrm>
            <a:off x="10214625" y="4161942"/>
            <a:ext cx="1556058" cy="11135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pt-BR" dirty="0"/>
          </a:p>
        </p:txBody>
      </p:sp>
      <p:sp>
        <p:nvSpPr>
          <p:cNvPr id="172" name="CaixaDeTexto 171">
            <a:extLst>
              <a:ext uri="{FF2B5EF4-FFF2-40B4-BE49-F238E27FC236}">
                <a16:creationId xmlns:a16="http://schemas.microsoft.com/office/drawing/2014/main" id="{4868C95A-A7AF-429F-A50B-B7D7498709CC}"/>
              </a:ext>
            </a:extLst>
          </p:cNvPr>
          <p:cNvSpPr txBox="1"/>
          <p:nvPr/>
        </p:nvSpPr>
        <p:spPr>
          <a:xfrm>
            <a:off x="10405969" y="4407321"/>
            <a:ext cx="1366810" cy="646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Necessidade de se adequar ao mercado online</a:t>
            </a:r>
          </a:p>
        </p:txBody>
      </p:sp>
      <p:sp>
        <p:nvSpPr>
          <p:cNvPr id="173" name="object 32">
            <a:extLst>
              <a:ext uri="{FF2B5EF4-FFF2-40B4-BE49-F238E27FC236}">
                <a16:creationId xmlns:a16="http://schemas.microsoft.com/office/drawing/2014/main" id="{49B12D6A-915A-4C99-BC93-007441C8C22C}"/>
              </a:ext>
            </a:extLst>
          </p:cNvPr>
          <p:cNvSpPr/>
          <p:nvPr/>
        </p:nvSpPr>
        <p:spPr>
          <a:xfrm>
            <a:off x="4275153" y="5063560"/>
            <a:ext cx="1602385" cy="1220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pt-BR" dirty="0"/>
          </a:p>
        </p:txBody>
      </p:sp>
      <p:sp>
        <p:nvSpPr>
          <p:cNvPr id="174" name="CaixaDeTexto 173">
            <a:extLst>
              <a:ext uri="{FF2B5EF4-FFF2-40B4-BE49-F238E27FC236}">
                <a16:creationId xmlns:a16="http://schemas.microsoft.com/office/drawing/2014/main" id="{CDC2A255-E130-4D01-9C2D-B4086302F253}"/>
              </a:ext>
            </a:extLst>
          </p:cNvPr>
          <p:cNvSpPr txBox="1"/>
          <p:nvPr/>
        </p:nvSpPr>
        <p:spPr>
          <a:xfrm>
            <a:off x="4527275" y="5161220"/>
            <a:ext cx="1305199" cy="1015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Recomenda produtos para outros produtores e consumidores</a:t>
            </a:r>
          </a:p>
        </p:txBody>
      </p:sp>
      <p:sp>
        <p:nvSpPr>
          <p:cNvPr id="175" name="object 32">
            <a:extLst>
              <a:ext uri="{FF2B5EF4-FFF2-40B4-BE49-F238E27FC236}">
                <a16:creationId xmlns:a16="http://schemas.microsoft.com/office/drawing/2014/main" id="{754F2472-6178-46A1-94AF-490349F114F9}"/>
              </a:ext>
            </a:extLst>
          </p:cNvPr>
          <p:cNvSpPr/>
          <p:nvPr/>
        </p:nvSpPr>
        <p:spPr>
          <a:xfrm>
            <a:off x="2604786" y="5347322"/>
            <a:ext cx="1602385" cy="1220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pt-BR" dirty="0"/>
          </a:p>
        </p:txBody>
      </p:sp>
      <p:sp>
        <p:nvSpPr>
          <p:cNvPr id="176" name="CaixaDeTexto 175">
            <a:extLst>
              <a:ext uri="{FF2B5EF4-FFF2-40B4-BE49-F238E27FC236}">
                <a16:creationId xmlns:a16="http://schemas.microsoft.com/office/drawing/2014/main" id="{AE3911A4-899A-4CEC-BB3C-8AE7B32334A7}"/>
              </a:ext>
            </a:extLst>
          </p:cNvPr>
          <p:cNvSpPr txBox="1"/>
          <p:nvPr/>
        </p:nvSpPr>
        <p:spPr>
          <a:xfrm>
            <a:off x="2861838" y="5562460"/>
            <a:ext cx="1247421" cy="83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Coloca uma margem de lucro baixa sobre seus produtos</a:t>
            </a:r>
          </a:p>
        </p:txBody>
      </p:sp>
      <p:sp>
        <p:nvSpPr>
          <p:cNvPr id="177" name="object 32">
            <a:extLst>
              <a:ext uri="{FF2B5EF4-FFF2-40B4-BE49-F238E27FC236}">
                <a16:creationId xmlns:a16="http://schemas.microsoft.com/office/drawing/2014/main" id="{5DF4DC6F-D4F8-4A0E-9835-75CBDBC3E989}"/>
              </a:ext>
            </a:extLst>
          </p:cNvPr>
          <p:cNvSpPr/>
          <p:nvPr/>
        </p:nvSpPr>
        <p:spPr>
          <a:xfrm>
            <a:off x="5967989" y="5217341"/>
            <a:ext cx="1602385" cy="1220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pt-BR" dirty="0"/>
          </a:p>
        </p:txBody>
      </p:sp>
      <p:sp>
        <p:nvSpPr>
          <p:cNvPr id="178" name="CaixaDeTexto 177">
            <a:extLst>
              <a:ext uri="{FF2B5EF4-FFF2-40B4-BE49-F238E27FC236}">
                <a16:creationId xmlns:a16="http://schemas.microsoft.com/office/drawing/2014/main" id="{20EA179D-67BD-433B-B7AF-C6797B5095AB}"/>
              </a:ext>
            </a:extLst>
          </p:cNvPr>
          <p:cNvSpPr txBox="1"/>
          <p:nvPr/>
        </p:nvSpPr>
        <p:spPr>
          <a:xfrm>
            <a:off x="6162492" y="5363786"/>
            <a:ext cx="1404245" cy="1015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Pesquisa com profundidade os materiais que serão utilizados em seus produtos</a:t>
            </a:r>
          </a:p>
        </p:txBody>
      </p:sp>
      <p:sp>
        <p:nvSpPr>
          <p:cNvPr id="179" name="object 32">
            <a:extLst>
              <a:ext uri="{FF2B5EF4-FFF2-40B4-BE49-F238E27FC236}">
                <a16:creationId xmlns:a16="http://schemas.microsoft.com/office/drawing/2014/main" id="{5D0D46AB-8C96-45B7-8067-D3415E4B88EB}"/>
              </a:ext>
            </a:extLst>
          </p:cNvPr>
          <p:cNvSpPr/>
          <p:nvPr/>
        </p:nvSpPr>
        <p:spPr>
          <a:xfrm>
            <a:off x="7552373" y="5190519"/>
            <a:ext cx="1602385" cy="1220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pt-BR" dirty="0"/>
          </a:p>
        </p:txBody>
      </p:sp>
      <p:sp>
        <p:nvSpPr>
          <p:cNvPr id="180" name="CaixaDeTexto 179">
            <a:extLst>
              <a:ext uri="{FF2B5EF4-FFF2-40B4-BE49-F238E27FC236}">
                <a16:creationId xmlns:a16="http://schemas.microsoft.com/office/drawing/2014/main" id="{D96EBD3F-7D46-4E5E-AC32-A156BD643106}"/>
              </a:ext>
            </a:extLst>
          </p:cNvPr>
          <p:cNvSpPr txBox="1"/>
          <p:nvPr/>
        </p:nvSpPr>
        <p:spPr>
          <a:xfrm>
            <a:off x="7803370" y="5441830"/>
            <a:ext cx="1272141" cy="83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Participa de feiras para vendas de seus produtos </a:t>
            </a:r>
            <a:r>
              <a:rPr lang="pt-BR" sz="1200" dirty="0" err="1"/>
              <a:t>vegan</a:t>
            </a:r>
            <a:endParaRPr lang="pt-BR" sz="1200" dirty="0"/>
          </a:p>
        </p:txBody>
      </p:sp>
      <p:sp>
        <p:nvSpPr>
          <p:cNvPr id="181" name="object 32">
            <a:extLst>
              <a:ext uri="{FF2B5EF4-FFF2-40B4-BE49-F238E27FC236}">
                <a16:creationId xmlns:a16="http://schemas.microsoft.com/office/drawing/2014/main" id="{363AFF58-9426-4535-8A7B-5A3616CAE09B}"/>
              </a:ext>
            </a:extLst>
          </p:cNvPr>
          <p:cNvSpPr/>
          <p:nvPr/>
        </p:nvSpPr>
        <p:spPr>
          <a:xfrm>
            <a:off x="9136758" y="5325237"/>
            <a:ext cx="1602385" cy="1220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pt-BR" dirty="0"/>
          </a:p>
        </p:txBody>
      </p:sp>
      <p:sp>
        <p:nvSpPr>
          <p:cNvPr id="182" name="CaixaDeTexto 181">
            <a:extLst>
              <a:ext uri="{FF2B5EF4-FFF2-40B4-BE49-F238E27FC236}">
                <a16:creationId xmlns:a16="http://schemas.microsoft.com/office/drawing/2014/main" id="{B8F20746-D62B-4388-80CB-7E5A7DDD979D}"/>
              </a:ext>
            </a:extLst>
          </p:cNvPr>
          <p:cNvSpPr txBox="1"/>
          <p:nvPr/>
        </p:nvSpPr>
        <p:spPr>
          <a:xfrm>
            <a:off x="9374168" y="5548413"/>
            <a:ext cx="1337504" cy="83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Busca manter toda a sua cadeia de produção sustentável</a:t>
            </a:r>
          </a:p>
        </p:txBody>
      </p:sp>
      <p:sp>
        <p:nvSpPr>
          <p:cNvPr id="183" name="object 32">
            <a:extLst>
              <a:ext uri="{FF2B5EF4-FFF2-40B4-BE49-F238E27FC236}">
                <a16:creationId xmlns:a16="http://schemas.microsoft.com/office/drawing/2014/main" id="{BF87B3FA-F4AB-41C3-B151-0E7AAE279718}"/>
              </a:ext>
            </a:extLst>
          </p:cNvPr>
          <p:cNvSpPr/>
          <p:nvPr/>
        </p:nvSpPr>
        <p:spPr>
          <a:xfrm>
            <a:off x="1386124" y="6178885"/>
            <a:ext cx="1851335" cy="13569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pt-BR" dirty="0"/>
          </a:p>
        </p:txBody>
      </p:sp>
      <p:sp>
        <p:nvSpPr>
          <p:cNvPr id="184" name="CaixaDeTexto 183">
            <a:extLst>
              <a:ext uri="{FF2B5EF4-FFF2-40B4-BE49-F238E27FC236}">
                <a16:creationId xmlns:a16="http://schemas.microsoft.com/office/drawing/2014/main" id="{900ECD89-2DA0-4CAC-96C5-7CDAFBD4D466}"/>
              </a:ext>
            </a:extLst>
          </p:cNvPr>
          <p:cNvSpPr txBox="1"/>
          <p:nvPr/>
        </p:nvSpPr>
        <p:spPr>
          <a:xfrm>
            <a:off x="1603825" y="6349969"/>
            <a:ext cx="1570837" cy="1015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Falta de ferramentas de comunicação adequadas para esclarecer dúvidas sobre o seu produto</a:t>
            </a:r>
          </a:p>
        </p:txBody>
      </p:sp>
      <p:sp>
        <p:nvSpPr>
          <p:cNvPr id="185" name="object 32">
            <a:extLst>
              <a:ext uri="{FF2B5EF4-FFF2-40B4-BE49-F238E27FC236}">
                <a16:creationId xmlns:a16="http://schemas.microsoft.com/office/drawing/2014/main" id="{98F11286-AC94-4DB0-9A8B-4B2C97A5E179}"/>
              </a:ext>
            </a:extLst>
          </p:cNvPr>
          <p:cNvSpPr/>
          <p:nvPr/>
        </p:nvSpPr>
        <p:spPr>
          <a:xfrm>
            <a:off x="3112335" y="6811064"/>
            <a:ext cx="1851335" cy="13569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pt-BR" dirty="0"/>
          </a:p>
        </p:txBody>
      </p:sp>
      <p:sp>
        <p:nvSpPr>
          <p:cNvPr id="186" name="CaixaDeTexto 185">
            <a:extLst>
              <a:ext uri="{FF2B5EF4-FFF2-40B4-BE49-F238E27FC236}">
                <a16:creationId xmlns:a16="http://schemas.microsoft.com/office/drawing/2014/main" id="{93ADA93A-61CA-423E-A45C-7793B89F8C56}"/>
              </a:ext>
            </a:extLst>
          </p:cNvPr>
          <p:cNvSpPr txBox="1"/>
          <p:nvPr/>
        </p:nvSpPr>
        <p:spPr>
          <a:xfrm>
            <a:off x="3374699" y="7019271"/>
            <a:ext cx="1589942" cy="1015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Dificuldade em manter preço de seus produtos acessíveis, apesar do alto custo de produção</a:t>
            </a:r>
          </a:p>
        </p:txBody>
      </p:sp>
      <p:sp>
        <p:nvSpPr>
          <p:cNvPr id="187" name="object 32">
            <a:extLst>
              <a:ext uri="{FF2B5EF4-FFF2-40B4-BE49-F238E27FC236}">
                <a16:creationId xmlns:a16="http://schemas.microsoft.com/office/drawing/2014/main" id="{7C03DA42-7D04-4F26-AB14-D43A71B17DF7}"/>
              </a:ext>
            </a:extLst>
          </p:cNvPr>
          <p:cNvSpPr/>
          <p:nvPr/>
        </p:nvSpPr>
        <p:spPr>
          <a:xfrm>
            <a:off x="5298816" y="7048970"/>
            <a:ext cx="1707635" cy="13569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pt-BR" dirty="0"/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9900D8A2-89CE-4F25-B8DC-2F1A71943C6A}"/>
              </a:ext>
            </a:extLst>
          </p:cNvPr>
          <p:cNvSpPr txBox="1"/>
          <p:nvPr/>
        </p:nvSpPr>
        <p:spPr>
          <a:xfrm>
            <a:off x="5492421" y="7395020"/>
            <a:ext cx="1514030" cy="83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Atualmente, a forma com que trabalha sua marca online traz poucos resultados</a:t>
            </a:r>
          </a:p>
        </p:txBody>
      </p:sp>
      <p:sp>
        <p:nvSpPr>
          <p:cNvPr id="189" name="object 32">
            <a:extLst>
              <a:ext uri="{FF2B5EF4-FFF2-40B4-BE49-F238E27FC236}">
                <a16:creationId xmlns:a16="http://schemas.microsoft.com/office/drawing/2014/main" id="{67106ECE-F214-4911-BC9C-A1468E9A9AED}"/>
              </a:ext>
            </a:extLst>
          </p:cNvPr>
          <p:cNvSpPr/>
          <p:nvPr/>
        </p:nvSpPr>
        <p:spPr>
          <a:xfrm>
            <a:off x="4682702" y="6461882"/>
            <a:ext cx="1479790" cy="8462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pt-BR" dirty="0"/>
          </a:p>
        </p:txBody>
      </p: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7A4A86C5-CB72-4FB2-8F4A-3C84C4AA8511}"/>
              </a:ext>
            </a:extLst>
          </p:cNvPr>
          <p:cNvSpPr txBox="1"/>
          <p:nvPr/>
        </p:nvSpPr>
        <p:spPr>
          <a:xfrm>
            <a:off x="4923405" y="6554938"/>
            <a:ext cx="1233915" cy="646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Baixo número de fornecedores certificados</a:t>
            </a:r>
          </a:p>
        </p:txBody>
      </p:sp>
      <p:sp>
        <p:nvSpPr>
          <p:cNvPr id="191" name="object 32">
            <a:extLst>
              <a:ext uri="{FF2B5EF4-FFF2-40B4-BE49-F238E27FC236}">
                <a16:creationId xmlns:a16="http://schemas.microsoft.com/office/drawing/2014/main" id="{E58D40CB-09EA-420B-9BD3-3E082ED9DBAD}"/>
              </a:ext>
            </a:extLst>
          </p:cNvPr>
          <p:cNvSpPr/>
          <p:nvPr/>
        </p:nvSpPr>
        <p:spPr>
          <a:xfrm>
            <a:off x="10012763" y="6917298"/>
            <a:ext cx="1602385" cy="1405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pt-BR" dirty="0"/>
          </a:p>
        </p:txBody>
      </p:sp>
      <p:sp>
        <p:nvSpPr>
          <p:cNvPr id="192" name="CaixaDeTexto 191">
            <a:extLst>
              <a:ext uri="{FF2B5EF4-FFF2-40B4-BE49-F238E27FC236}">
                <a16:creationId xmlns:a16="http://schemas.microsoft.com/office/drawing/2014/main" id="{A3E6310A-E75B-4C05-A119-F6689254F657}"/>
              </a:ext>
            </a:extLst>
          </p:cNvPr>
          <p:cNvSpPr txBox="1"/>
          <p:nvPr/>
        </p:nvSpPr>
        <p:spPr>
          <a:xfrm>
            <a:off x="10327886" y="7308976"/>
            <a:ext cx="1240671" cy="646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Formas eficazes de vender seu produto online</a:t>
            </a:r>
          </a:p>
        </p:txBody>
      </p:sp>
      <p:sp>
        <p:nvSpPr>
          <p:cNvPr id="193" name="object 32">
            <a:extLst>
              <a:ext uri="{FF2B5EF4-FFF2-40B4-BE49-F238E27FC236}">
                <a16:creationId xmlns:a16="http://schemas.microsoft.com/office/drawing/2014/main" id="{240A7DF0-E433-4943-9EED-2DB82ECA50C3}"/>
              </a:ext>
            </a:extLst>
          </p:cNvPr>
          <p:cNvSpPr/>
          <p:nvPr/>
        </p:nvSpPr>
        <p:spPr>
          <a:xfrm>
            <a:off x="11573909" y="6646693"/>
            <a:ext cx="1413276" cy="13569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pt-BR" dirty="0"/>
          </a:p>
        </p:txBody>
      </p:sp>
      <p:sp>
        <p:nvSpPr>
          <p:cNvPr id="194" name="CaixaDeTexto 193">
            <a:extLst>
              <a:ext uri="{FF2B5EF4-FFF2-40B4-BE49-F238E27FC236}">
                <a16:creationId xmlns:a16="http://schemas.microsoft.com/office/drawing/2014/main" id="{BF100A58-F21C-422F-893D-7843630EC4E8}"/>
              </a:ext>
            </a:extLst>
          </p:cNvPr>
          <p:cNvSpPr txBox="1"/>
          <p:nvPr/>
        </p:nvSpPr>
        <p:spPr>
          <a:xfrm>
            <a:off x="11775733" y="6956667"/>
            <a:ext cx="1299430" cy="646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Conseguir uma variedade maior de fornecedores</a:t>
            </a:r>
          </a:p>
        </p:txBody>
      </p:sp>
      <p:sp>
        <p:nvSpPr>
          <p:cNvPr id="195" name="object 32">
            <a:extLst>
              <a:ext uri="{FF2B5EF4-FFF2-40B4-BE49-F238E27FC236}">
                <a16:creationId xmlns:a16="http://schemas.microsoft.com/office/drawing/2014/main" id="{FEA9F9CA-C73A-4EC9-B823-BB5B718136D1}"/>
              </a:ext>
            </a:extLst>
          </p:cNvPr>
          <p:cNvSpPr/>
          <p:nvPr/>
        </p:nvSpPr>
        <p:spPr>
          <a:xfrm>
            <a:off x="8638179" y="6912990"/>
            <a:ext cx="1413276" cy="13569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pt-BR" dirty="0"/>
          </a:p>
        </p:txBody>
      </p:sp>
      <p:sp>
        <p:nvSpPr>
          <p:cNvPr id="196" name="CaixaDeTexto 195">
            <a:extLst>
              <a:ext uri="{FF2B5EF4-FFF2-40B4-BE49-F238E27FC236}">
                <a16:creationId xmlns:a16="http://schemas.microsoft.com/office/drawing/2014/main" id="{A2EFB992-B9FB-4F94-A775-7D03FAC86791}"/>
              </a:ext>
            </a:extLst>
          </p:cNvPr>
          <p:cNvSpPr txBox="1"/>
          <p:nvPr/>
        </p:nvSpPr>
        <p:spPr>
          <a:xfrm>
            <a:off x="8854941" y="7225899"/>
            <a:ext cx="1117830" cy="83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Conseguir e expor seus selos de certificação</a:t>
            </a:r>
          </a:p>
        </p:txBody>
      </p:sp>
      <p:sp>
        <p:nvSpPr>
          <p:cNvPr id="197" name="object 32">
            <a:extLst>
              <a:ext uri="{FF2B5EF4-FFF2-40B4-BE49-F238E27FC236}">
                <a16:creationId xmlns:a16="http://schemas.microsoft.com/office/drawing/2014/main" id="{39D95DA0-84FB-4665-A069-C1124EF3CD51}"/>
              </a:ext>
            </a:extLst>
          </p:cNvPr>
          <p:cNvSpPr/>
          <p:nvPr/>
        </p:nvSpPr>
        <p:spPr>
          <a:xfrm>
            <a:off x="7006451" y="6873268"/>
            <a:ext cx="1634275" cy="13569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pt-BR" dirty="0"/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079AEB67-61F9-47D8-99B0-47D8F84C577A}"/>
              </a:ext>
            </a:extLst>
          </p:cNvPr>
          <p:cNvSpPr txBox="1"/>
          <p:nvPr/>
        </p:nvSpPr>
        <p:spPr>
          <a:xfrm>
            <a:off x="7251622" y="7182573"/>
            <a:ext cx="1298137" cy="83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Fazer um produto sustentável (</a:t>
            </a:r>
            <a:r>
              <a:rPr lang="pt-BR" sz="1200" dirty="0" err="1"/>
              <a:t>vegan</a:t>
            </a:r>
            <a:r>
              <a:rPr lang="pt-BR" sz="1200" dirty="0"/>
              <a:t>) e acessível a todos</a:t>
            </a:r>
          </a:p>
        </p:txBody>
      </p:sp>
      <p:sp>
        <p:nvSpPr>
          <p:cNvPr id="199" name="Espaço Reservado para Texto 3">
            <a:extLst>
              <a:ext uri="{FF2B5EF4-FFF2-40B4-BE49-F238E27FC236}">
                <a16:creationId xmlns:a16="http://schemas.microsoft.com/office/drawing/2014/main" id="{28A68AD0-9D99-469A-8658-39ADBB5DF8D9}"/>
              </a:ext>
            </a:extLst>
          </p:cNvPr>
          <p:cNvSpPr txBox="1">
            <a:spLocks/>
          </p:cNvSpPr>
          <p:nvPr/>
        </p:nvSpPr>
        <p:spPr>
          <a:xfrm>
            <a:off x="2712099" y="34945"/>
            <a:ext cx="10782599" cy="765639"/>
          </a:xfrm>
          <a:prstGeom prst="rect">
            <a:avLst/>
          </a:prstGeom>
        </p:spPr>
        <p:txBody>
          <a:bodyPr anchor="t"/>
          <a:lstStyle>
            <a:lvl1pPr marL="431165" indent="-43116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770" b="1" kern="1200" baseline="0">
                <a:solidFill>
                  <a:srgbClr val="32B9CD"/>
                </a:solidFill>
                <a:latin typeface="Exo 2" pitchFamily="50" charset="0"/>
                <a:ea typeface="+mn-ea"/>
                <a:cs typeface="+mn-cs"/>
              </a:defRPr>
            </a:lvl1pPr>
            <a:lvl2pPr marL="934085" indent="-359410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77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437005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77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2011680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77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586355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77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3161030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340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1015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690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4. Mapa de Empatia – Em Socioemocional</a:t>
            </a:r>
          </a:p>
        </p:txBody>
      </p:sp>
    </p:spTree>
    <p:extLst>
      <p:ext uri="{BB962C8B-B14F-4D97-AF65-F5344CB8AC3E}">
        <p14:creationId xmlns:p14="http://schemas.microsoft.com/office/powerpoint/2010/main" val="2378810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t>11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5. Jornada – Simplificada </a:t>
            </a:r>
            <a:r>
              <a:rPr lang="pt-PT" altLang="pt-BR" dirty="0"/>
              <a:t>(CONCORRENTE)</a:t>
            </a:r>
          </a:p>
        </p:txBody>
      </p:sp>
      <p:sp>
        <p:nvSpPr>
          <p:cNvPr id="7" name="Seta: Pentágono 6"/>
          <p:cNvSpPr/>
          <p:nvPr/>
        </p:nvSpPr>
        <p:spPr>
          <a:xfrm>
            <a:off x="1922119" y="1361645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altLang="pt-BR" dirty="0"/>
              <a:t>PESQUISA DO PRODUTO </a:t>
            </a:r>
          </a:p>
        </p:txBody>
      </p:sp>
      <p:sp>
        <p:nvSpPr>
          <p:cNvPr id="8" name="Seta: Pentágono 7"/>
          <p:cNvSpPr/>
          <p:nvPr/>
        </p:nvSpPr>
        <p:spPr>
          <a:xfrm>
            <a:off x="4710727" y="1355389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altLang="pt-BR" dirty="0"/>
              <a:t>ESCOLHA DO PRODUTO</a:t>
            </a:r>
          </a:p>
        </p:txBody>
      </p:sp>
      <p:sp>
        <p:nvSpPr>
          <p:cNvPr id="9" name="Seta: Pentágono 8"/>
          <p:cNvSpPr/>
          <p:nvPr/>
        </p:nvSpPr>
        <p:spPr>
          <a:xfrm>
            <a:off x="10308508" y="1318559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altLang="pt-BR" dirty="0"/>
              <a:t>RECEBIMENTO DO PRODUTO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248653" y="2106706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1922119" y="2198082"/>
            <a:ext cx="2723934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400" dirty="0">
                <a:latin typeface="Exo 2" pitchFamily="50" charset="0"/>
              </a:rPr>
              <a:t>Procurar determinado </a:t>
            </a:r>
            <a:r>
              <a:rPr lang="pt-PT" altLang="pt-BR" sz="1400" b="1" dirty="0">
                <a:latin typeface="Exo 2" pitchFamily="50" charset="0"/>
              </a:rPr>
              <a:t>tipo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pt-PT" altLang="pt-BR" sz="1400" dirty="0">
                <a:latin typeface="Exo 2" pitchFamily="50" charset="0"/>
              </a:rPr>
              <a:t>de produto vegano online</a:t>
            </a:r>
            <a:endParaRPr lang="pt-BR" sz="1400" dirty="0">
              <a:latin typeface="Exo 2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400" dirty="0">
                <a:latin typeface="Exo 2" pitchFamily="50" charset="0"/>
              </a:rPr>
              <a:t>Verificar credibilidade do site</a:t>
            </a:r>
            <a:endParaRPr lang="pt-BR" sz="1400" dirty="0">
              <a:latin typeface="Exo 2" pitchFamily="50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>
            <a:off x="248653" y="3205592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248653" y="12833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itchFamily="50" charset="0"/>
              </a:rPr>
              <a:t>Fases </a:t>
            </a:r>
          </a:p>
          <a:p>
            <a:r>
              <a:rPr lang="pt-BR" sz="1600" b="1" dirty="0">
                <a:solidFill>
                  <a:srgbClr val="E6005A"/>
                </a:solidFill>
                <a:latin typeface="Exo 2" pitchFamily="50" charset="0"/>
              </a:rPr>
              <a:t>(utilizador)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248653" y="2163934"/>
            <a:ext cx="1936319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itchFamily="50" charset="0"/>
              </a:rPr>
              <a:t>Faz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itchFamily="50" charset="0"/>
              </a:rPr>
              <a:t>(ações do usuário) </a:t>
            </a:r>
          </a:p>
        </p:txBody>
      </p:sp>
      <p:pic>
        <p:nvPicPr>
          <p:cNvPr id="20" name="Gráfico 19" descr="Rosto sorridente sem preenchimento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66128" y="4111970"/>
            <a:ext cx="914400" cy="914400"/>
          </a:xfrm>
          <a:prstGeom prst="rect">
            <a:avLst/>
          </a:prstGeom>
        </p:spPr>
      </p:pic>
      <p:pic>
        <p:nvPicPr>
          <p:cNvPr id="22" name="Gráfico 21" descr="Rosto neutro sem preenchimento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666128" y="3097033"/>
            <a:ext cx="914400" cy="914400"/>
          </a:xfrm>
          <a:prstGeom prst="rect">
            <a:avLst/>
          </a:prstGeom>
        </p:spPr>
      </p:pic>
      <p:pic>
        <p:nvPicPr>
          <p:cNvPr id="24" name="Gráfico 23" descr="Rosto triste sem preenchimento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666128" y="2119616"/>
            <a:ext cx="914400" cy="914400"/>
          </a:xfrm>
          <a:prstGeom prst="rect">
            <a:avLst/>
          </a:prstGeom>
        </p:spPr>
      </p:pic>
      <p:pic>
        <p:nvPicPr>
          <p:cNvPr id="26" name="Gráfico 25" descr="Rosto sorrindo sem preenchimento 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666128" y="1104679"/>
            <a:ext cx="914400" cy="914400"/>
          </a:xfrm>
          <a:prstGeom prst="rect">
            <a:avLst/>
          </a:prstGeom>
        </p:spPr>
      </p:pic>
      <p:pic>
        <p:nvPicPr>
          <p:cNvPr id="29" name="Gráfico 28" descr="Rosto sorridente sem preenchimento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66128" y="5118858"/>
            <a:ext cx="914400" cy="914400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248653" y="3295700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itchFamily="50" charset="0"/>
              </a:rPr>
              <a:t>Sente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itchFamily="50" charset="0"/>
              </a:rPr>
              <a:t>(dores do usuário) </a:t>
            </a:r>
          </a:p>
        </p:txBody>
      </p:sp>
      <p:cxnSp>
        <p:nvCxnSpPr>
          <p:cNvPr id="31" name="Conector reto 30"/>
          <p:cNvCxnSpPr/>
          <p:nvPr/>
        </p:nvCxnSpPr>
        <p:spPr>
          <a:xfrm>
            <a:off x="248653" y="4320521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>
          <a:xfrm>
            <a:off x="1855228" y="4612987"/>
            <a:ext cx="316166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400" dirty="0">
                <a:latin typeface="Exo 2" pitchFamily="50" charset="0"/>
              </a:rPr>
              <a:t>Quero produtos de qualidade</a:t>
            </a:r>
            <a:endParaRPr lang="pt-BR" sz="1400" dirty="0">
              <a:latin typeface="Exo 2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400" dirty="0">
                <a:latin typeface="Exo 2" pitchFamily="50" charset="0"/>
              </a:rPr>
              <a:t>Quero sites confiaveis</a:t>
            </a:r>
            <a:endParaRPr lang="pt-BR" sz="1400" dirty="0">
              <a:latin typeface="Exo 2" pitchFamily="50" charset="0"/>
            </a:endParaRPr>
          </a:p>
        </p:txBody>
      </p:sp>
      <p:cxnSp>
        <p:nvCxnSpPr>
          <p:cNvPr id="33" name="Conector reto 32"/>
          <p:cNvCxnSpPr/>
          <p:nvPr/>
        </p:nvCxnSpPr>
        <p:spPr>
          <a:xfrm>
            <a:off x="248653" y="5796400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248653" y="4610356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itchFamily="50" charset="0"/>
              </a:rPr>
              <a:t>Pensa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itchFamily="50" charset="0"/>
              </a:rPr>
              <a:t>(usuário) </a:t>
            </a:r>
          </a:p>
        </p:txBody>
      </p:sp>
      <p:pic>
        <p:nvPicPr>
          <p:cNvPr id="39" name="Gráfico 38" descr="Envelope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690025" y="125114"/>
            <a:ext cx="914400" cy="914400"/>
          </a:xfrm>
          <a:prstGeom prst="rect">
            <a:avLst/>
          </a:prstGeom>
        </p:spPr>
      </p:pic>
      <p:pic>
        <p:nvPicPr>
          <p:cNvPr id="45" name="Gráfico 44" descr="Baixar da nuvem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739701" y="3034016"/>
            <a:ext cx="914400" cy="914400"/>
          </a:xfrm>
          <a:prstGeom prst="rect">
            <a:avLst/>
          </a:prstGeom>
        </p:spPr>
      </p:pic>
      <p:pic>
        <p:nvPicPr>
          <p:cNvPr id="47" name="Gráfico 46" descr="Call center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1739701" y="1029172"/>
            <a:ext cx="914400" cy="914400"/>
          </a:xfrm>
          <a:prstGeom prst="rect">
            <a:avLst/>
          </a:prstGeom>
        </p:spPr>
      </p:pic>
      <p:pic>
        <p:nvPicPr>
          <p:cNvPr id="49" name="Gráfico 48" descr="Fala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-1739701" y="2119616"/>
            <a:ext cx="914400" cy="914400"/>
          </a:xfrm>
          <a:prstGeom prst="rect">
            <a:avLst/>
          </a:prstGeom>
        </p:spPr>
      </p:pic>
      <p:sp>
        <p:nvSpPr>
          <p:cNvPr id="50" name="Retângulo 49"/>
          <p:cNvSpPr/>
          <p:nvPr/>
        </p:nvSpPr>
        <p:spPr>
          <a:xfrm>
            <a:off x="256675" y="5987678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itchFamily="50" charset="0"/>
              </a:rPr>
              <a:t>Proposta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itchFamily="50" charset="0"/>
              </a:rPr>
              <a:t>(mudanças) </a:t>
            </a:r>
          </a:p>
        </p:txBody>
      </p:sp>
      <p:sp>
        <p:nvSpPr>
          <p:cNvPr id="51" name="Retângulo 50"/>
          <p:cNvSpPr/>
          <p:nvPr/>
        </p:nvSpPr>
        <p:spPr>
          <a:xfrm>
            <a:off x="1993023" y="6004272"/>
            <a:ext cx="28860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400" dirty="0">
                <a:latin typeface="Exo 2" pitchFamily="50" charset="0"/>
              </a:rPr>
              <a:t>Fazer uma plataforma transparente </a:t>
            </a:r>
          </a:p>
        </p:txBody>
      </p:sp>
      <p:sp>
        <p:nvSpPr>
          <p:cNvPr id="6" name="Retângulo 13"/>
          <p:cNvSpPr/>
          <p:nvPr/>
        </p:nvSpPr>
        <p:spPr>
          <a:xfrm>
            <a:off x="4675505" y="2164080"/>
            <a:ext cx="255333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400" dirty="0">
                <a:latin typeface="Exo 2" pitchFamily="50" charset="0"/>
              </a:rPr>
              <a:t>Escolher quais produtos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pt-PT" altLang="pt-BR" sz="1400" dirty="0">
                <a:latin typeface="Exo 2" pitchFamily="50" charset="0"/>
              </a:rPr>
              <a:t>serão comprados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altLang="pt-BR" sz="1400" dirty="0">
              <a:latin typeface="Exo 2" pitchFamily="50" charset="0"/>
            </a:endParaRPr>
          </a:p>
        </p:txBody>
      </p:sp>
      <p:sp>
        <p:nvSpPr>
          <p:cNvPr id="12" name="Retângulo 13"/>
          <p:cNvSpPr/>
          <p:nvPr/>
        </p:nvSpPr>
        <p:spPr>
          <a:xfrm>
            <a:off x="1993023" y="3859465"/>
            <a:ext cx="360235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400" dirty="0">
                <a:latin typeface="Exo 2" pitchFamily="50" charset="0"/>
              </a:rPr>
              <a:t>Sente-se incomodado 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pt-PT" altLang="pt-BR" sz="1400" dirty="0">
                <a:latin typeface="Exo 2" pitchFamily="50" charset="0"/>
              </a:rPr>
              <a:t> desconfiado</a:t>
            </a:r>
          </a:p>
        </p:txBody>
      </p:sp>
      <p:pic>
        <p:nvPicPr>
          <p:cNvPr id="16" name="Gráfico 21" descr="Rosto neutro sem preenchimento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00057" y="3256835"/>
            <a:ext cx="686435" cy="686435"/>
          </a:xfrm>
          <a:prstGeom prst="rect">
            <a:avLst/>
          </a:prstGeom>
        </p:spPr>
      </p:pic>
      <p:sp>
        <p:nvSpPr>
          <p:cNvPr id="19" name="Retângulo 13"/>
          <p:cNvSpPr/>
          <p:nvPr/>
        </p:nvSpPr>
        <p:spPr>
          <a:xfrm>
            <a:off x="4675505" y="4011295"/>
            <a:ext cx="34658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400" dirty="0">
                <a:latin typeface="Exo 2" pitchFamily="50" charset="0"/>
              </a:rPr>
              <a:t>Sente-se frustrado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altLang="pt-BR" sz="1400" dirty="0">
              <a:latin typeface="Exo 2" pitchFamily="50" charset="0"/>
            </a:endParaRPr>
          </a:p>
        </p:txBody>
      </p:sp>
      <p:sp>
        <p:nvSpPr>
          <p:cNvPr id="35" name="Retângulo 31"/>
          <p:cNvSpPr/>
          <p:nvPr/>
        </p:nvSpPr>
        <p:spPr>
          <a:xfrm>
            <a:off x="5301615" y="4657090"/>
            <a:ext cx="316166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altLang="pt-BR" sz="1400" dirty="0">
              <a:latin typeface="Exo 2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400" dirty="0">
              <a:latin typeface="Exo 2" pitchFamily="50" charset="0"/>
            </a:endParaRPr>
          </a:p>
        </p:txBody>
      </p:sp>
      <p:pic>
        <p:nvPicPr>
          <p:cNvPr id="37" name="Picture 36" descr="pngeg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695570" y="3291840"/>
            <a:ext cx="611850" cy="611850"/>
          </a:xfrm>
          <a:prstGeom prst="rect">
            <a:avLst/>
          </a:prstGeom>
        </p:spPr>
      </p:pic>
      <p:sp>
        <p:nvSpPr>
          <p:cNvPr id="38" name="Retângulo 31"/>
          <p:cNvSpPr/>
          <p:nvPr/>
        </p:nvSpPr>
        <p:spPr>
          <a:xfrm>
            <a:off x="4675505" y="4502785"/>
            <a:ext cx="31616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400" dirty="0">
                <a:latin typeface="Exo 2" pitchFamily="50" charset="0"/>
              </a:rPr>
              <a:t>Queria que tivesse mais variedade de produtos para escolher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400" dirty="0">
                <a:latin typeface="Exo 2" pitchFamily="50" charset="0"/>
              </a:rPr>
              <a:t>Queria ter mais informações sobre </a:t>
            </a:r>
          </a:p>
          <a:p>
            <a:r>
              <a:rPr lang="pt-PT" altLang="pt-BR" sz="1400" dirty="0">
                <a:latin typeface="Exo 2" pitchFamily="50" charset="0"/>
              </a:rPr>
              <a:t>         o precedente do produto</a:t>
            </a:r>
          </a:p>
        </p:txBody>
      </p:sp>
      <p:sp>
        <p:nvSpPr>
          <p:cNvPr id="40" name="Retângulo 31"/>
          <p:cNvSpPr/>
          <p:nvPr/>
        </p:nvSpPr>
        <p:spPr>
          <a:xfrm>
            <a:off x="4675505" y="5910580"/>
            <a:ext cx="316166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400" dirty="0">
                <a:latin typeface="Exo 2" pitchFamily="50" charset="0"/>
              </a:rPr>
              <a:t>Agregar um grande numero de lojistas a afim de disponibilizar uma grande variedade de produtos.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400" dirty="0">
                <a:latin typeface="Exo 2" pitchFamily="50" charset="0"/>
              </a:rPr>
              <a:t>Proporcionar mais informações sobre o produto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400" dirty="0">
                <a:latin typeface="Exo 2" pitchFamily="50" charset="0"/>
              </a:rPr>
              <a:t>Proporcionar maior proximidade com o produtor</a:t>
            </a:r>
          </a:p>
        </p:txBody>
      </p:sp>
      <p:sp>
        <p:nvSpPr>
          <p:cNvPr id="41" name="Retângulo 13"/>
          <p:cNvSpPr/>
          <p:nvPr/>
        </p:nvSpPr>
        <p:spPr>
          <a:xfrm>
            <a:off x="9834880" y="2208530"/>
            <a:ext cx="3465830" cy="1168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400" dirty="0">
                <a:latin typeface="Exo 2" pitchFamily="50" charset="0"/>
              </a:rPr>
              <a:t>Verificar disponibilidade de entrega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400" dirty="0">
                <a:latin typeface="Exo 2" pitchFamily="50" charset="0"/>
              </a:rPr>
              <a:t>Solicitar entrega do produto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400" dirty="0">
                <a:latin typeface="Exo 2" pitchFamily="50" charset="0"/>
              </a:rPr>
              <a:t>Verificar qualidade do produto que foi entregue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altLang="pt-BR" sz="1400" dirty="0">
              <a:latin typeface="Exo 2" pitchFamily="50" charset="0"/>
            </a:endParaRPr>
          </a:p>
        </p:txBody>
      </p:sp>
      <p:sp>
        <p:nvSpPr>
          <p:cNvPr id="42" name="Retângulo 13"/>
          <p:cNvSpPr/>
          <p:nvPr/>
        </p:nvSpPr>
        <p:spPr>
          <a:xfrm>
            <a:off x="9892322" y="3953845"/>
            <a:ext cx="34658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400" dirty="0">
                <a:latin typeface="Exo 2" pitchFamily="50" charset="0"/>
              </a:rPr>
              <a:t>Sente-se insatisfeito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altLang="pt-BR" sz="1400" dirty="0">
              <a:latin typeface="Exo 2" pitchFamily="50" charset="0"/>
            </a:endParaRPr>
          </a:p>
        </p:txBody>
      </p:sp>
      <p:pic>
        <p:nvPicPr>
          <p:cNvPr id="44" name="Gráfico 23" descr="Rosto triste sem preenchimento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08710" y="3304596"/>
            <a:ext cx="607695" cy="607695"/>
          </a:xfrm>
          <a:prstGeom prst="rect">
            <a:avLst/>
          </a:prstGeom>
        </p:spPr>
      </p:pic>
      <p:sp>
        <p:nvSpPr>
          <p:cNvPr id="46" name="Retângulo 31"/>
          <p:cNvSpPr/>
          <p:nvPr/>
        </p:nvSpPr>
        <p:spPr>
          <a:xfrm>
            <a:off x="9834880" y="4534535"/>
            <a:ext cx="316166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400" dirty="0">
                <a:latin typeface="Exo 2" pitchFamily="50" charset="0"/>
              </a:rPr>
              <a:t>Queria receber produtos de qualidade</a:t>
            </a:r>
          </a:p>
        </p:txBody>
      </p:sp>
      <p:sp>
        <p:nvSpPr>
          <p:cNvPr id="52" name="Retângulo 31"/>
          <p:cNvSpPr/>
          <p:nvPr/>
        </p:nvSpPr>
        <p:spPr>
          <a:xfrm>
            <a:off x="9834880" y="5996305"/>
            <a:ext cx="3161665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400" dirty="0">
                <a:latin typeface="Exo 2" pitchFamily="50" charset="0"/>
              </a:rPr>
              <a:t>Estabelecer notas em cada produto de acordo com avaliações de cliente para permitir que os usuários tenham como escolher entre os produtos de melhor qualidade.</a:t>
            </a:r>
          </a:p>
        </p:txBody>
      </p:sp>
      <p:sp>
        <p:nvSpPr>
          <p:cNvPr id="53" name="Seta: Pentágono 7"/>
          <p:cNvSpPr/>
          <p:nvPr/>
        </p:nvSpPr>
        <p:spPr>
          <a:xfrm>
            <a:off x="7450117" y="135602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altLang="pt-BR" dirty="0"/>
              <a:t>FECHAMENTO DA COMPRA</a:t>
            </a:r>
          </a:p>
        </p:txBody>
      </p:sp>
      <p:sp>
        <p:nvSpPr>
          <p:cNvPr id="55" name="Retângulo 13"/>
          <p:cNvSpPr/>
          <p:nvPr/>
        </p:nvSpPr>
        <p:spPr>
          <a:xfrm>
            <a:off x="7449820" y="2164080"/>
            <a:ext cx="238442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400" dirty="0">
                <a:latin typeface="Exo 2" pitchFamily="50" charset="0"/>
              </a:rPr>
              <a:t>Escolher meio de pagamento.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400" dirty="0">
                <a:latin typeface="Exo 2" pitchFamily="50" charset="0"/>
              </a:rPr>
              <a:t>Finalizar compra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altLang="pt-BR" sz="1400" dirty="0">
              <a:latin typeface="Exo 2" pitchFamily="50" charset="0"/>
            </a:endParaRPr>
          </a:p>
        </p:txBody>
      </p:sp>
      <p:sp>
        <p:nvSpPr>
          <p:cNvPr id="56" name="Retângulo 13"/>
          <p:cNvSpPr/>
          <p:nvPr/>
        </p:nvSpPr>
        <p:spPr>
          <a:xfrm>
            <a:off x="7228840" y="3580130"/>
            <a:ext cx="238442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altLang="pt-BR" sz="1400" dirty="0">
              <a:latin typeface="Exo 2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altLang="pt-BR" sz="1400" dirty="0">
              <a:latin typeface="Exo 2" pitchFamily="50" charset="0"/>
            </a:endParaRPr>
          </a:p>
        </p:txBody>
      </p:sp>
      <p:sp>
        <p:nvSpPr>
          <p:cNvPr id="57" name="Retângulo 13"/>
          <p:cNvSpPr/>
          <p:nvPr/>
        </p:nvSpPr>
        <p:spPr>
          <a:xfrm>
            <a:off x="7479176" y="3996201"/>
            <a:ext cx="238442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400" dirty="0">
                <a:latin typeface="Exo 2" pitchFamily="50" charset="0"/>
              </a:rPr>
              <a:t>Sente-se satisfeito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altLang="pt-BR" sz="1400" dirty="0">
              <a:latin typeface="Exo 2" pitchFamily="50" charset="0"/>
            </a:endParaRPr>
          </a:p>
        </p:txBody>
      </p:sp>
      <p:sp>
        <p:nvSpPr>
          <p:cNvPr id="59" name="Retângulo 13"/>
          <p:cNvSpPr/>
          <p:nvPr/>
        </p:nvSpPr>
        <p:spPr>
          <a:xfrm>
            <a:off x="7450455" y="4502785"/>
            <a:ext cx="238442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400" dirty="0">
                <a:latin typeface="Exo 2" pitchFamily="50" charset="0"/>
              </a:rPr>
              <a:t>Estou sastisfeito com os meios de pagamentos oferecidos</a:t>
            </a:r>
          </a:p>
        </p:txBody>
      </p:sp>
      <p:pic>
        <p:nvPicPr>
          <p:cNvPr id="61" name="Gráfico 19" descr="Rosto sorridente sem preenchimento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50575" y="3245920"/>
            <a:ext cx="685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t>12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5. Jornada – Simplificada </a:t>
            </a:r>
            <a:r>
              <a:rPr lang="pt-PT" altLang="pt-BR" dirty="0"/>
              <a:t>(CONCORRENTE) - Lojista</a:t>
            </a:r>
          </a:p>
        </p:txBody>
      </p:sp>
      <p:sp>
        <p:nvSpPr>
          <p:cNvPr id="7" name="Seta: Pentágono 6"/>
          <p:cNvSpPr/>
          <p:nvPr/>
        </p:nvSpPr>
        <p:spPr>
          <a:xfrm>
            <a:off x="4953987" y="1276838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altLang="pt-BR" dirty="0"/>
              <a:t>CADASTRO DE PRODUTO</a:t>
            </a:r>
          </a:p>
        </p:txBody>
      </p:sp>
      <p:sp>
        <p:nvSpPr>
          <p:cNvPr id="8" name="Seta: Pentágono 7"/>
          <p:cNvSpPr/>
          <p:nvPr/>
        </p:nvSpPr>
        <p:spPr>
          <a:xfrm>
            <a:off x="10709160" y="1272791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altLang="pt-BR" dirty="0"/>
              <a:t>DESPACHO</a:t>
            </a:r>
          </a:p>
        </p:txBody>
      </p:sp>
      <p:sp>
        <p:nvSpPr>
          <p:cNvPr id="9" name="Seta: Pentágono 8"/>
          <p:cNvSpPr/>
          <p:nvPr/>
        </p:nvSpPr>
        <p:spPr>
          <a:xfrm>
            <a:off x="7831573" y="1244098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altLang="pt-BR" dirty="0"/>
              <a:t>VENDA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248653" y="2106706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176319" y="3153448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248653" y="12833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itchFamily="50" charset="0"/>
              </a:rPr>
              <a:t>Fases </a:t>
            </a:r>
          </a:p>
          <a:p>
            <a:r>
              <a:rPr lang="pt-BR" sz="1600" b="1" dirty="0">
                <a:solidFill>
                  <a:srgbClr val="E6005A"/>
                </a:solidFill>
                <a:latin typeface="Exo 2" pitchFamily="50" charset="0"/>
              </a:rPr>
              <a:t>(utilizador)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248653" y="21639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itchFamily="50" charset="0"/>
              </a:rPr>
              <a:t>Faz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itchFamily="50" charset="0"/>
              </a:rPr>
              <a:t>(ações do usuário) </a:t>
            </a:r>
          </a:p>
        </p:txBody>
      </p:sp>
      <p:pic>
        <p:nvPicPr>
          <p:cNvPr id="20" name="Gráfico 19" descr="Rosto sorridente sem preenchimento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50518" y="2429198"/>
            <a:ext cx="724250" cy="724250"/>
          </a:xfrm>
          <a:prstGeom prst="rect">
            <a:avLst/>
          </a:prstGeom>
        </p:spPr>
      </p:pic>
      <p:pic>
        <p:nvPicPr>
          <p:cNvPr id="22" name="Gráfico 21" descr="Rosto neutro sem preenchimento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728264" y="4108373"/>
            <a:ext cx="768758" cy="768758"/>
          </a:xfrm>
          <a:prstGeom prst="rect">
            <a:avLst/>
          </a:prstGeom>
        </p:spPr>
      </p:pic>
      <p:pic>
        <p:nvPicPr>
          <p:cNvPr id="24" name="Gráfico 23" descr="Rosto triste sem preenchimento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86456" y="3329593"/>
            <a:ext cx="684640" cy="684640"/>
          </a:xfrm>
          <a:prstGeom prst="rect">
            <a:avLst/>
          </a:prstGeom>
        </p:spPr>
      </p:pic>
      <p:pic>
        <p:nvPicPr>
          <p:cNvPr id="26" name="Gráfico 25" descr="Rosto sorrindo sem preenchimento 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666128" y="1138405"/>
            <a:ext cx="914400" cy="914400"/>
          </a:xfrm>
          <a:prstGeom prst="rect">
            <a:avLst/>
          </a:prstGeom>
        </p:spPr>
      </p:pic>
      <p:pic>
        <p:nvPicPr>
          <p:cNvPr id="29" name="Gráfico 28" descr="Rosto sorridente sem preenchimento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26827" y="5009082"/>
            <a:ext cx="704165" cy="704165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248653" y="3295700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itchFamily="50" charset="0"/>
              </a:rPr>
              <a:t>Sente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itchFamily="50" charset="0"/>
              </a:rPr>
              <a:t>(dores do usuário) </a:t>
            </a:r>
          </a:p>
        </p:txBody>
      </p:sp>
      <p:cxnSp>
        <p:nvCxnSpPr>
          <p:cNvPr id="31" name="Conector reto 30"/>
          <p:cNvCxnSpPr/>
          <p:nvPr/>
        </p:nvCxnSpPr>
        <p:spPr>
          <a:xfrm>
            <a:off x="248653" y="4320521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248653" y="5796400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248653" y="4610356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itchFamily="50" charset="0"/>
              </a:rPr>
              <a:t>Pensa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itchFamily="50" charset="0"/>
              </a:rPr>
              <a:t>(usuário) </a:t>
            </a:r>
          </a:p>
        </p:txBody>
      </p:sp>
      <p:pic>
        <p:nvPicPr>
          <p:cNvPr id="39" name="Gráfico 38" descr="Envelope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690025" y="125114"/>
            <a:ext cx="914400" cy="914400"/>
          </a:xfrm>
          <a:prstGeom prst="rect">
            <a:avLst/>
          </a:prstGeom>
        </p:spPr>
      </p:pic>
      <p:pic>
        <p:nvPicPr>
          <p:cNvPr id="45" name="Gráfico 44" descr="Baixar da nuvem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739701" y="3034016"/>
            <a:ext cx="914400" cy="914400"/>
          </a:xfrm>
          <a:prstGeom prst="rect">
            <a:avLst/>
          </a:prstGeom>
        </p:spPr>
      </p:pic>
      <p:pic>
        <p:nvPicPr>
          <p:cNvPr id="47" name="Gráfico 46" descr="Call center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1739701" y="1029172"/>
            <a:ext cx="914400" cy="914400"/>
          </a:xfrm>
          <a:prstGeom prst="rect">
            <a:avLst/>
          </a:prstGeom>
        </p:spPr>
      </p:pic>
      <p:pic>
        <p:nvPicPr>
          <p:cNvPr id="49" name="Gráfico 48" descr="Fala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-1739701" y="2119616"/>
            <a:ext cx="914400" cy="914400"/>
          </a:xfrm>
          <a:prstGeom prst="rect">
            <a:avLst/>
          </a:prstGeom>
        </p:spPr>
      </p:pic>
      <p:sp>
        <p:nvSpPr>
          <p:cNvPr id="50" name="Retângulo 49"/>
          <p:cNvSpPr/>
          <p:nvPr/>
        </p:nvSpPr>
        <p:spPr>
          <a:xfrm>
            <a:off x="256675" y="5987678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itchFamily="50" charset="0"/>
              </a:rPr>
              <a:t>Proposta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itchFamily="50" charset="0"/>
              </a:rPr>
              <a:t>(mudanças) </a:t>
            </a:r>
          </a:p>
        </p:txBody>
      </p:sp>
      <p:sp>
        <p:nvSpPr>
          <p:cNvPr id="19" name="Retângulo 13"/>
          <p:cNvSpPr/>
          <p:nvPr/>
        </p:nvSpPr>
        <p:spPr>
          <a:xfrm>
            <a:off x="4749707" y="3955021"/>
            <a:ext cx="25527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400" dirty="0">
                <a:latin typeface="Exo 2" pitchFamily="50" charset="0"/>
              </a:rPr>
              <a:t>Sente-se frustrado </a:t>
            </a:r>
          </a:p>
        </p:txBody>
      </p:sp>
      <p:sp>
        <p:nvSpPr>
          <p:cNvPr id="35" name="Retângulo 31"/>
          <p:cNvSpPr/>
          <p:nvPr/>
        </p:nvSpPr>
        <p:spPr>
          <a:xfrm>
            <a:off x="5301615" y="4657090"/>
            <a:ext cx="316166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altLang="pt-BR" sz="1400" dirty="0">
              <a:latin typeface="Exo 2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400" dirty="0">
              <a:latin typeface="Exo 2" pitchFamily="50" charset="0"/>
            </a:endParaRPr>
          </a:p>
        </p:txBody>
      </p:sp>
      <p:pic>
        <p:nvPicPr>
          <p:cNvPr id="37" name="Picture 36" descr="pngeg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595932" y="3291389"/>
            <a:ext cx="595630" cy="595630"/>
          </a:xfrm>
          <a:prstGeom prst="rect">
            <a:avLst/>
          </a:prstGeom>
        </p:spPr>
      </p:pic>
      <p:sp>
        <p:nvSpPr>
          <p:cNvPr id="38" name="Retângulo 31"/>
          <p:cNvSpPr/>
          <p:nvPr/>
        </p:nvSpPr>
        <p:spPr>
          <a:xfrm>
            <a:off x="4782757" y="4365963"/>
            <a:ext cx="27736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400" dirty="0">
                <a:latin typeface="Exo 2" pitchFamily="50" charset="0"/>
              </a:rPr>
              <a:t>Espero que as pessoas não tenham dúvidas sobre meus produtos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400" dirty="0">
                <a:latin typeface="Exo 2" pitchFamily="50" charset="0"/>
              </a:rPr>
              <a:t>Exibir meus selos de certificação vegana e ambiental</a:t>
            </a:r>
          </a:p>
        </p:txBody>
      </p:sp>
      <p:sp>
        <p:nvSpPr>
          <p:cNvPr id="40" name="Retângulo 31"/>
          <p:cNvSpPr/>
          <p:nvPr/>
        </p:nvSpPr>
        <p:spPr>
          <a:xfrm>
            <a:off x="4773607" y="6087526"/>
            <a:ext cx="283591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400" dirty="0">
                <a:latin typeface="Exo 2" pitchFamily="50" charset="0"/>
              </a:rPr>
              <a:t>Trazer mais proximidade entre vendedores e clientes</a:t>
            </a:r>
          </a:p>
        </p:txBody>
      </p:sp>
      <p:sp>
        <p:nvSpPr>
          <p:cNvPr id="53" name="Seta: Pentágono 7"/>
          <p:cNvSpPr/>
          <p:nvPr/>
        </p:nvSpPr>
        <p:spPr>
          <a:xfrm>
            <a:off x="2307644" y="1272791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altLang="pt-BR" dirty="0"/>
              <a:t>PESQUISA DE MEIOS DE VENDA</a:t>
            </a:r>
          </a:p>
        </p:txBody>
      </p:sp>
      <p:sp>
        <p:nvSpPr>
          <p:cNvPr id="55" name="Retângulo 13"/>
          <p:cNvSpPr/>
          <p:nvPr/>
        </p:nvSpPr>
        <p:spPr>
          <a:xfrm>
            <a:off x="2187988" y="2320644"/>
            <a:ext cx="238442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400" dirty="0">
                <a:latin typeface="Exo 2" pitchFamily="50" charset="0"/>
              </a:rPr>
              <a:t>Procurar marketplaces para divulgar os seus produtos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altLang="pt-BR" sz="1400" dirty="0">
              <a:latin typeface="Exo 2" pitchFamily="50" charset="0"/>
            </a:endParaRPr>
          </a:p>
        </p:txBody>
      </p:sp>
      <p:sp>
        <p:nvSpPr>
          <p:cNvPr id="57" name="Retângulo 13"/>
          <p:cNvSpPr/>
          <p:nvPr/>
        </p:nvSpPr>
        <p:spPr>
          <a:xfrm>
            <a:off x="2316867" y="3977950"/>
            <a:ext cx="238442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400" dirty="0">
                <a:latin typeface="Exo 2" pitchFamily="50" charset="0"/>
              </a:rPr>
              <a:t>Sente-se desgastado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altLang="pt-BR" sz="1400" dirty="0">
              <a:latin typeface="Exo 2" pitchFamily="50" charset="0"/>
            </a:endParaRPr>
          </a:p>
        </p:txBody>
      </p:sp>
      <p:sp>
        <p:nvSpPr>
          <p:cNvPr id="59" name="Retângulo 13"/>
          <p:cNvSpPr/>
          <p:nvPr/>
        </p:nvSpPr>
        <p:spPr>
          <a:xfrm>
            <a:off x="2235403" y="4511799"/>
            <a:ext cx="238442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400" dirty="0">
                <a:latin typeface="Exo 2" pitchFamily="50" charset="0"/>
              </a:rPr>
              <a:t>Estou procurando lugares para conseguir vender o meu produto</a:t>
            </a:r>
          </a:p>
        </p:txBody>
      </p:sp>
      <p:sp>
        <p:nvSpPr>
          <p:cNvPr id="2" name="Retângulo 31"/>
          <p:cNvSpPr/>
          <p:nvPr/>
        </p:nvSpPr>
        <p:spPr>
          <a:xfrm>
            <a:off x="2332191" y="6080010"/>
            <a:ext cx="24695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400" dirty="0">
                <a:latin typeface="Exo 2" pitchFamily="50" charset="0"/>
              </a:rPr>
              <a:t>Oferecer uma plataforma de martktplace confiável </a:t>
            </a:r>
          </a:p>
        </p:txBody>
      </p:sp>
      <p:sp>
        <p:nvSpPr>
          <p:cNvPr id="48" name="Retângulo 13">
            <a:extLst>
              <a:ext uri="{FF2B5EF4-FFF2-40B4-BE49-F238E27FC236}">
                <a16:creationId xmlns:a16="http://schemas.microsoft.com/office/drawing/2014/main" id="{B2BF874B-BF4D-46B7-872D-83FD59613EC1}"/>
              </a:ext>
            </a:extLst>
          </p:cNvPr>
          <p:cNvSpPr/>
          <p:nvPr/>
        </p:nvSpPr>
        <p:spPr>
          <a:xfrm>
            <a:off x="4978655" y="2352022"/>
            <a:ext cx="244411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400" dirty="0">
                <a:latin typeface="Exo 2" pitchFamily="50" charset="0"/>
              </a:rPr>
              <a:t>Cadastra e vende o produto em um marketplace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altLang="pt-BR" sz="1400" dirty="0">
              <a:latin typeface="Exo 2" pitchFamily="50" charset="0"/>
            </a:endParaRPr>
          </a:p>
        </p:txBody>
      </p:sp>
      <p:sp>
        <p:nvSpPr>
          <p:cNvPr id="54" name="Retângulo 13">
            <a:extLst>
              <a:ext uri="{FF2B5EF4-FFF2-40B4-BE49-F238E27FC236}">
                <a16:creationId xmlns:a16="http://schemas.microsoft.com/office/drawing/2014/main" id="{2DA1FFB4-81EF-4C05-AD76-FE73EF3C4961}"/>
              </a:ext>
            </a:extLst>
          </p:cNvPr>
          <p:cNvSpPr/>
          <p:nvPr/>
        </p:nvSpPr>
        <p:spPr>
          <a:xfrm>
            <a:off x="7815764" y="2242579"/>
            <a:ext cx="244411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400" dirty="0">
                <a:latin typeface="Exo 2" pitchFamily="50" charset="0"/>
              </a:rPr>
              <a:t>Aguarda a compra do produto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400" dirty="0">
                <a:latin typeface="Exo 2" pitchFamily="50" charset="0"/>
              </a:rPr>
              <a:t>Espera o comprovante de pagamento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altLang="pt-BR" sz="1400" dirty="0">
              <a:latin typeface="Exo 2" pitchFamily="50" charset="0"/>
            </a:endParaRPr>
          </a:p>
        </p:txBody>
      </p:sp>
      <p:pic>
        <p:nvPicPr>
          <p:cNvPr id="58" name="Gráfico 57" descr="Rosto neutro sem preenchimento ">
            <a:extLst>
              <a:ext uri="{FF2B5EF4-FFF2-40B4-BE49-F238E27FC236}">
                <a16:creationId xmlns:a16="http://schemas.microsoft.com/office/drawing/2014/main" id="{55B4D350-66D4-4A51-8DC9-6E6F6A10EA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07826" y="3273779"/>
            <a:ext cx="704171" cy="704171"/>
          </a:xfrm>
          <a:prstGeom prst="rect">
            <a:avLst/>
          </a:prstGeom>
        </p:spPr>
      </p:pic>
      <p:sp>
        <p:nvSpPr>
          <p:cNvPr id="60" name="Retângulo 13">
            <a:extLst>
              <a:ext uri="{FF2B5EF4-FFF2-40B4-BE49-F238E27FC236}">
                <a16:creationId xmlns:a16="http://schemas.microsoft.com/office/drawing/2014/main" id="{1D91535E-3336-4653-993F-53CF465D22FC}"/>
              </a:ext>
            </a:extLst>
          </p:cNvPr>
          <p:cNvSpPr/>
          <p:nvPr/>
        </p:nvSpPr>
        <p:spPr>
          <a:xfrm>
            <a:off x="7912620" y="3962372"/>
            <a:ext cx="178412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400" dirty="0">
                <a:latin typeface="Exo 2" pitchFamily="50" charset="0"/>
              </a:rPr>
              <a:t>Sente-se ansioso </a:t>
            </a:r>
          </a:p>
        </p:txBody>
      </p:sp>
      <p:sp>
        <p:nvSpPr>
          <p:cNvPr id="63" name="Retângulo 31">
            <a:extLst>
              <a:ext uri="{FF2B5EF4-FFF2-40B4-BE49-F238E27FC236}">
                <a16:creationId xmlns:a16="http://schemas.microsoft.com/office/drawing/2014/main" id="{412ED820-9BF8-46BD-B9A1-FBBD3F5A821E}"/>
              </a:ext>
            </a:extLst>
          </p:cNvPr>
          <p:cNvSpPr/>
          <p:nvPr/>
        </p:nvSpPr>
        <p:spPr>
          <a:xfrm>
            <a:off x="10454091" y="4559458"/>
            <a:ext cx="27736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400" dirty="0">
                <a:latin typeface="Exo 2" pitchFamily="50" charset="0"/>
              </a:rPr>
              <a:t>Que incoveniente é ir despachar o produto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400" dirty="0">
                <a:latin typeface="Exo 2" pitchFamily="50" charset="0"/>
              </a:rPr>
              <a:t>Tomara que o produto chegue em bom estado no cliente</a:t>
            </a:r>
          </a:p>
        </p:txBody>
      </p:sp>
      <p:sp>
        <p:nvSpPr>
          <p:cNvPr id="65" name="Retângulo 31">
            <a:extLst>
              <a:ext uri="{FF2B5EF4-FFF2-40B4-BE49-F238E27FC236}">
                <a16:creationId xmlns:a16="http://schemas.microsoft.com/office/drawing/2014/main" id="{508ABD90-E4EE-4A81-AE21-BBD96E31A8B8}"/>
              </a:ext>
            </a:extLst>
          </p:cNvPr>
          <p:cNvSpPr/>
          <p:nvPr/>
        </p:nvSpPr>
        <p:spPr>
          <a:xfrm>
            <a:off x="7912620" y="6068277"/>
            <a:ext cx="243756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400" dirty="0">
                <a:latin typeface="Exo 2" pitchFamily="50" charset="0"/>
              </a:rPr>
              <a:t>Oferecer um sistema de avaliação de produtos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400" dirty="0">
                <a:latin typeface="Exo 2" pitchFamily="50" charset="0"/>
              </a:rPr>
              <a:t>Visibilidade para lojistar que possuem certificações</a:t>
            </a:r>
          </a:p>
        </p:txBody>
      </p:sp>
      <p:sp>
        <p:nvSpPr>
          <p:cNvPr id="66" name="Retângulo 13">
            <a:extLst>
              <a:ext uri="{FF2B5EF4-FFF2-40B4-BE49-F238E27FC236}">
                <a16:creationId xmlns:a16="http://schemas.microsoft.com/office/drawing/2014/main" id="{4823E300-097B-43F8-987C-D22AFE62B0C2}"/>
              </a:ext>
            </a:extLst>
          </p:cNvPr>
          <p:cNvSpPr/>
          <p:nvPr/>
        </p:nvSpPr>
        <p:spPr>
          <a:xfrm>
            <a:off x="10548538" y="2162991"/>
            <a:ext cx="244411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400" dirty="0">
                <a:latin typeface="Exo 2" pitchFamily="50" charset="0"/>
              </a:rPr>
              <a:t>Aguarda a compra do produto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400" dirty="0">
                <a:latin typeface="Exo 2" pitchFamily="50" charset="0"/>
              </a:rPr>
              <a:t>Espera o comprovante de pagamento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altLang="pt-BR" sz="1400" dirty="0">
              <a:latin typeface="Exo 2" pitchFamily="50" charset="0"/>
            </a:endParaRPr>
          </a:p>
        </p:txBody>
      </p:sp>
      <p:pic>
        <p:nvPicPr>
          <p:cNvPr id="67" name="Gráfico 66" descr="Rosto neutro sem preenchimento ">
            <a:extLst>
              <a:ext uri="{FF2B5EF4-FFF2-40B4-BE49-F238E27FC236}">
                <a16:creationId xmlns:a16="http://schemas.microsoft.com/office/drawing/2014/main" id="{2369B308-F25E-4EFF-A43C-3256173586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21615" y="3246518"/>
            <a:ext cx="704171" cy="704171"/>
          </a:xfrm>
          <a:prstGeom prst="rect">
            <a:avLst/>
          </a:prstGeom>
        </p:spPr>
      </p:pic>
      <p:sp>
        <p:nvSpPr>
          <p:cNvPr id="68" name="Retângulo 13">
            <a:extLst>
              <a:ext uri="{FF2B5EF4-FFF2-40B4-BE49-F238E27FC236}">
                <a16:creationId xmlns:a16="http://schemas.microsoft.com/office/drawing/2014/main" id="{BF9D36DC-43D6-4BCD-9C8A-226426583C68}"/>
              </a:ext>
            </a:extLst>
          </p:cNvPr>
          <p:cNvSpPr/>
          <p:nvPr/>
        </p:nvSpPr>
        <p:spPr>
          <a:xfrm>
            <a:off x="10873119" y="3935172"/>
            <a:ext cx="178412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400" dirty="0">
                <a:latin typeface="Exo 2" pitchFamily="50" charset="0"/>
              </a:rPr>
              <a:t>Neutro</a:t>
            </a:r>
          </a:p>
        </p:txBody>
      </p:sp>
      <p:sp>
        <p:nvSpPr>
          <p:cNvPr id="69" name="Retângulo 31">
            <a:extLst>
              <a:ext uri="{FF2B5EF4-FFF2-40B4-BE49-F238E27FC236}">
                <a16:creationId xmlns:a16="http://schemas.microsoft.com/office/drawing/2014/main" id="{8E323311-5746-4259-9710-36893932E0FD}"/>
              </a:ext>
            </a:extLst>
          </p:cNvPr>
          <p:cNvSpPr/>
          <p:nvPr/>
        </p:nvSpPr>
        <p:spPr>
          <a:xfrm>
            <a:off x="7994373" y="4559458"/>
            <a:ext cx="25541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400" dirty="0">
                <a:latin typeface="Exo 2" pitchFamily="50" charset="0"/>
              </a:rPr>
              <a:t>Gostaria de ter um volume grande de vendas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400" dirty="0">
                <a:latin typeface="Exo 2" pitchFamily="50" charset="0"/>
              </a:rPr>
              <a:t>Será que as pessoas vão gostar do meu produto </a:t>
            </a:r>
          </a:p>
        </p:txBody>
      </p:sp>
      <p:sp>
        <p:nvSpPr>
          <p:cNvPr id="70" name="Retângulo 31">
            <a:extLst>
              <a:ext uri="{FF2B5EF4-FFF2-40B4-BE49-F238E27FC236}">
                <a16:creationId xmlns:a16="http://schemas.microsoft.com/office/drawing/2014/main" id="{9F72F5E9-3ACE-4E89-B9B5-59E59539F45E}"/>
              </a:ext>
            </a:extLst>
          </p:cNvPr>
          <p:cNvSpPr/>
          <p:nvPr/>
        </p:nvSpPr>
        <p:spPr>
          <a:xfrm>
            <a:off x="10412595" y="6039654"/>
            <a:ext cx="27736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altLang="pt-BR" sz="1400" dirty="0">
                <a:latin typeface="Exo 2" pitchFamily="50" charset="0"/>
              </a:rPr>
              <a:t>Permitir que o comprador entre em contato com o lojista após a compra, caso seja necessário troca, ou para feedback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t>13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Resumo do que precisa ser entregue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535076" y="1542734"/>
            <a:ext cx="12526406" cy="5761037"/>
          </a:xfrm>
        </p:spPr>
        <p:txBody>
          <a:bodyPr/>
          <a:lstStyle/>
          <a:p>
            <a:pPr marL="0" indent="0">
              <a:buNone/>
            </a:pPr>
            <a:r>
              <a:rPr lang="pt-BR" sz="3600" dirty="0"/>
              <a:t>ENTREGA DE PI EM GRUPO</a:t>
            </a:r>
          </a:p>
          <a:p>
            <a:pPr marL="0" indent="0">
              <a:buNone/>
            </a:pPr>
            <a:endParaRPr lang="pt-BR" sz="3600" dirty="0"/>
          </a:p>
          <a:p>
            <a:r>
              <a:rPr lang="pt-BR" sz="3600" dirty="0"/>
              <a:t>Passo 1 – Definição do Negócio</a:t>
            </a:r>
          </a:p>
          <a:p>
            <a:r>
              <a:rPr lang="pt-BR" sz="3600" dirty="0"/>
              <a:t>Passo 2 – </a:t>
            </a:r>
            <a:r>
              <a:rPr lang="pt-BR" sz="3600" dirty="0" err="1"/>
              <a:t>Proto</a:t>
            </a:r>
            <a:r>
              <a:rPr lang="pt-BR" sz="3600" dirty="0"/>
              <a:t> Persona</a:t>
            </a:r>
          </a:p>
          <a:p>
            <a:r>
              <a:rPr lang="pt-BR" sz="3600" dirty="0"/>
              <a:t>Passo 3 – Entrevistas (5 para o grupo)</a:t>
            </a:r>
          </a:p>
          <a:p>
            <a:r>
              <a:rPr lang="pt-BR" sz="3600" dirty="0"/>
              <a:t>Passo 4 – Mapa de Empatia </a:t>
            </a:r>
          </a:p>
          <a:p>
            <a:r>
              <a:rPr lang="pt-BR" sz="3600" dirty="0"/>
              <a:t>Passo 5 – Jornada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>
          <a:xfrm>
            <a:off x="781838" y="972057"/>
            <a:ext cx="12050759" cy="6264958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 1 – Definição do Negócio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 o negócio (área) do projeto?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Marketplace de produtos veganos/vegetarianos voltado aos microempreendedores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Coloque detalhes do que foi pesquisado, como links que apontam para vídeos e documentos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conta do aumento da preocupação das pessoas tanto com sua alimentação quanto com o meio ambiente, o número de pessoas adeptas ao veganismo vem aumentando ao longo dos anos.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Dados do E-commerce e Veganismo.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Dores do Mercado: Pouca visibilidade e dificuldade </a:t>
            </a:r>
            <a:r>
              <a:rPr lang="pt-B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procura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 2 –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Proto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Persona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 3 – Entrevistas (5 para o grupo)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 4 – Mapa de Empatia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 5 – Jornada</a:t>
            </a:r>
          </a:p>
          <a:p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t>14</a:t>
            </a:fld>
            <a:endParaRPr lang="pt-BR" sz="8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1021545" y="1452072"/>
            <a:ext cx="11399860" cy="5206737"/>
          </a:xfrm>
        </p:spPr>
        <p:txBody>
          <a:bodyPr/>
          <a:lstStyle/>
          <a:p>
            <a:r>
              <a:rPr lang="pt-BR" sz="3600" dirty="0"/>
              <a:t>Qual o nome do Grupo</a:t>
            </a:r>
          </a:p>
          <a:p>
            <a:pPr marL="0" indent="0">
              <a:buNone/>
            </a:pPr>
            <a:r>
              <a:rPr lang="pt-BR" sz="2800" dirty="0"/>
              <a:t>	</a:t>
            </a:r>
            <a:r>
              <a:rPr lang="pt-BR" sz="2800" dirty="0" err="1"/>
              <a:t>Vegan</a:t>
            </a:r>
            <a:r>
              <a:rPr lang="pt-BR" sz="2800" dirty="0"/>
              <a:t> </a:t>
            </a:r>
            <a:r>
              <a:rPr lang="pt-BR" sz="2800" dirty="0" err="1"/>
              <a:t>House</a:t>
            </a:r>
            <a:r>
              <a:rPr lang="pt-BR" sz="2800" dirty="0"/>
              <a:t>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sz="3600" dirty="0"/>
              <a:t>RA e Integrantes do Grupo</a:t>
            </a:r>
            <a:endParaRPr lang="pt-BR" sz="2000" dirty="0"/>
          </a:p>
          <a:p>
            <a:pPr marL="0" indent="0">
              <a:buNone/>
            </a:pPr>
            <a:r>
              <a:rPr lang="pt-BR" sz="2800" dirty="0"/>
              <a:t>	01202061 - Felipe Higa </a:t>
            </a:r>
          </a:p>
          <a:p>
            <a:pPr marL="0" indent="0">
              <a:buNone/>
            </a:pPr>
            <a:r>
              <a:rPr lang="pt-BR" sz="2800" dirty="0"/>
              <a:t>	01202024 - Larissa Lima </a:t>
            </a:r>
          </a:p>
          <a:p>
            <a:pPr marL="0" indent="0">
              <a:buNone/>
            </a:pPr>
            <a:r>
              <a:rPr lang="pt-BR" sz="2800" dirty="0"/>
              <a:t>	01202041 - Miguel Nunes </a:t>
            </a:r>
          </a:p>
          <a:p>
            <a:pPr marL="0" indent="0">
              <a:buNone/>
            </a:pPr>
            <a:r>
              <a:rPr lang="pt-BR" sz="2800" dirty="0"/>
              <a:t>	01201081 - Rafael Rocha</a:t>
            </a:r>
          </a:p>
          <a:p>
            <a:pPr marL="0" indent="0">
              <a:buNone/>
            </a:pPr>
            <a:r>
              <a:rPr lang="pt-BR" sz="2800" dirty="0"/>
              <a:t>	01202036 - Vitória Souza</a:t>
            </a:r>
          </a:p>
          <a:p>
            <a:pPr marL="0" indent="0">
              <a:buNone/>
            </a:pPr>
            <a:endParaRPr lang="pt-BR" sz="3600" dirty="0"/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0. Dados do Grupo</a:t>
            </a:r>
          </a:p>
        </p:txBody>
      </p:sp>
    </p:spTree>
    <p:extLst>
      <p:ext uri="{BB962C8B-B14F-4D97-AF65-F5344CB8AC3E}">
        <p14:creationId xmlns:p14="http://schemas.microsoft.com/office/powerpoint/2010/main" val="282091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786039" y="1898233"/>
            <a:ext cx="12448085" cy="4640142"/>
          </a:xfrm>
        </p:spPr>
        <p:txBody>
          <a:bodyPr/>
          <a:lstStyle/>
          <a:p>
            <a:r>
              <a:rPr lang="pt-BR" dirty="0"/>
              <a:t>Qual o negócio (área) do projeto?</a:t>
            </a:r>
          </a:p>
          <a:p>
            <a:pPr marL="0" indent="0">
              <a:buNone/>
            </a:pPr>
            <a:r>
              <a:rPr lang="pt-BR" dirty="0"/>
              <a:t> 	</a:t>
            </a:r>
            <a:r>
              <a:rPr lang="pt-BR" sz="2000" dirty="0"/>
              <a:t>Marketplace de produtos veganos voltado aos microempreendedores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sz="3600" dirty="0"/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1. Negócio</a:t>
            </a:r>
          </a:p>
        </p:txBody>
      </p:sp>
    </p:spTree>
    <p:extLst>
      <p:ext uri="{BB962C8B-B14F-4D97-AF65-F5344CB8AC3E}">
        <p14:creationId xmlns:p14="http://schemas.microsoft.com/office/powerpoint/2010/main" val="43386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1"/>
            <a:ext cx="12448085" cy="3312368"/>
          </a:xfrm>
        </p:spPr>
        <p:txBody>
          <a:bodyPr/>
          <a:lstStyle/>
          <a:p>
            <a:r>
              <a:rPr lang="pt-BR" dirty="0"/>
              <a:t>Coloque detalhes do que foi pesquisado, como links que apontam para vídeos e documentos.</a:t>
            </a:r>
            <a:endParaRPr lang="pt-BR" sz="3600" dirty="0"/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conta do aumento da preocupação das pessoas tanto com sua alimentação quanto com o meio ambiente, o número de pessoas adeptas ao veganismo vem aumentando ao longo dos anos.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Dados do E-commerce e Veganismo.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Dores do Mercado: Pouca visibilidade e dificuldade na procura</a:t>
            </a: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4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1. Negócio - Detalhes</a:t>
            </a:r>
          </a:p>
        </p:txBody>
      </p:sp>
    </p:spTree>
    <p:extLst>
      <p:ext uri="{BB962C8B-B14F-4D97-AF65-F5344CB8AC3E}">
        <p14:creationId xmlns:p14="http://schemas.microsoft.com/office/powerpoint/2010/main" val="232845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92547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t>5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</a:t>
            </a:r>
            <a:r>
              <a:rPr lang="pt-BR" dirty="0" err="1"/>
              <a:t>Proto-Persona</a:t>
            </a:r>
            <a:r>
              <a:rPr lang="pt-BR" dirty="0"/>
              <a:t> 1 – Usuário/Necessidades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929546" y="1404367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29546" y="4356975"/>
            <a:ext cx="11592008" cy="2056888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761554" y="1404647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2184972" y="773388"/>
            <a:ext cx="12093802" cy="868076"/>
          </a:xfrm>
        </p:spPr>
        <p:txBody>
          <a:bodyPr/>
          <a:lstStyle/>
          <a:p>
            <a:pPr marL="0" indent="0">
              <a:buNone/>
            </a:pPr>
            <a:r>
              <a:rPr lang="pt-BR" sz="3200" dirty="0"/>
              <a:t>Usuário vegano que gosta de compra online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985525" y="2347502"/>
            <a:ext cx="360248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Exo 2" pitchFamily="50" charset="0"/>
              </a:rPr>
              <a:t>Mariana, 23 anos</a:t>
            </a:r>
          </a:p>
          <a:p>
            <a:r>
              <a:rPr lang="pt-BR" sz="1800" dirty="0">
                <a:latin typeface="Exo 2" pitchFamily="50" charset="0"/>
              </a:rPr>
              <a:t>“Sou vegana e tenho dificuldade em encontrar produtos veganos acessíveis e de qualidade”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761554" y="1984601"/>
            <a:ext cx="576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itchFamily="50" charset="0"/>
              </a:rPr>
              <a:t>Vegana.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itchFamily="50" charset="0"/>
              </a:rPr>
              <a:t>Engajada no movimento </a:t>
            </a:r>
            <a:r>
              <a:rPr lang="pt-BR" sz="1800" dirty="0" err="1">
                <a:latin typeface="Exo 2" pitchFamily="50" charset="0"/>
              </a:rPr>
              <a:t>vegan</a:t>
            </a:r>
            <a:r>
              <a:rPr lang="pt-BR" sz="1800" dirty="0">
                <a:latin typeface="Exo 2" pitchFamily="50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itchFamily="50" charset="0"/>
              </a:rPr>
              <a:t>Preocupada com o meio ambiente.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itchFamily="50" charset="0"/>
              </a:rPr>
              <a:t>Evita consumir produtos industrializados.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itchFamily="50" charset="0"/>
              </a:rPr>
              <a:t>Faz compras online.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itchFamily="50" charset="0"/>
              </a:rPr>
              <a:t>Procura produtos que sejam custo-benefício.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itchFamily="50" charset="0"/>
              </a:rPr>
              <a:t>Gosta de conhecer/experimentar coisas novas.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 dirty="0">
              <a:latin typeface="Exo 2" pitchFamily="50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928906" y="1513292"/>
            <a:ext cx="58645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E6005A"/>
                </a:solidFill>
                <a:latin typeface="Exo 2" pitchFamily="50" charset="0"/>
              </a:rPr>
              <a:t>Quem? Nome, foto e uma frase que especifique o problema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6894605" y="1575817"/>
            <a:ext cx="40974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E6005A"/>
                </a:solidFill>
                <a:latin typeface="Exo 2" pitchFamily="50" charset="0"/>
              </a:rPr>
              <a:t>Palavras/frases que definem a persona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1021878" y="4356695"/>
            <a:ext cx="28192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>
                <a:solidFill>
                  <a:srgbClr val="E6005A"/>
                </a:solidFill>
                <a:latin typeface="Exo 2" pitchFamily="50" charset="0"/>
              </a:rPr>
              <a:t>Dores e Necessidades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1200865" y="4814867"/>
            <a:ext cx="104308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itchFamily="50" charset="0"/>
              </a:rPr>
              <a:t>Dificuldade em encontrar lojas online confiáveis de produtos veganos.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itchFamily="50" charset="0"/>
              </a:rPr>
              <a:t>Dificuldade em encontrar variedade de marcas/produtos veganos.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itchFamily="50" charset="0"/>
              </a:rPr>
              <a:t>Alguns produtos ainda são muito caros.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itchFamily="50" charset="0"/>
              </a:rPr>
              <a:t>Poucas lojas online dedicada ao contexto vegano.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itchFamily="50" charset="0"/>
              </a:rPr>
              <a:t>Conhecer todo o precedente dos produtos que consome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 dirty="0">
              <a:latin typeface="Exo 2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 dirty="0">
              <a:latin typeface="Exo 2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 dirty="0">
              <a:latin typeface="Exo 2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 dirty="0">
              <a:latin typeface="Exo 2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 dirty="0">
              <a:latin typeface="Exo 2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 dirty="0">
              <a:latin typeface="Exo 2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 dirty="0">
              <a:latin typeface="Exo 2" pitchFamily="50" charset="0"/>
            </a:endParaRPr>
          </a:p>
        </p:txBody>
      </p:sp>
      <p:sp>
        <p:nvSpPr>
          <p:cNvPr id="20" name="Espaço Reservado para Número de Slide 2"/>
          <p:cNvSpPr txBox="1"/>
          <p:nvPr/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t" anchorCtr="0" compatLnSpc="1"/>
          <a:lstStyle>
            <a:defPPr>
              <a:defRPr lang="pt-BR"/>
            </a:defPPr>
            <a:lvl1pPr marL="0" algn="r" defTabSz="1043305" rtl="0" eaLnBrk="1" latinLnBrk="0" hangingPunct="1">
              <a:spcBef>
                <a:spcPct val="0"/>
              </a:spcBef>
              <a:spcAft>
                <a:spcPct val="0"/>
              </a:spcAft>
              <a:defRPr sz="1255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1</a:t>
            </a:r>
            <a:endParaRPr lang="pt-BR" sz="880"/>
          </a:p>
        </p:txBody>
      </p:sp>
      <p:pic>
        <p:nvPicPr>
          <p:cNvPr id="5" name="Imagem 4" descr="Mulher de cabelos longos sorrindo&#10;&#10;Descrição gerada automaticamen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53" y="1996285"/>
            <a:ext cx="1712565" cy="19335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92547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t>6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</a:t>
            </a:r>
            <a:r>
              <a:rPr lang="pt-BR" dirty="0" err="1"/>
              <a:t>Proto-Persona</a:t>
            </a:r>
            <a:r>
              <a:rPr lang="pt-BR" dirty="0"/>
              <a:t> 1 – Usuário/Necessidades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929546" y="1404367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29546" y="4356975"/>
            <a:ext cx="11592008" cy="2056888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761554" y="1404647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2153042" y="756295"/>
            <a:ext cx="12201281" cy="1440597"/>
          </a:xfrm>
        </p:spPr>
        <p:txBody>
          <a:bodyPr/>
          <a:lstStyle/>
          <a:p>
            <a:pPr marL="0" indent="0">
              <a:buNone/>
            </a:pPr>
            <a:r>
              <a:rPr lang="pt-BR" sz="3200" dirty="0"/>
              <a:t>Microempreendedor de produtos veganos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813818" y="2268900"/>
            <a:ext cx="3710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>
                <a:latin typeface="Exo 2" pitchFamily="50" charset="0"/>
              </a:rPr>
              <a:t>Cláudia, 39 anos.</a:t>
            </a:r>
          </a:p>
          <a:p>
            <a:r>
              <a:rPr lang="pt-BR" sz="1800" dirty="0">
                <a:latin typeface="Exo 2" pitchFamily="50" charset="0"/>
              </a:rPr>
              <a:t>“Sou dona de marca de cosméticos veganos e possuo dificuldade em atingir o público consumidor”.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761554" y="2003797"/>
            <a:ext cx="5760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itchFamily="50" charset="0"/>
              </a:rPr>
              <a:t>Vegana.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itchFamily="50" charset="0"/>
              </a:rPr>
              <a:t>Dona de pets.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itchFamily="50" charset="0"/>
              </a:rPr>
              <a:t>Mente aberta.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itchFamily="50" charset="0"/>
              </a:rPr>
              <a:t>Preocupada com o meio ambiente.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itchFamily="50" charset="0"/>
              </a:rPr>
              <a:t>Engajada no movimento </a:t>
            </a:r>
            <a:r>
              <a:rPr lang="pt-BR" sz="1800" dirty="0" err="1">
                <a:latin typeface="Exo 2" pitchFamily="50" charset="0"/>
              </a:rPr>
              <a:t>vegan</a:t>
            </a:r>
            <a:r>
              <a:rPr lang="pt-BR" sz="1800" dirty="0">
                <a:latin typeface="Exo 2" pitchFamily="50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 dirty="0">
              <a:latin typeface="Exo 2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 dirty="0">
              <a:latin typeface="Exo 2" pitchFamily="50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928906" y="1513292"/>
            <a:ext cx="58645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E6005A"/>
                </a:solidFill>
                <a:latin typeface="Exo 2" pitchFamily="50" charset="0"/>
              </a:rPr>
              <a:t>Quem? Nome, foto e uma frase que especifique o problema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6894605" y="1575817"/>
            <a:ext cx="40974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E6005A"/>
                </a:solidFill>
                <a:latin typeface="Exo 2" pitchFamily="50" charset="0"/>
              </a:rPr>
              <a:t>Palavras/frases que definem a persona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1021878" y="4356695"/>
            <a:ext cx="28192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E6005A"/>
                </a:solidFill>
                <a:latin typeface="Exo 2" pitchFamily="50" charset="0"/>
              </a:rPr>
              <a:t>Dores e Necessidades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1171827" y="4741006"/>
            <a:ext cx="104308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itchFamily="50" charset="0"/>
              </a:rPr>
              <a:t>Precisa de ajuda com a logística da venda.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itchFamily="50" charset="0"/>
              </a:rPr>
              <a:t>Baixo número de fornecedores certificados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itchFamily="50" charset="0"/>
              </a:rPr>
              <a:t>Tem dificuldade em divulgar sua marca e encontrar novos consumidores.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itchFamily="50" charset="0"/>
              </a:rPr>
              <a:t>Atualmente, a forma com que trabalha sua marca online traz poucos 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itchFamily="50" charset="0"/>
              </a:rPr>
              <a:t>Queda nas vendas durante a pandemia</a:t>
            </a:r>
          </a:p>
        </p:txBody>
      </p:sp>
      <p:sp>
        <p:nvSpPr>
          <p:cNvPr id="20" name="Espaço Reservado para Número de Slide 2"/>
          <p:cNvSpPr txBox="1"/>
          <p:nvPr/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t" anchorCtr="0" compatLnSpc="1"/>
          <a:lstStyle>
            <a:defPPr>
              <a:defRPr lang="pt-BR"/>
            </a:defPPr>
            <a:lvl1pPr marL="0" algn="r" defTabSz="1043305" rtl="0" eaLnBrk="1" latinLnBrk="0" hangingPunct="1">
              <a:spcBef>
                <a:spcPct val="0"/>
              </a:spcBef>
              <a:spcAft>
                <a:spcPct val="0"/>
              </a:spcAft>
              <a:defRPr sz="1255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1</a:t>
            </a:r>
            <a:endParaRPr lang="pt-BR" sz="880"/>
          </a:p>
        </p:txBody>
      </p:sp>
      <p:pic>
        <p:nvPicPr>
          <p:cNvPr id="5" name="Imagem 4" descr="Pessoa com a boca aberta&#10;&#10;Descrição gerada automaticamente com confiança médi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827" y="1912376"/>
            <a:ext cx="1477231" cy="21846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</a:t>
            </a:r>
            <a:r>
              <a:rPr lang="pt-BR" dirty="0" err="1"/>
              <a:t>Proto-Persona</a:t>
            </a:r>
            <a:r>
              <a:rPr lang="pt-BR" dirty="0"/>
              <a:t> – Justificativa</a:t>
            </a:r>
          </a:p>
        </p:txBody>
      </p:sp>
      <p:sp>
        <p:nvSpPr>
          <p:cNvPr id="20" name="Espaço Reservado para Número de Slide 2"/>
          <p:cNvSpPr txBox="1"/>
          <p:nvPr/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t" anchorCtr="0" compatLnSpc="1"/>
          <a:lstStyle>
            <a:defPPr>
              <a:defRPr lang="pt-BR"/>
            </a:defPPr>
            <a:lvl1pPr marL="0" algn="r" defTabSz="1043305" rtl="0" eaLnBrk="1" latinLnBrk="0" hangingPunct="1">
              <a:spcBef>
                <a:spcPct val="0"/>
              </a:spcBef>
              <a:spcAft>
                <a:spcPct val="0"/>
              </a:spcAft>
              <a:defRPr sz="1255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1</a:t>
            </a:r>
            <a:endParaRPr lang="pt-BR" sz="880"/>
          </a:p>
        </p:txBody>
      </p:sp>
      <p:sp>
        <p:nvSpPr>
          <p:cNvPr id="24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109607"/>
            <a:ext cx="12448085" cy="5244697"/>
          </a:xfrm>
        </p:spPr>
        <p:txBody>
          <a:bodyPr/>
          <a:lstStyle/>
          <a:p>
            <a:r>
              <a:rPr lang="pt-BR" sz="4000" dirty="0"/>
              <a:t>Explique quais foram as análises realizadas para a definição da persona (</a:t>
            </a:r>
            <a:r>
              <a:rPr lang="pt-BR" sz="4000" dirty="0" err="1"/>
              <a:t>Máx</a:t>
            </a:r>
            <a:r>
              <a:rPr lang="pt-BR" sz="4000" dirty="0"/>
              <a:t> de 10 linhas).</a:t>
            </a:r>
          </a:p>
          <a:p>
            <a:pPr marL="574675" lvl="1" indent="0">
              <a:buNone/>
            </a:pPr>
            <a:endParaRPr lang="pt-BR" sz="3200" dirty="0"/>
          </a:p>
          <a:p>
            <a:pPr marL="574675" lvl="1" indent="0">
              <a:buNone/>
            </a:pPr>
            <a:r>
              <a:rPr lang="pt-BR" sz="2400" dirty="0"/>
              <a:t>Este problema, além das próprias marcas e produtores que não conseguem alavancar suas vendas, atinge também o público vegano em geral (clientes de nossos clientes), os quais encontram produtos e marcas restritos com preços elevados e distribuição mínima.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t>8</a:t>
            </a:fld>
            <a:endParaRPr lang="pt-BR" sz="880" dirty="0"/>
          </a:p>
        </p:txBody>
      </p:sp>
      <p:sp>
        <p:nvSpPr>
          <p:cNvPr id="13" name="Espaço Reservado para Conteúdo 2"/>
          <p:cNvSpPr txBox="1"/>
          <p:nvPr/>
        </p:nvSpPr>
        <p:spPr>
          <a:xfrm>
            <a:off x="384771" y="997132"/>
            <a:ext cx="12745416" cy="6239883"/>
          </a:xfrm>
          <a:prstGeom prst="rect">
            <a:avLst/>
          </a:prstGeom>
        </p:spPr>
        <p:txBody>
          <a:bodyPr>
            <a:noAutofit/>
          </a:bodyPr>
          <a:lstStyle>
            <a:lvl1pPr marL="431165" indent="-43116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85" indent="-359410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7005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680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355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030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340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1015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690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800" dirty="0">
                <a:solidFill>
                  <a:srgbClr val="E6005A"/>
                </a:solidFill>
                <a:latin typeface="Exo 2" pitchFamily="50" charset="0"/>
              </a:rPr>
              <a:t>SCRIPT:</a:t>
            </a:r>
            <a:endParaRPr lang="pt-BR" sz="2800" dirty="0">
              <a:solidFill>
                <a:srgbClr val="253746"/>
              </a:solidFill>
              <a:latin typeface="Exo 2" pitchFamily="50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Exo 2" pitchFamily="50" charset="0"/>
            </a:endParaRPr>
          </a:p>
        </p:txBody>
      </p:sp>
      <p:sp>
        <p:nvSpPr>
          <p:cNvPr id="5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896939" y="36215"/>
            <a:ext cx="11377264" cy="765639"/>
          </a:xfrm>
        </p:spPr>
        <p:txBody>
          <a:bodyPr/>
          <a:lstStyle/>
          <a:p>
            <a:r>
              <a:rPr lang="pt-BR" dirty="0"/>
              <a:t>Script de Entrevista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326078" y="7373242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t>9</a:t>
            </a:fld>
            <a:endParaRPr lang="pt-BR" sz="880" dirty="0"/>
          </a:p>
        </p:txBody>
      </p:sp>
      <p:sp>
        <p:nvSpPr>
          <p:cNvPr id="70" name="Espaço Reservado para Texto 3">
            <a:extLst>
              <a:ext uri="{FF2B5EF4-FFF2-40B4-BE49-F238E27FC236}">
                <a16:creationId xmlns:a16="http://schemas.microsoft.com/office/drawing/2014/main" id="{6028468A-C0C2-4BF5-85A5-DFF9F2C73D5D}"/>
              </a:ext>
            </a:extLst>
          </p:cNvPr>
          <p:cNvSpPr txBox="1">
            <a:spLocks/>
          </p:cNvSpPr>
          <p:nvPr/>
        </p:nvSpPr>
        <p:spPr>
          <a:xfrm>
            <a:off x="2511341" y="-17155"/>
            <a:ext cx="10782599" cy="765639"/>
          </a:xfrm>
          <a:prstGeom prst="rect">
            <a:avLst/>
          </a:prstGeom>
        </p:spPr>
        <p:txBody>
          <a:bodyPr anchor="t"/>
          <a:lstStyle>
            <a:lvl1pPr marL="431165" indent="-43116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770" b="1" kern="1200" baseline="0">
                <a:solidFill>
                  <a:srgbClr val="32B9CD"/>
                </a:solidFill>
                <a:latin typeface="Exo 2" pitchFamily="50" charset="0"/>
                <a:ea typeface="+mn-ea"/>
                <a:cs typeface="+mn-cs"/>
              </a:defRPr>
            </a:lvl1pPr>
            <a:lvl2pPr marL="934085" indent="-359410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77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437005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77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2011680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77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586355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77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3161030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340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1015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690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4. Mapa de Empatia – Em Socioemocional</a:t>
            </a:r>
          </a:p>
        </p:txBody>
      </p: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AB0C2EDC-9D21-4975-A491-E011ADEFB082}"/>
              </a:ext>
            </a:extLst>
          </p:cNvPr>
          <p:cNvCxnSpPr/>
          <p:nvPr/>
        </p:nvCxnSpPr>
        <p:spPr>
          <a:xfrm flipH="1">
            <a:off x="1926712" y="1241125"/>
            <a:ext cx="10176297" cy="511459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D8B2B184-6217-4D09-80AF-55FFC12D2512}"/>
              </a:ext>
            </a:extLst>
          </p:cNvPr>
          <p:cNvCxnSpPr>
            <a:cxnSpLocks/>
          </p:cNvCxnSpPr>
          <p:nvPr/>
        </p:nvCxnSpPr>
        <p:spPr>
          <a:xfrm>
            <a:off x="1926712" y="1200366"/>
            <a:ext cx="10176297" cy="515534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object 2">
            <a:extLst>
              <a:ext uri="{FF2B5EF4-FFF2-40B4-BE49-F238E27FC236}">
                <a16:creationId xmlns:a16="http://schemas.microsoft.com/office/drawing/2014/main" id="{7B823B8C-1FA3-4155-9213-CD2CDC5338F2}"/>
              </a:ext>
            </a:extLst>
          </p:cNvPr>
          <p:cNvSpPr/>
          <p:nvPr/>
        </p:nvSpPr>
        <p:spPr>
          <a:xfrm>
            <a:off x="1918276" y="1200366"/>
            <a:ext cx="10198100" cy="6633209"/>
          </a:xfrm>
          <a:custGeom>
            <a:avLst/>
            <a:gdLst/>
            <a:ahLst/>
            <a:cxnLst/>
            <a:rect l="l" t="t" r="r" b="b"/>
            <a:pathLst>
              <a:path w="10198100" h="6633209">
                <a:moveTo>
                  <a:pt x="10198100" y="6632968"/>
                </a:moveTo>
                <a:lnTo>
                  <a:pt x="0" y="6632968"/>
                </a:lnTo>
                <a:lnTo>
                  <a:pt x="0" y="0"/>
                </a:lnTo>
                <a:lnTo>
                  <a:pt x="10198100" y="0"/>
                </a:lnTo>
                <a:lnTo>
                  <a:pt x="10198100" y="6632968"/>
                </a:lnTo>
                <a:close/>
              </a:path>
            </a:pathLst>
          </a:custGeom>
          <a:ln w="7937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3">
            <a:extLst>
              <a:ext uri="{FF2B5EF4-FFF2-40B4-BE49-F238E27FC236}">
                <a16:creationId xmlns:a16="http://schemas.microsoft.com/office/drawing/2014/main" id="{949CF017-E87E-42C9-973C-7E4D983E2911}"/>
              </a:ext>
            </a:extLst>
          </p:cNvPr>
          <p:cNvSpPr/>
          <p:nvPr/>
        </p:nvSpPr>
        <p:spPr>
          <a:xfrm>
            <a:off x="1918276" y="6355715"/>
            <a:ext cx="10198100" cy="1477645"/>
          </a:xfrm>
          <a:custGeom>
            <a:avLst/>
            <a:gdLst/>
            <a:ahLst/>
            <a:cxnLst/>
            <a:rect l="l" t="t" r="r" b="b"/>
            <a:pathLst>
              <a:path w="10198100" h="1477645">
                <a:moveTo>
                  <a:pt x="10198100" y="1477619"/>
                </a:moveTo>
                <a:lnTo>
                  <a:pt x="0" y="1477619"/>
                </a:lnTo>
                <a:lnTo>
                  <a:pt x="0" y="0"/>
                </a:lnTo>
                <a:lnTo>
                  <a:pt x="10198100" y="0"/>
                </a:lnTo>
                <a:lnTo>
                  <a:pt x="10198100" y="1477619"/>
                </a:lnTo>
                <a:close/>
              </a:path>
            </a:pathLst>
          </a:custGeom>
          <a:ln w="7937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4">
            <a:extLst>
              <a:ext uri="{FF2B5EF4-FFF2-40B4-BE49-F238E27FC236}">
                <a16:creationId xmlns:a16="http://schemas.microsoft.com/office/drawing/2014/main" id="{B631B4DC-3E00-405F-BF26-DCC98E759D03}"/>
              </a:ext>
            </a:extLst>
          </p:cNvPr>
          <p:cNvSpPr/>
          <p:nvPr/>
        </p:nvSpPr>
        <p:spPr>
          <a:xfrm>
            <a:off x="7017326" y="6355715"/>
            <a:ext cx="0" cy="1477645"/>
          </a:xfrm>
          <a:custGeom>
            <a:avLst/>
            <a:gdLst/>
            <a:ahLst/>
            <a:cxnLst/>
            <a:rect l="l" t="t" r="r" b="b"/>
            <a:pathLst>
              <a:path h="1477645">
                <a:moveTo>
                  <a:pt x="0" y="0"/>
                </a:moveTo>
                <a:lnTo>
                  <a:pt x="0" y="1477619"/>
                </a:lnTo>
              </a:path>
            </a:pathLst>
          </a:custGeom>
          <a:ln w="7937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5">
            <a:extLst>
              <a:ext uri="{FF2B5EF4-FFF2-40B4-BE49-F238E27FC236}">
                <a16:creationId xmlns:a16="http://schemas.microsoft.com/office/drawing/2014/main" id="{2F0D7A21-7F43-4BC0-957D-59256934147D}"/>
              </a:ext>
            </a:extLst>
          </p:cNvPr>
          <p:cNvSpPr txBox="1"/>
          <p:nvPr/>
        </p:nvSpPr>
        <p:spPr>
          <a:xfrm>
            <a:off x="6177690" y="2349786"/>
            <a:ext cx="1556385" cy="5588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0165" algn="ctr">
              <a:lnSpc>
                <a:spcPct val="100000"/>
              </a:lnSpc>
              <a:spcBef>
                <a:spcPts val="520"/>
              </a:spcBef>
            </a:pPr>
            <a:r>
              <a:rPr sz="1400" spc="65" dirty="0">
                <a:solidFill>
                  <a:srgbClr val="6D6E71"/>
                </a:solidFill>
                <a:latin typeface="Book Antiqua"/>
                <a:cs typeface="Book Antiqua"/>
              </a:rPr>
              <a:t>o</a:t>
            </a:r>
            <a:r>
              <a:rPr sz="1400" spc="40" dirty="0">
                <a:solidFill>
                  <a:srgbClr val="6D6E71"/>
                </a:solidFill>
                <a:latin typeface="Book Antiqua"/>
                <a:cs typeface="Book Antiqua"/>
              </a:rPr>
              <a:t> </a:t>
            </a:r>
            <a:r>
              <a:rPr sz="1400" spc="60" dirty="0">
                <a:solidFill>
                  <a:srgbClr val="6D6E71"/>
                </a:solidFill>
                <a:latin typeface="Book Antiqua"/>
                <a:cs typeface="Book Antiqua"/>
              </a:rPr>
              <a:t>que</a:t>
            </a:r>
            <a:endParaRPr sz="1400" dirty="0">
              <a:latin typeface="Book Antiqua"/>
              <a:cs typeface="Book Antiqua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1400" b="1" spc="-5" dirty="0">
                <a:solidFill>
                  <a:srgbClr val="6D6E71"/>
                </a:solidFill>
                <a:latin typeface="Book Antiqua"/>
                <a:cs typeface="Book Antiqua"/>
              </a:rPr>
              <a:t>PENSA </a:t>
            </a:r>
            <a:r>
              <a:rPr sz="1400" b="1" spc="65" dirty="0">
                <a:solidFill>
                  <a:srgbClr val="6D6E71"/>
                </a:solidFill>
                <a:latin typeface="Book Antiqua"/>
                <a:cs typeface="Book Antiqua"/>
              </a:rPr>
              <a:t>E</a:t>
            </a:r>
            <a:r>
              <a:rPr sz="1400" b="1" spc="10" dirty="0">
                <a:solidFill>
                  <a:srgbClr val="6D6E71"/>
                </a:solidFill>
                <a:latin typeface="Book Antiqua"/>
                <a:cs typeface="Book Antiqua"/>
              </a:rPr>
              <a:t> </a:t>
            </a:r>
            <a:r>
              <a:rPr sz="1400" b="1" spc="40" dirty="0">
                <a:solidFill>
                  <a:srgbClr val="6D6E71"/>
                </a:solidFill>
                <a:latin typeface="Book Antiqua"/>
                <a:cs typeface="Book Antiqua"/>
              </a:rPr>
              <a:t>SENTE?</a:t>
            </a:r>
            <a:endParaRPr sz="1400" dirty="0">
              <a:latin typeface="Book Antiqua"/>
              <a:cs typeface="Book Antiqua"/>
            </a:endParaRPr>
          </a:p>
        </p:txBody>
      </p:sp>
      <p:sp>
        <p:nvSpPr>
          <p:cNvPr id="77" name="object 6">
            <a:extLst>
              <a:ext uri="{FF2B5EF4-FFF2-40B4-BE49-F238E27FC236}">
                <a16:creationId xmlns:a16="http://schemas.microsoft.com/office/drawing/2014/main" id="{FF1C5FED-68D1-404F-899C-6F516D7847C1}"/>
              </a:ext>
            </a:extLst>
          </p:cNvPr>
          <p:cNvSpPr txBox="1"/>
          <p:nvPr/>
        </p:nvSpPr>
        <p:spPr>
          <a:xfrm>
            <a:off x="2062686" y="6454477"/>
            <a:ext cx="18338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6D6E71"/>
                </a:solidFill>
                <a:latin typeface="Book Antiqua"/>
                <a:cs typeface="Book Antiqua"/>
              </a:rPr>
              <a:t>quais </a:t>
            </a:r>
            <a:r>
              <a:rPr sz="1400" spc="75" dirty="0">
                <a:solidFill>
                  <a:srgbClr val="6D6E71"/>
                </a:solidFill>
                <a:latin typeface="Book Antiqua"/>
                <a:cs typeface="Book Antiqua"/>
              </a:rPr>
              <a:t>são </a:t>
            </a:r>
            <a:r>
              <a:rPr sz="1400" spc="90" dirty="0">
                <a:solidFill>
                  <a:srgbClr val="6D6E71"/>
                </a:solidFill>
                <a:latin typeface="Book Antiqua"/>
                <a:cs typeface="Book Antiqua"/>
              </a:rPr>
              <a:t>as</a:t>
            </a:r>
            <a:r>
              <a:rPr sz="1400" spc="-40" dirty="0">
                <a:solidFill>
                  <a:srgbClr val="6D6E71"/>
                </a:solidFill>
                <a:latin typeface="Book Antiqua"/>
                <a:cs typeface="Book Antiqua"/>
              </a:rPr>
              <a:t> </a:t>
            </a:r>
            <a:r>
              <a:rPr sz="1400" b="1" spc="-15" dirty="0">
                <a:solidFill>
                  <a:srgbClr val="6D6E71"/>
                </a:solidFill>
                <a:latin typeface="Book Antiqua"/>
                <a:cs typeface="Book Antiqua"/>
              </a:rPr>
              <a:t>DORES?</a:t>
            </a:r>
            <a:endParaRPr sz="1400" dirty="0">
              <a:latin typeface="Book Antiqua"/>
              <a:cs typeface="Book Antiqua"/>
            </a:endParaRPr>
          </a:p>
        </p:txBody>
      </p:sp>
      <p:sp>
        <p:nvSpPr>
          <p:cNvPr id="78" name="object 7">
            <a:extLst>
              <a:ext uri="{FF2B5EF4-FFF2-40B4-BE49-F238E27FC236}">
                <a16:creationId xmlns:a16="http://schemas.microsoft.com/office/drawing/2014/main" id="{DC7DD677-4459-49A6-B042-E9217D1E4717}"/>
              </a:ext>
            </a:extLst>
          </p:cNvPr>
          <p:cNvSpPr txBox="1"/>
          <p:nvPr/>
        </p:nvSpPr>
        <p:spPr>
          <a:xfrm>
            <a:off x="7133365" y="6454477"/>
            <a:ext cx="26200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6D6E71"/>
                </a:solidFill>
                <a:latin typeface="Book Antiqua"/>
                <a:cs typeface="Book Antiqua"/>
              </a:rPr>
              <a:t>quais </a:t>
            </a:r>
            <a:r>
              <a:rPr sz="1400" spc="75" dirty="0">
                <a:solidFill>
                  <a:srgbClr val="6D6E71"/>
                </a:solidFill>
                <a:latin typeface="Book Antiqua"/>
                <a:cs typeface="Book Antiqua"/>
              </a:rPr>
              <a:t>são </a:t>
            </a:r>
            <a:r>
              <a:rPr sz="1400" spc="90" dirty="0">
                <a:solidFill>
                  <a:srgbClr val="6D6E71"/>
                </a:solidFill>
                <a:latin typeface="Book Antiqua"/>
                <a:cs typeface="Book Antiqua"/>
              </a:rPr>
              <a:t>as</a:t>
            </a:r>
            <a:r>
              <a:rPr sz="1400" spc="-30" dirty="0">
                <a:solidFill>
                  <a:srgbClr val="6D6E71"/>
                </a:solidFill>
                <a:latin typeface="Book Antiqua"/>
                <a:cs typeface="Book Antiqua"/>
              </a:rPr>
              <a:t> </a:t>
            </a:r>
            <a:r>
              <a:rPr sz="1400" b="1" spc="-10" dirty="0">
                <a:solidFill>
                  <a:srgbClr val="6D6E71"/>
                </a:solidFill>
                <a:latin typeface="Book Antiqua"/>
                <a:cs typeface="Book Antiqua"/>
              </a:rPr>
              <a:t>NECESSIDADES?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79" name="object 8">
            <a:extLst>
              <a:ext uri="{FF2B5EF4-FFF2-40B4-BE49-F238E27FC236}">
                <a16:creationId xmlns:a16="http://schemas.microsoft.com/office/drawing/2014/main" id="{4B5568ED-4455-4326-B825-0FD63D2F4EF8}"/>
              </a:ext>
            </a:extLst>
          </p:cNvPr>
          <p:cNvSpPr txBox="1"/>
          <p:nvPr/>
        </p:nvSpPr>
        <p:spPr>
          <a:xfrm>
            <a:off x="6375048" y="4527125"/>
            <a:ext cx="1162050" cy="5588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9530" algn="ctr">
              <a:lnSpc>
                <a:spcPct val="100000"/>
              </a:lnSpc>
              <a:spcBef>
                <a:spcPts val="520"/>
              </a:spcBef>
            </a:pPr>
            <a:r>
              <a:rPr sz="1400" spc="65" dirty="0">
                <a:solidFill>
                  <a:srgbClr val="6D6E71"/>
                </a:solidFill>
                <a:latin typeface="Book Antiqua"/>
                <a:cs typeface="Book Antiqua"/>
              </a:rPr>
              <a:t>o</a:t>
            </a:r>
            <a:r>
              <a:rPr sz="1400" spc="35" dirty="0">
                <a:solidFill>
                  <a:srgbClr val="6D6E71"/>
                </a:solidFill>
                <a:latin typeface="Book Antiqua"/>
                <a:cs typeface="Book Antiqua"/>
              </a:rPr>
              <a:t> </a:t>
            </a:r>
            <a:r>
              <a:rPr sz="1400" spc="60" dirty="0">
                <a:solidFill>
                  <a:srgbClr val="6D6E71"/>
                </a:solidFill>
                <a:latin typeface="Book Antiqua"/>
                <a:cs typeface="Book Antiqua"/>
              </a:rPr>
              <a:t>que</a:t>
            </a:r>
            <a:endParaRPr sz="1400">
              <a:latin typeface="Book Antiqua"/>
              <a:cs typeface="Book Antiqua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1400" b="1" spc="-20" dirty="0">
                <a:solidFill>
                  <a:srgbClr val="6D6E71"/>
                </a:solidFill>
                <a:latin typeface="Book Antiqua"/>
                <a:cs typeface="Book Antiqua"/>
              </a:rPr>
              <a:t>FALA </a:t>
            </a:r>
            <a:r>
              <a:rPr sz="1400" b="1" spc="65" dirty="0">
                <a:solidFill>
                  <a:srgbClr val="6D6E71"/>
                </a:solidFill>
                <a:latin typeface="Book Antiqua"/>
                <a:cs typeface="Book Antiqua"/>
              </a:rPr>
              <a:t>E</a:t>
            </a:r>
            <a:r>
              <a:rPr sz="1400" b="1" spc="25" dirty="0">
                <a:solidFill>
                  <a:srgbClr val="6D6E71"/>
                </a:solidFill>
                <a:latin typeface="Book Antiqua"/>
                <a:cs typeface="Book Antiqua"/>
              </a:rPr>
              <a:t> </a:t>
            </a:r>
            <a:r>
              <a:rPr sz="1400" b="1" spc="15" dirty="0">
                <a:solidFill>
                  <a:srgbClr val="6D6E71"/>
                </a:solidFill>
                <a:latin typeface="Book Antiqua"/>
                <a:cs typeface="Book Antiqua"/>
              </a:rPr>
              <a:t>FAZ?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80" name="object 9">
            <a:extLst>
              <a:ext uri="{FF2B5EF4-FFF2-40B4-BE49-F238E27FC236}">
                <a16:creationId xmlns:a16="http://schemas.microsoft.com/office/drawing/2014/main" id="{D24517FB-126D-4B3D-9C01-F70224193E15}"/>
              </a:ext>
            </a:extLst>
          </p:cNvPr>
          <p:cNvSpPr txBox="1"/>
          <p:nvPr/>
        </p:nvSpPr>
        <p:spPr>
          <a:xfrm>
            <a:off x="7980226" y="3339599"/>
            <a:ext cx="497840" cy="5588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400" spc="65" dirty="0">
                <a:solidFill>
                  <a:srgbClr val="6D6E71"/>
                </a:solidFill>
                <a:latin typeface="Book Antiqua"/>
                <a:cs typeface="Book Antiqua"/>
              </a:rPr>
              <a:t>o</a:t>
            </a:r>
            <a:r>
              <a:rPr sz="1400" spc="-25" dirty="0">
                <a:solidFill>
                  <a:srgbClr val="6D6E71"/>
                </a:solidFill>
                <a:latin typeface="Book Antiqua"/>
                <a:cs typeface="Book Antiqua"/>
              </a:rPr>
              <a:t> </a:t>
            </a:r>
            <a:r>
              <a:rPr sz="1400" spc="60" dirty="0">
                <a:solidFill>
                  <a:srgbClr val="6D6E71"/>
                </a:solidFill>
                <a:latin typeface="Book Antiqua"/>
                <a:cs typeface="Book Antiqua"/>
              </a:rPr>
              <a:t>que</a:t>
            </a:r>
            <a:endParaRPr sz="1400">
              <a:latin typeface="Book Antiqua"/>
              <a:cs typeface="Book Antiqua"/>
            </a:endParaRPr>
          </a:p>
          <a:p>
            <a:pPr marL="57150">
              <a:lnSpc>
                <a:spcPct val="100000"/>
              </a:lnSpc>
              <a:spcBef>
                <a:spcPts val="420"/>
              </a:spcBef>
            </a:pPr>
            <a:r>
              <a:rPr sz="1400" b="1" spc="5" dirty="0">
                <a:solidFill>
                  <a:srgbClr val="6D6E71"/>
                </a:solidFill>
                <a:latin typeface="Book Antiqua"/>
                <a:cs typeface="Book Antiqua"/>
              </a:rPr>
              <a:t>VÊ?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81" name="object 10">
            <a:extLst>
              <a:ext uri="{FF2B5EF4-FFF2-40B4-BE49-F238E27FC236}">
                <a16:creationId xmlns:a16="http://schemas.microsoft.com/office/drawing/2014/main" id="{CF7D7C0C-75FD-41FD-8EAF-B9833D1B318F}"/>
              </a:ext>
            </a:extLst>
          </p:cNvPr>
          <p:cNvSpPr txBox="1"/>
          <p:nvPr/>
        </p:nvSpPr>
        <p:spPr>
          <a:xfrm>
            <a:off x="5503650" y="3339599"/>
            <a:ext cx="617855" cy="5588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520"/>
              </a:spcBef>
            </a:pPr>
            <a:r>
              <a:rPr sz="1400" spc="65" dirty="0">
                <a:solidFill>
                  <a:srgbClr val="6D6E71"/>
                </a:solidFill>
                <a:latin typeface="Book Antiqua"/>
                <a:cs typeface="Book Antiqua"/>
              </a:rPr>
              <a:t>o</a:t>
            </a:r>
            <a:r>
              <a:rPr sz="1400" dirty="0">
                <a:solidFill>
                  <a:srgbClr val="6D6E71"/>
                </a:solidFill>
                <a:latin typeface="Book Antiqua"/>
                <a:cs typeface="Book Antiqua"/>
              </a:rPr>
              <a:t> </a:t>
            </a:r>
            <a:r>
              <a:rPr sz="1400" spc="60" dirty="0">
                <a:solidFill>
                  <a:srgbClr val="6D6E71"/>
                </a:solidFill>
                <a:latin typeface="Book Antiqua"/>
                <a:cs typeface="Book Antiqua"/>
              </a:rPr>
              <a:t>que</a:t>
            </a:r>
            <a:endParaRPr sz="1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400" b="1" spc="-40" dirty="0">
                <a:solidFill>
                  <a:srgbClr val="6D6E71"/>
                </a:solidFill>
                <a:latin typeface="Book Antiqua"/>
                <a:cs typeface="Book Antiqua"/>
              </a:rPr>
              <a:t>OUVE?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82" name="object 11">
            <a:extLst>
              <a:ext uri="{FF2B5EF4-FFF2-40B4-BE49-F238E27FC236}">
                <a16:creationId xmlns:a16="http://schemas.microsoft.com/office/drawing/2014/main" id="{822F0FD5-5AA5-47FE-85B6-27C8602FD395}"/>
              </a:ext>
            </a:extLst>
          </p:cNvPr>
          <p:cNvSpPr txBox="1"/>
          <p:nvPr/>
        </p:nvSpPr>
        <p:spPr>
          <a:xfrm>
            <a:off x="1905572" y="748484"/>
            <a:ext cx="2438400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425065" algn="l"/>
              </a:tabLst>
            </a:pPr>
            <a:r>
              <a:rPr sz="1600" spc="120" dirty="0">
                <a:solidFill>
                  <a:srgbClr val="323031"/>
                </a:solidFill>
                <a:latin typeface="Book Antiqua"/>
                <a:cs typeface="Book Antiqua"/>
              </a:rPr>
              <a:t>Nome:</a:t>
            </a:r>
            <a:r>
              <a:rPr sz="1600" u="sng" spc="85" dirty="0">
                <a:solidFill>
                  <a:srgbClr val="323031"/>
                </a:solidFill>
                <a:uFill>
                  <a:solidFill>
                    <a:srgbClr val="323031"/>
                  </a:solidFill>
                </a:uFill>
                <a:latin typeface="Book Antiqua"/>
                <a:cs typeface="Book Antiqua"/>
              </a:rPr>
              <a:t> </a:t>
            </a:r>
            <a:r>
              <a:rPr lang="pt-BR" sz="1600" u="sng" spc="85" dirty="0">
                <a:solidFill>
                  <a:srgbClr val="323031"/>
                </a:solidFill>
                <a:uFill>
                  <a:solidFill>
                    <a:srgbClr val="323031"/>
                  </a:solidFill>
                </a:uFill>
                <a:latin typeface="Book Antiqua"/>
                <a:cs typeface="Book Antiqua"/>
              </a:rPr>
              <a:t>Mariana</a:t>
            </a:r>
            <a:r>
              <a:rPr sz="1600" u="sng" dirty="0">
                <a:solidFill>
                  <a:srgbClr val="323031"/>
                </a:solidFill>
                <a:uFill>
                  <a:solidFill>
                    <a:srgbClr val="323031"/>
                  </a:solidFill>
                </a:uFill>
                <a:latin typeface="Book Antiqua"/>
                <a:cs typeface="Book Antiqua"/>
              </a:rPr>
              <a:t>	</a:t>
            </a:r>
            <a:endParaRPr sz="1600" dirty="0">
              <a:latin typeface="Book Antiqua"/>
              <a:cs typeface="Book Antiqua"/>
            </a:endParaRPr>
          </a:p>
        </p:txBody>
      </p:sp>
      <p:sp>
        <p:nvSpPr>
          <p:cNvPr id="83" name="object 12">
            <a:extLst>
              <a:ext uri="{FF2B5EF4-FFF2-40B4-BE49-F238E27FC236}">
                <a16:creationId xmlns:a16="http://schemas.microsoft.com/office/drawing/2014/main" id="{9D8A6711-4AF1-4150-8E48-6A68A182CC11}"/>
              </a:ext>
            </a:extLst>
          </p:cNvPr>
          <p:cNvSpPr txBox="1"/>
          <p:nvPr/>
        </p:nvSpPr>
        <p:spPr>
          <a:xfrm>
            <a:off x="4504876" y="748484"/>
            <a:ext cx="1612900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599565" algn="l"/>
              </a:tabLst>
            </a:pPr>
            <a:r>
              <a:rPr sz="1600" spc="90" dirty="0">
                <a:solidFill>
                  <a:srgbClr val="323031"/>
                </a:solidFill>
                <a:latin typeface="Book Antiqua"/>
                <a:cs typeface="Book Antiqua"/>
              </a:rPr>
              <a:t>Idade:</a:t>
            </a:r>
            <a:r>
              <a:rPr sz="1600" spc="-229" dirty="0">
                <a:solidFill>
                  <a:srgbClr val="323031"/>
                </a:solidFill>
                <a:latin typeface="Book Antiqua"/>
                <a:cs typeface="Book Antiqua"/>
              </a:rPr>
              <a:t> </a:t>
            </a:r>
            <a:r>
              <a:rPr sz="1600" u="sng" spc="85" dirty="0">
                <a:solidFill>
                  <a:srgbClr val="323031"/>
                </a:solidFill>
                <a:uFill>
                  <a:solidFill>
                    <a:srgbClr val="323031"/>
                  </a:solidFill>
                </a:uFill>
                <a:latin typeface="Book Antiqua"/>
                <a:cs typeface="Book Antiqua"/>
              </a:rPr>
              <a:t> </a:t>
            </a:r>
            <a:r>
              <a:rPr lang="pt-BR" sz="1600" u="sng" spc="85" dirty="0">
                <a:solidFill>
                  <a:srgbClr val="323031"/>
                </a:solidFill>
                <a:uFill>
                  <a:solidFill>
                    <a:srgbClr val="323031"/>
                  </a:solidFill>
                </a:uFill>
                <a:latin typeface="Book Antiqua"/>
                <a:cs typeface="Book Antiqua"/>
              </a:rPr>
              <a:t>23 anos</a:t>
            </a:r>
            <a:r>
              <a:rPr sz="1600" u="sng" dirty="0">
                <a:solidFill>
                  <a:srgbClr val="323031"/>
                </a:solidFill>
                <a:uFill>
                  <a:solidFill>
                    <a:srgbClr val="323031"/>
                  </a:solidFill>
                </a:uFill>
                <a:latin typeface="Book Antiqua"/>
                <a:cs typeface="Book Antiqua"/>
              </a:rPr>
              <a:t>	</a:t>
            </a:r>
            <a:endParaRPr sz="1600" dirty="0">
              <a:latin typeface="Book Antiqua"/>
              <a:cs typeface="Book Antiqua"/>
            </a:endParaRPr>
          </a:p>
        </p:txBody>
      </p:sp>
      <p:sp>
        <p:nvSpPr>
          <p:cNvPr id="84" name="object 13">
            <a:extLst>
              <a:ext uri="{FF2B5EF4-FFF2-40B4-BE49-F238E27FC236}">
                <a16:creationId xmlns:a16="http://schemas.microsoft.com/office/drawing/2014/main" id="{E9A601CD-2DBE-4CDB-BBD5-190EE4E0529B}"/>
              </a:ext>
            </a:extLst>
          </p:cNvPr>
          <p:cNvSpPr/>
          <p:nvPr/>
        </p:nvSpPr>
        <p:spPr>
          <a:xfrm>
            <a:off x="6356248" y="3125588"/>
            <a:ext cx="1372235" cy="1274445"/>
          </a:xfrm>
          <a:custGeom>
            <a:avLst/>
            <a:gdLst/>
            <a:ahLst/>
            <a:cxnLst/>
            <a:rect l="l" t="t" r="r" b="b"/>
            <a:pathLst>
              <a:path w="1372235" h="1274445">
                <a:moveTo>
                  <a:pt x="661097" y="0"/>
                </a:moveTo>
                <a:lnTo>
                  <a:pt x="612166" y="85"/>
                </a:lnTo>
                <a:lnTo>
                  <a:pt x="562752" y="4012"/>
                </a:lnTo>
                <a:lnTo>
                  <a:pt x="513027" y="11897"/>
                </a:lnTo>
                <a:lnTo>
                  <a:pt x="466717" y="22882"/>
                </a:lnTo>
                <a:lnTo>
                  <a:pt x="422004" y="37031"/>
                </a:lnTo>
                <a:lnTo>
                  <a:pt x="378984" y="54198"/>
                </a:lnTo>
                <a:lnTo>
                  <a:pt x="337754" y="74239"/>
                </a:lnTo>
                <a:lnTo>
                  <a:pt x="298412" y="97009"/>
                </a:lnTo>
                <a:lnTo>
                  <a:pt x="261053" y="122362"/>
                </a:lnTo>
                <a:lnTo>
                  <a:pt x="225775" y="150154"/>
                </a:lnTo>
                <a:lnTo>
                  <a:pt x="192675" y="180241"/>
                </a:lnTo>
                <a:lnTo>
                  <a:pt x="161850" y="212477"/>
                </a:lnTo>
                <a:lnTo>
                  <a:pt x="133396" y="246717"/>
                </a:lnTo>
                <a:lnTo>
                  <a:pt x="107410" y="282817"/>
                </a:lnTo>
                <a:lnTo>
                  <a:pt x="83989" y="320631"/>
                </a:lnTo>
                <a:lnTo>
                  <a:pt x="63230" y="360015"/>
                </a:lnTo>
                <a:lnTo>
                  <a:pt x="45230" y="400825"/>
                </a:lnTo>
                <a:lnTo>
                  <a:pt x="30085" y="442914"/>
                </a:lnTo>
                <a:lnTo>
                  <a:pt x="17893" y="486138"/>
                </a:lnTo>
                <a:lnTo>
                  <a:pt x="8750" y="530353"/>
                </a:lnTo>
                <a:lnTo>
                  <a:pt x="2753" y="575413"/>
                </a:lnTo>
                <a:lnTo>
                  <a:pt x="0" y="621173"/>
                </a:lnTo>
                <a:lnTo>
                  <a:pt x="586" y="667490"/>
                </a:lnTo>
                <a:lnTo>
                  <a:pt x="4608" y="714217"/>
                </a:lnTo>
                <a:lnTo>
                  <a:pt x="12165" y="761210"/>
                </a:lnTo>
                <a:lnTo>
                  <a:pt x="23150" y="807520"/>
                </a:lnTo>
                <a:lnTo>
                  <a:pt x="37298" y="852233"/>
                </a:lnTo>
                <a:lnTo>
                  <a:pt x="54466" y="895253"/>
                </a:lnTo>
                <a:lnTo>
                  <a:pt x="74506" y="936482"/>
                </a:lnTo>
                <a:lnTo>
                  <a:pt x="97276" y="975824"/>
                </a:lnTo>
                <a:lnTo>
                  <a:pt x="122629" y="1013182"/>
                </a:lnTo>
                <a:lnTo>
                  <a:pt x="150422" y="1048459"/>
                </a:lnTo>
                <a:lnTo>
                  <a:pt x="180508" y="1081558"/>
                </a:lnTo>
                <a:lnTo>
                  <a:pt x="212744" y="1112383"/>
                </a:lnTo>
                <a:lnTo>
                  <a:pt x="246984" y="1140837"/>
                </a:lnTo>
                <a:lnTo>
                  <a:pt x="283084" y="1166823"/>
                </a:lnTo>
                <a:lnTo>
                  <a:pt x="320899" y="1190243"/>
                </a:lnTo>
                <a:lnTo>
                  <a:pt x="360283" y="1211002"/>
                </a:lnTo>
                <a:lnTo>
                  <a:pt x="401092" y="1229002"/>
                </a:lnTo>
                <a:lnTo>
                  <a:pt x="443181" y="1244146"/>
                </a:lnTo>
                <a:lnTo>
                  <a:pt x="486405" y="1256339"/>
                </a:lnTo>
                <a:lnTo>
                  <a:pt x="530620" y="1265482"/>
                </a:lnTo>
                <a:lnTo>
                  <a:pt x="575680" y="1271479"/>
                </a:lnTo>
                <a:lnTo>
                  <a:pt x="621441" y="1274234"/>
                </a:lnTo>
                <a:lnTo>
                  <a:pt x="667757" y="1273649"/>
                </a:lnTo>
                <a:lnTo>
                  <a:pt x="714484" y="1269627"/>
                </a:lnTo>
                <a:lnTo>
                  <a:pt x="761477" y="1262073"/>
                </a:lnTo>
                <a:lnTo>
                  <a:pt x="808740" y="1250821"/>
                </a:lnTo>
                <a:lnTo>
                  <a:pt x="854333" y="1236275"/>
                </a:lnTo>
                <a:lnTo>
                  <a:pt x="898153" y="1218588"/>
                </a:lnTo>
                <a:lnTo>
                  <a:pt x="940098" y="1197914"/>
                </a:lnTo>
                <a:lnTo>
                  <a:pt x="980066" y="1174409"/>
                </a:lnTo>
                <a:lnTo>
                  <a:pt x="1017953" y="1148225"/>
                </a:lnTo>
                <a:lnTo>
                  <a:pt x="1053657" y="1119518"/>
                </a:lnTo>
                <a:lnTo>
                  <a:pt x="1087076" y="1088441"/>
                </a:lnTo>
                <a:lnTo>
                  <a:pt x="1118106" y="1055150"/>
                </a:lnTo>
                <a:lnTo>
                  <a:pt x="1146645" y="1019797"/>
                </a:lnTo>
                <a:lnTo>
                  <a:pt x="1172590" y="982539"/>
                </a:lnTo>
                <a:lnTo>
                  <a:pt x="1195839" y="943527"/>
                </a:lnTo>
                <a:lnTo>
                  <a:pt x="1216289" y="902918"/>
                </a:lnTo>
                <a:lnTo>
                  <a:pt x="1233836" y="860865"/>
                </a:lnTo>
                <a:lnTo>
                  <a:pt x="1248380" y="817523"/>
                </a:lnTo>
                <a:lnTo>
                  <a:pt x="1259816" y="773045"/>
                </a:lnTo>
                <a:lnTo>
                  <a:pt x="1268043" y="727587"/>
                </a:lnTo>
                <a:lnTo>
                  <a:pt x="1272957" y="681302"/>
                </a:lnTo>
                <a:lnTo>
                  <a:pt x="1312170" y="665868"/>
                </a:lnTo>
                <a:lnTo>
                  <a:pt x="1343498" y="638731"/>
                </a:lnTo>
                <a:lnTo>
                  <a:pt x="1364260" y="602574"/>
                </a:lnTo>
                <a:lnTo>
                  <a:pt x="1371776" y="560080"/>
                </a:lnTo>
                <a:lnTo>
                  <a:pt x="1368598" y="544428"/>
                </a:lnTo>
                <a:lnTo>
                  <a:pt x="1343987" y="490486"/>
                </a:lnTo>
                <a:lnTo>
                  <a:pt x="1323097" y="454512"/>
                </a:lnTo>
                <a:lnTo>
                  <a:pt x="1296844" y="414080"/>
                </a:lnTo>
                <a:lnTo>
                  <a:pt x="1265501" y="370347"/>
                </a:lnTo>
                <a:lnTo>
                  <a:pt x="1229337" y="324472"/>
                </a:lnTo>
                <a:lnTo>
                  <a:pt x="1188625" y="277612"/>
                </a:lnTo>
                <a:lnTo>
                  <a:pt x="1143635" y="230926"/>
                </a:lnTo>
                <a:lnTo>
                  <a:pt x="1094638" y="185572"/>
                </a:lnTo>
                <a:lnTo>
                  <a:pt x="1041905" y="142707"/>
                </a:lnTo>
                <a:lnTo>
                  <a:pt x="985708" y="103490"/>
                </a:lnTo>
                <a:lnTo>
                  <a:pt x="979701" y="99642"/>
                </a:lnTo>
                <a:lnTo>
                  <a:pt x="977847" y="98397"/>
                </a:lnTo>
                <a:lnTo>
                  <a:pt x="975929" y="97203"/>
                </a:lnTo>
                <a:lnTo>
                  <a:pt x="975764" y="97203"/>
                </a:lnTo>
                <a:lnTo>
                  <a:pt x="934993" y="73651"/>
                </a:lnTo>
                <a:lnTo>
                  <a:pt x="892543" y="53127"/>
                </a:lnTo>
                <a:lnTo>
                  <a:pt x="848585" y="35748"/>
                </a:lnTo>
                <a:lnTo>
                  <a:pt x="803291" y="21629"/>
                </a:lnTo>
                <a:lnTo>
                  <a:pt x="756831" y="10888"/>
                </a:lnTo>
                <a:lnTo>
                  <a:pt x="709376" y="3639"/>
                </a:lnTo>
                <a:lnTo>
                  <a:pt x="6610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14">
            <a:extLst>
              <a:ext uri="{FF2B5EF4-FFF2-40B4-BE49-F238E27FC236}">
                <a16:creationId xmlns:a16="http://schemas.microsoft.com/office/drawing/2014/main" id="{5A4CCAA6-A918-480C-9297-77A3D4DDC2CE}"/>
              </a:ext>
            </a:extLst>
          </p:cNvPr>
          <p:cNvSpPr/>
          <p:nvPr/>
        </p:nvSpPr>
        <p:spPr>
          <a:xfrm>
            <a:off x="6356248" y="3125588"/>
            <a:ext cx="1372235" cy="1274445"/>
          </a:xfrm>
          <a:custGeom>
            <a:avLst/>
            <a:gdLst/>
            <a:ahLst/>
            <a:cxnLst/>
            <a:rect l="l" t="t" r="r" b="b"/>
            <a:pathLst>
              <a:path w="1372235" h="1274445">
                <a:moveTo>
                  <a:pt x="985708" y="103490"/>
                </a:moveTo>
                <a:lnTo>
                  <a:pt x="984350" y="102601"/>
                </a:lnTo>
                <a:lnTo>
                  <a:pt x="982965" y="101724"/>
                </a:lnTo>
                <a:lnTo>
                  <a:pt x="981594" y="100848"/>
                </a:lnTo>
                <a:lnTo>
                  <a:pt x="979701" y="99642"/>
                </a:lnTo>
                <a:lnTo>
                  <a:pt x="977847" y="98397"/>
                </a:lnTo>
                <a:lnTo>
                  <a:pt x="975929" y="97203"/>
                </a:lnTo>
                <a:lnTo>
                  <a:pt x="975764" y="97203"/>
                </a:lnTo>
                <a:lnTo>
                  <a:pt x="934993" y="73651"/>
                </a:lnTo>
                <a:lnTo>
                  <a:pt x="892543" y="53127"/>
                </a:lnTo>
                <a:lnTo>
                  <a:pt x="848585" y="35748"/>
                </a:lnTo>
                <a:lnTo>
                  <a:pt x="803291" y="21629"/>
                </a:lnTo>
                <a:lnTo>
                  <a:pt x="756831" y="10888"/>
                </a:lnTo>
                <a:lnTo>
                  <a:pt x="709376" y="3639"/>
                </a:lnTo>
                <a:lnTo>
                  <a:pt x="661097" y="0"/>
                </a:lnTo>
                <a:lnTo>
                  <a:pt x="612166" y="85"/>
                </a:lnTo>
                <a:lnTo>
                  <a:pt x="562752" y="4012"/>
                </a:lnTo>
                <a:lnTo>
                  <a:pt x="513027" y="11897"/>
                </a:lnTo>
                <a:lnTo>
                  <a:pt x="466717" y="22882"/>
                </a:lnTo>
                <a:lnTo>
                  <a:pt x="422004" y="37031"/>
                </a:lnTo>
                <a:lnTo>
                  <a:pt x="378984" y="54198"/>
                </a:lnTo>
                <a:lnTo>
                  <a:pt x="337754" y="74239"/>
                </a:lnTo>
                <a:lnTo>
                  <a:pt x="298412" y="97009"/>
                </a:lnTo>
                <a:lnTo>
                  <a:pt x="261053" y="122362"/>
                </a:lnTo>
                <a:lnTo>
                  <a:pt x="225775" y="150154"/>
                </a:lnTo>
                <a:lnTo>
                  <a:pt x="192675" y="180241"/>
                </a:lnTo>
                <a:lnTo>
                  <a:pt x="161850" y="212477"/>
                </a:lnTo>
                <a:lnTo>
                  <a:pt x="133396" y="246717"/>
                </a:lnTo>
                <a:lnTo>
                  <a:pt x="107410" y="282817"/>
                </a:lnTo>
                <a:lnTo>
                  <a:pt x="83989" y="320631"/>
                </a:lnTo>
                <a:lnTo>
                  <a:pt x="63230" y="360015"/>
                </a:lnTo>
                <a:lnTo>
                  <a:pt x="45230" y="400825"/>
                </a:lnTo>
                <a:lnTo>
                  <a:pt x="30085" y="442914"/>
                </a:lnTo>
                <a:lnTo>
                  <a:pt x="17893" y="486138"/>
                </a:lnTo>
                <a:lnTo>
                  <a:pt x="8750" y="530353"/>
                </a:lnTo>
                <a:lnTo>
                  <a:pt x="2753" y="575413"/>
                </a:lnTo>
                <a:lnTo>
                  <a:pt x="0" y="621173"/>
                </a:lnTo>
                <a:lnTo>
                  <a:pt x="586" y="667490"/>
                </a:lnTo>
                <a:lnTo>
                  <a:pt x="4608" y="714217"/>
                </a:lnTo>
                <a:lnTo>
                  <a:pt x="12165" y="761210"/>
                </a:lnTo>
                <a:lnTo>
                  <a:pt x="23150" y="807520"/>
                </a:lnTo>
                <a:lnTo>
                  <a:pt x="37298" y="852233"/>
                </a:lnTo>
                <a:lnTo>
                  <a:pt x="54466" y="895253"/>
                </a:lnTo>
                <a:lnTo>
                  <a:pt x="74506" y="936482"/>
                </a:lnTo>
                <a:lnTo>
                  <a:pt x="97276" y="975824"/>
                </a:lnTo>
                <a:lnTo>
                  <a:pt x="122629" y="1013182"/>
                </a:lnTo>
                <a:lnTo>
                  <a:pt x="150422" y="1048459"/>
                </a:lnTo>
                <a:lnTo>
                  <a:pt x="180508" y="1081558"/>
                </a:lnTo>
                <a:lnTo>
                  <a:pt x="212744" y="1112383"/>
                </a:lnTo>
                <a:lnTo>
                  <a:pt x="246984" y="1140837"/>
                </a:lnTo>
                <a:lnTo>
                  <a:pt x="283084" y="1166823"/>
                </a:lnTo>
                <a:lnTo>
                  <a:pt x="320899" y="1190243"/>
                </a:lnTo>
                <a:lnTo>
                  <a:pt x="360283" y="1211002"/>
                </a:lnTo>
                <a:lnTo>
                  <a:pt x="401092" y="1229002"/>
                </a:lnTo>
                <a:lnTo>
                  <a:pt x="443181" y="1244146"/>
                </a:lnTo>
                <a:lnTo>
                  <a:pt x="486405" y="1256339"/>
                </a:lnTo>
                <a:lnTo>
                  <a:pt x="530620" y="1265482"/>
                </a:lnTo>
                <a:lnTo>
                  <a:pt x="575680" y="1271479"/>
                </a:lnTo>
                <a:lnTo>
                  <a:pt x="621441" y="1274234"/>
                </a:lnTo>
                <a:lnTo>
                  <a:pt x="667757" y="1273649"/>
                </a:lnTo>
                <a:lnTo>
                  <a:pt x="714484" y="1269627"/>
                </a:lnTo>
                <a:lnTo>
                  <a:pt x="761477" y="1262073"/>
                </a:lnTo>
                <a:lnTo>
                  <a:pt x="808740" y="1250821"/>
                </a:lnTo>
                <a:lnTo>
                  <a:pt x="854333" y="1236275"/>
                </a:lnTo>
                <a:lnTo>
                  <a:pt x="898153" y="1218588"/>
                </a:lnTo>
                <a:lnTo>
                  <a:pt x="940098" y="1197914"/>
                </a:lnTo>
                <a:lnTo>
                  <a:pt x="980066" y="1174409"/>
                </a:lnTo>
                <a:lnTo>
                  <a:pt x="1017953" y="1148225"/>
                </a:lnTo>
                <a:lnTo>
                  <a:pt x="1053657" y="1119518"/>
                </a:lnTo>
                <a:lnTo>
                  <a:pt x="1087076" y="1088441"/>
                </a:lnTo>
                <a:lnTo>
                  <a:pt x="1118106" y="1055150"/>
                </a:lnTo>
                <a:lnTo>
                  <a:pt x="1146645" y="1019797"/>
                </a:lnTo>
                <a:lnTo>
                  <a:pt x="1172590" y="982539"/>
                </a:lnTo>
                <a:lnTo>
                  <a:pt x="1195839" y="943527"/>
                </a:lnTo>
                <a:lnTo>
                  <a:pt x="1216289" y="902918"/>
                </a:lnTo>
                <a:lnTo>
                  <a:pt x="1233836" y="860865"/>
                </a:lnTo>
                <a:lnTo>
                  <a:pt x="1248380" y="817523"/>
                </a:lnTo>
                <a:lnTo>
                  <a:pt x="1259816" y="773045"/>
                </a:lnTo>
                <a:lnTo>
                  <a:pt x="1268043" y="727587"/>
                </a:lnTo>
                <a:lnTo>
                  <a:pt x="1272957" y="681302"/>
                </a:lnTo>
                <a:lnTo>
                  <a:pt x="1312170" y="665868"/>
                </a:lnTo>
                <a:lnTo>
                  <a:pt x="1343498" y="638731"/>
                </a:lnTo>
                <a:lnTo>
                  <a:pt x="1364260" y="602574"/>
                </a:lnTo>
                <a:lnTo>
                  <a:pt x="1371776" y="560080"/>
                </a:lnTo>
                <a:lnTo>
                  <a:pt x="1368598" y="544428"/>
                </a:lnTo>
                <a:lnTo>
                  <a:pt x="1343987" y="490486"/>
                </a:lnTo>
                <a:lnTo>
                  <a:pt x="1323097" y="454512"/>
                </a:lnTo>
                <a:lnTo>
                  <a:pt x="1296844" y="414080"/>
                </a:lnTo>
                <a:lnTo>
                  <a:pt x="1265501" y="370347"/>
                </a:lnTo>
                <a:lnTo>
                  <a:pt x="1229337" y="324472"/>
                </a:lnTo>
                <a:lnTo>
                  <a:pt x="1188625" y="277612"/>
                </a:lnTo>
                <a:lnTo>
                  <a:pt x="1143635" y="230926"/>
                </a:lnTo>
                <a:lnTo>
                  <a:pt x="1094638" y="185572"/>
                </a:lnTo>
                <a:lnTo>
                  <a:pt x="1041905" y="142707"/>
                </a:lnTo>
                <a:lnTo>
                  <a:pt x="985708" y="103490"/>
                </a:lnTo>
                <a:close/>
              </a:path>
            </a:pathLst>
          </a:custGeom>
          <a:ln w="1016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15">
            <a:extLst>
              <a:ext uri="{FF2B5EF4-FFF2-40B4-BE49-F238E27FC236}">
                <a16:creationId xmlns:a16="http://schemas.microsoft.com/office/drawing/2014/main" id="{F2308A7C-49C3-4664-B562-5743493B966E}"/>
              </a:ext>
            </a:extLst>
          </p:cNvPr>
          <p:cNvSpPr/>
          <p:nvPr/>
        </p:nvSpPr>
        <p:spPr>
          <a:xfrm>
            <a:off x="7197540" y="3498222"/>
            <a:ext cx="145300" cy="145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16">
            <a:extLst>
              <a:ext uri="{FF2B5EF4-FFF2-40B4-BE49-F238E27FC236}">
                <a16:creationId xmlns:a16="http://schemas.microsoft.com/office/drawing/2014/main" id="{3587C99E-ADEB-4E14-9E85-D61E127CEC6F}"/>
              </a:ext>
            </a:extLst>
          </p:cNvPr>
          <p:cNvSpPr/>
          <p:nvPr/>
        </p:nvSpPr>
        <p:spPr>
          <a:xfrm>
            <a:off x="6356251" y="3125589"/>
            <a:ext cx="1372235" cy="1274445"/>
          </a:xfrm>
          <a:custGeom>
            <a:avLst/>
            <a:gdLst/>
            <a:ahLst/>
            <a:cxnLst/>
            <a:rect l="l" t="t" r="r" b="b"/>
            <a:pathLst>
              <a:path w="1372235" h="1274445">
                <a:moveTo>
                  <a:pt x="661099" y="0"/>
                </a:moveTo>
                <a:lnTo>
                  <a:pt x="612167" y="85"/>
                </a:lnTo>
                <a:lnTo>
                  <a:pt x="562751" y="4012"/>
                </a:lnTo>
                <a:lnTo>
                  <a:pt x="513023" y="11897"/>
                </a:lnTo>
                <a:lnTo>
                  <a:pt x="466713" y="22882"/>
                </a:lnTo>
                <a:lnTo>
                  <a:pt x="422000" y="37031"/>
                </a:lnTo>
                <a:lnTo>
                  <a:pt x="378981" y="54198"/>
                </a:lnTo>
                <a:lnTo>
                  <a:pt x="337751" y="74239"/>
                </a:lnTo>
                <a:lnTo>
                  <a:pt x="298409" y="97008"/>
                </a:lnTo>
                <a:lnTo>
                  <a:pt x="261051" y="122362"/>
                </a:lnTo>
                <a:lnTo>
                  <a:pt x="225774" y="150154"/>
                </a:lnTo>
                <a:lnTo>
                  <a:pt x="192675" y="180240"/>
                </a:lnTo>
                <a:lnTo>
                  <a:pt x="161850" y="212476"/>
                </a:lnTo>
                <a:lnTo>
                  <a:pt x="133396" y="246716"/>
                </a:lnTo>
                <a:lnTo>
                  <a:pt x="107411" y="282815"/>
                </a:lnTo>
                <a:lnTo>
                  <a:pt x="83990" y="320629"/>
                </a:lnTo>
                <a:lnTo>
                  <a:pt x="63231" y="360013"/>
                </a:lnTo>
                <a:lnTo>
                  <a:pt x="45231" y="400821"/>
                </a:lnTo>
                <a:lnTo>
                  <a:pt x="30087" y="442910"/>
                </a:lnTo>
                <a:lnTo>
                  <a:pt x="17895" y="486133"/>
                </a:lnTo>
                <a:lnTo>
                  <a:pt x="8751" y="530347"/>
                </a:lnTo>
                <a:lnTo>
                  <a:pt x="2754" y="575406"/>
                </a:lnTo>
                <a:lnTo>
                  <a:pt x="0" y="621165"/>
                </a:lnTo>
                <a:lnTo>
                  <a:pt x="585" y="667480"/>
                </a:lnTo>
                <a:lnTo>
                  <a:pt x="4606" y="714206"/>
                </a:lnTo>
                <a:lnTo>
                  <a:pt x="12161" y="761197"/>
                </a:lnTo>
                <a:lnTo>
                  <a:pt x="23146" y="807509"/>
                </a:lnTo>
                <a:lnTo>
                  <a:pt x="37295" y="852223"/>
                </a:lnTo>
                <a:lnTo>
                  <a:pt x="54462" y="895244"/>
                </a:lnTo>
                <a:lnTo>
                  <a:pt x="74502" y="936475"/>
                </a:lnTo>
                <a:lnTo>
                  <a:pt x="97272" y="975818"/>
                </a:lnTo>
                <a:lnTo>
                  <a:pt x="122625" y="1013177"/>
                </a:lnTo>
                <a:lnTo>
                  <a:pt x="150418" y="1048455"/>
                </a:lnTo>
                <a:lnTo>
                  <a:pt x="180504" y="1081555"/>
                </a:lnTo>
                <a:lnTo>
                  <a:pt x="212740" y="1112381"/>
                </a:lnTo>
                <a:lnTo>
                  <a:pt x="246980" y="1140835"/>
                </a:lnTo>
                <a:lnTo>
                  <a:pt x="283080" y="1166821"/>
                </a:lnTo>
                <a:lnTo>
                  <a:pt x="320895" y="1190242"/>
                </a:lnTo>
                <a:lnTo>
                  <a:pt x="360279" y="1211001"/>
                </a:lnTo>
                <a:lnTo>
                  <a:pt x="401088" y="1229001"/>
                </a:lnTo>
                <a:lnTo>
                  <a:pt x="443177" y="1244146"/>
                </a:lnTo>
                <a:lnTo>
                  <a:pt x="486402" y="1256338"/>
                </a:lnTo>
                <a:lnTo>
                  <a:pt x="530616" y="1265482"/>
                </a:lnTo>
                <a:lnTo>
                  <a:pt x="575676" y="1271479"/>
                </a:lnTo>
                <a:lnTo>
                  <a:pt x="621437" y="1274234"/>
                </a:lnTo>
                <a:lnTo>
                  <a:pt x="667753" y="1273649"/>
                </a:lnTo>
                <a:lnTo>
                  <a:pt x="714480" y="1269627"/>
                </a:lnTo>
                <a:lnTo>
                  <a:pt x="761473" y="1262073"/>
                </a:lnTo>
                <a:lnTo>
                  <a:pt x="808736" y="1250821"/>
                </a:lnTo>
                <a:lnTo>
                  <a:pt x="854329" y="1236275"/>
                </a:lnTo>
                <a:lnTo>
                  <a:pt x="894673" y="1219991"/>
                </a:lnTo>
                <a:lnTo>
                  <a:pt x="656654" y="1219991"/>
                </a:lnTo>
                <a:lnTo>
                  <a:pt x="610156" y="1219732"/>
                </a:lnTo>
                <a:lnTo>
                  <a:pt x="564322" y="1215807"/>
                </a:lnTo>
                <a:lnTo>
                  <a:pt x="519328" y="1208333"/>
                </a:lnTo>
                <a:lnTo>
                  <a:pt x="475349" y="1197429"/>
                </a:lnTo>
                <a:lnTo>
                  <a:pt x="432564" y="1183213"/>
                </a:lnTo>
                <a:lnTo>
                  <a:pt x="391147" y="1165802"/>
                </a:lnTo>
                <a:lnTo>
                  <a:pt x="351277" y="1145315"/>
                </a:lnTo>
                <a:lnTo>
                  <a:pt x="313128" y="1121869"/>
                </a:lnTo>
                <a:lnTo>
                  <a:pt x="276879" y="1095583"/>
                </a:lnTo>
                <a:lnTo>
                  <a:pt x="242704" y="1066575"/>
                </a:lnTo>
                <a:lnTo>
                  <a:pt x="210781" y="1034962"/>
                </a:lnTo>
                <a:lnTo>
                  <a:pt x="181287" y="1000862"/>
                </a:lnTo>
                <a:lnTo>
                  <a:pt x="154397" y="964394"/>
                </a:lnTo>
                <a:lnTo>
                  <a:pt x="130288" y="925676"/>
                </a:lnTo>
                <a:lnTo>
                  <a:pt x="109137" y="884825"/>
                </a:lnTo>
                <a:lnTo>
                  <a:pt x="91121" y="841959"/>
                </a:lnTo>
                <a:lnTo>
                  <a:pt x="76415" y="797197"/>
                </a:lnTo>
                <a:lnTo>
                  <a:pt x="65196" y="750656"/>
                </a:lnTo>
                <a:lnTo>
                  <a:pt x="57768" y="703362"/>
                </a:lnTo>
                <a:lnTo>
                  <a:pt x="54242" y="656378"/>
                </a:lnTo>
                <a:lnTo>
                  <a:pt x="54438" y="621165"/>
                </a:lnTo>
                <a:lnTo>
                  <a:pt x="58426" y="564047"/>
                </a:lnTo>
                <a:lnTo>
                  <a:pt x="65900" y="519053"/>
                </a:lnTo>
                <a:lnTo>
                  <a:pt x="76804" y="475076"/>
                </a:lnTo>
                <a:lnTo>
                  <a:pt x="91020" y="432291"/>
                </a:lnTo>
                <a:lnTo>
                  <a:pt x="108430" y="390875"/>
                </a:lnTo>
                <a:lnTo>
                  <a:pt x="128917" y="351005"/>
                </a:lnTo>
                <a:lnTo>
                  <a:pt x="152362" y="312857"/>
                </a:lnTo>
                <a:lnTo>
                  <a:pt x="178648" y="276608"/>
                </a:lnTo>
                <a:lnTo>
                  <a:pt x="207656" y="242434"/>
                </a:lnTo>
                <a:lnTo>
                  <a:pt x="239268" y="210511"/>
                </a:lnTo>
                <a:lnTo>
                  <a:pt x="273367" y="181016"/>
                </a:lnTo>
                <a:lnTo>
                  <a:pt x="309834" y="154126"/>
                </a:lnTo>
                <a:lnTo>
                  <a:pt x="348551" y="130017"/>
                </a:lnTo>
                <a:lnTo>
                  <a:pt x="389401" y="108865"/>
                </a:lnTo>
                <a:lnTo>
                  <a:pt x="432265" y="90848"/>
                </a:lnTo>
                <a:lnTo>
                  <a:pt x="477025" y="76140"/>
                </a:lnTo>
                <a:lnTo>
                  <a:pt x="523564" y="64920"/>
                </a:lnTo>
                <a:lnTo>
                  <a:pt x="576585" y="56672"/>
                </a:lnTo>
                <a:lnTo>
                  <a:pt x="628434" y="53173"/>
                </a:lnTo>
                <a:lnTo>
                  <a:pt x="892636" y="53173"/>
                </a:lnTo>
                <a:lnTo>
                  <a:pt x="848583" y="35748"/>
                </a:lnTo>
                <a:lnTo>
                  <a:pt x="803290" y="21629"/>
                </a:lnTo>
                <a:lnTo>
                  <a:pt x="756831" y="10888"/>
                </a:lnTo>
                <a:lnTo>
                  <a:pt x="709377" y="3639"/>
                </a:lnTo>
                <a:lnTo>
                  <a:pt x="661099" y="0"/>
                </a:lnTo>
                <a:close/>
              </a:path>
              <a:path w="1372235" h="1274445">
                <a:moveTo>
                  <a:pt x="1240231" y="841791"/>
                </a:moveTo>
                <a:lnTo>
                  <a:pt x="1183063" y="841791"/>
                </a:lnTo>
                <a:lnTo>
                  <a:pt x="1164076" y="886570"/>
                </a:lnTo>
                <a:lnTo>
                  <a:pt x="1141501" y="929521"/>
                </a:lnTo>
                <a:lnTo>
                  <a:pt x="1115483" y="970418"/>
                </a:lnTo>
                <a:lnTo>
                  <a:pt x="1086173" y="1009038"/>
                </a:lnTo>
                <a:lnTo>
                  <a:pt x="1053718" y="1045155"/>
                </a:lnTo>
                <a:lnTo>
                  <a:pt x="1018266" y="1078545"/>
                </a:lnTo>
                <a:lnTo>
                  <a:pt x="979966" y="1108983"/>
                </a:lnTo>
                <a:lnTo>
                  <a:pt x="938966" y="1136245"/>
                </a:lnTo>
                <a:lnTo>
                  <a:pt x="895414" y="1160106"/>
                </a:lnTo>
                <a:lnTo>
                  <a:pt x="849459" y="1180342"/>
                </a:lnTo>
                <a:lnTo>
                  <a:pt x="801249" y="1196727"/>
                </a:lnTo>
                <a:lnTo>
                  <a:pt x="750932" y="1209037"/>
                </a:lnTo>
                <a:lnTo>
                  <a:pt x="703638" y="1216465"/>
                </a:lnTo>
                <a:lnTo>
                  <a:pt x="656654" y="1219991"/>
                </a:lnTo>
                <a:lnTo>
                  <a:pt x="894673" y="1219991"/>
                </a:lnTo>
                <a:lnTo>
                  <a:pt x="940094" y="1197914"/>
                </a:lnTo>
                <a:lnTo>
                  <a:pt x="980062" y="1174408"/>
                </a:lnTo>
                <a:lnTo>
                  <a:pt x="1017949" y="1148225"/>
                </a:lnTo>
                <a:lnTo>
                  <a:pt x="1053654" y="1119517"/>
                </a:lnTo>
                <a:lnTo>
                  <a:pt x="1087072" y="1088440"/>
                </a:lnTo>
                <a:lnTo>
                  <a:pt x="1118102" y="1055148"/>
                </a:lnTo>
                <a:lnTo>
                  <a:pt x="1146641" y="1019795"/>
                </a:lnTo>
                <a:lnTo>
                  <a:pt x="1172586" y="982536"/>
                </a:lnTo>
                <a:lnTo>
                  <a:pt x="1195835" y="943524"/>
                </a:lnTo>
                <a:lnTo>
                  <a:pt x="1216285" y="902913"/>
                </a:lnTo>
                <a:lnTo>
                  <a:pt x="1233833" y="860859"/>
                </a:lnTo>
                <a:lnTo>
                  <a:pt x="1240231" y="841791"/>
                </a:lnTo>
                <a:close/>
              </a:path>
              <a:path w="1372235" h="1274445">
                <a:moveTo>
                  <a:pt x="917317" y="684040"/>
                </a:moveTo>
                <a:lnTo>
                  <a:pt x="906994" y="684754"/>
                </a:lnTo>
                <a:lnTo>
                  <a:pt x="897363" y="689569"/>
                </a:lnTo>
                <a:lnTo>
                  <a:pt x="890397" y="697669"/>
                </a:lnTo>
                <a:lnTo>
                  <a:pt x="887170" y="707468"/>
                </a:lnTo>
                <a:lnTo>
                  <a:pt x="887846" y="717760"/>
                </a:lnTo>
                <a:lnTo>
                  <a:pt x="924377" y="759882"/>
                </a:lnTo>
                <a:lnTo>
                  <a:pt x="960622" y="787480"/>
                </a:lnTo>
                <a:lnTo>
                  <a:pt x="1010126" y="814625"/>
                </a:lnTo>
                <a:lnTo>
                  <a:pt x="1072658" y="835314"/>
                </a:lnTo>
                <a:lnTo>
                  <a:pt x="1147985" y="843544"/>
                </a:lnTo>
                <a:lnTo>
                  <a:pt x="1156549" y="843431"/>
                </a:lnTo>
                <a:lnTo>
                  <a:pt x="1165257" y="843096"/>
                </a:lnTo>
                <a:lnTo>
                  <a:pt x="1174099" y="842547"/>
                </a:lnTo>
                <a:lnTo>
                  <a:pt x="1183063" y="841791"/>
                </a:lnTo>
                <a:lnTo>
                  <a:pt x="1240231" y="841791"/>
                </a:lnTo>
                <a:lnTo>
                  <a:pt x="1248376" y="817515"/>
                </a:lnTo>
                <a:lnTo>
                  <a:pt x="1255887" y="788305"/>
                </a:lnTo>
                <a:lnTo>
                  <a:pt x="1122532" y="788305"/>
                </a:lnTo>
                <a:lnTo>
                  <a:pt x="1057286" y="774938"/>
                </a:lnTo>
                <a:lnTo>
                  <a:pt x="1005704" y="751909"/>
                </a:lnTo>
                <a:lnTo>
                  <a:pt x="968018" y="726155"/>
                </a:lnTo>
                <a:lnTo>
                  <a:pt x="944460" y="704612"/>
                </a:lnTo>
                <a:lnTo>
                  <a:pt x="935260" y="694217"/>
                </a:lnTo>
                <a:lnTo>
                  <a:pt x="927137" y="687253"/>
                </a:lnTo>
                <a:lnTo>
                  <a:pt x="917317" y="684040"/>
                </a:lnTo>
                <a:close/>
              </a:path>
              <a:path w="1372235" h="1274445">
                <a:moveTo>
                  <a:pt x="1268806" y="720354"/>
                </a:moveTo>
                <a:lnTo>
                  <a:pt x="1214381" y="720354"/>
                </a:lnTo>
                <a:lnTo>
                  <a:pt x="1211768" y="736726"/>
                </a:lnTo>
                <a:lnTo>
                  <a:pt x="1208696" y="752976"/>
                </a:lnTo>
                <a:lnTo>
                  <a:pt x="1205174" y="769094"/>
                </a:lnTo>
                <a:lnTo>
                  <a:pt x="1201211" y="785073"/>
                </a:lnTo>
                <a:lnTo>
                  <a:pt x="1122532" y="788305"/>
                </a:lnTo>
                <a:lnTo>
                  <a:pt x="1255887" y="788305"/>
                </a:lnTo>
                <a:lnTo>
                  <a:pt x="1259812" y="773036"/>
                </a:lnTo>
                <a:lnTo>
                  <a:pt x="1268039" y="727576"/>
                </a:lnTo>
                <a:lnTo>
                  <a:pt x="1268806" y="720354"/>
                </a:lnTo>
                <a:close/>
              </a:path>
              <a:path w="1372235" h="1274445">
                <a:moveTo>
                  <a:pt x="892636" y="53173"/>
                </a:moveTo>
                <a:lnTo>
                  <a:pt x="628434" y="53173"/>
                </a:lnTo>
                <a:lnTo>
                  <a:pt x="679159" y="54328"/>
                </a:lnTo>
                <a:lnTo>
                  <a:pt x="728807" y="60039"/>
                </a:lnTo>
                <a:lnTo>
                  <a:pt x="777429" y="70208"/>
                </a:lnTo>
                <a:lnTo>
                  <a:pt x="825073" y="84740"/>
                </a:lnTo>
                <a:lnTo>
                  <a:pt x="871786" y="103537"/>
                </a:lnTo>
                <a:lnTo>
                  <a:pt x="917617" y="126503"/>
                </a:lnTo>
                <a:lnTo>
                  <a:pt x="962616" y="153540"/>
                </a:lnTo>
                <a:lnTo>
                  <a:pt x="1001821" y="180756"/>
                </a:lnTo>
                <a:lnTo>
                  <a:pt x="1006215" y="184173"/>
                </a:lnTo>
                <a:lnTo>
                  <a:pt x="1015270" y="191069"/>
                </a:lnTo>
                <a:lnTo>
                  <a:pt x="1050227" y="219410"/>
                </a:lnTo>
                <a:lnTo>
                  <a:pt x="1080053" y="245946"/>
                </a:lnTo>
                <a:lnTo>
                  <a:pt x="1139122" y="304776"/>
                </a:lnTo>
                <a:lnTo>
                  <a:pt x="1183094" y="354408"/>
                </a:lnTo>
                <a:lnTo>
                  <a:pt x="1221586" y="402527"/>
                </a:lnTo>
                <a:lnTo>
                  <a:pt x="1254195" y="447409"/>
                </a:lnTo>
                <a:lnTo>
                  <a:pt x="1280521" y="487329"/>
                </a:lnTo>
                <a:lnTo>
                  <a:pt x="1300160" y="520564"/>
                </a:lnTo>
                <a:lnTo>
                  <a:pt x="1317771" y="560080"/>
                </a:lnTo>
                <a:lnTo>
                  <a:pt x="1312284" y="587155"/>
                </a:lnTo>
                <a:lnTo>
                  <a:pt x="1297256" y="609288"/>
                </a:lnTo>
                <a:lnTo>
                  <a:pt x="1274839" y="624222"/>
                </a:lnTo>
                <a:lnTo>
                  <a:pt x="1247185" y="629701"/>
                </a:lnTo>
                <a:lnTo>
                  <a:pt x="1246969" y="629701"/>
                </a:lnTo>
                <a:lnTo>
                  <a:pt x="1237165" y="631555"/>
                </a:lnTo>
                <a:lnTo>
                  <a:pt x="1228981" y="636650"/>
                </a:lnTo>
                <a:lnTo>
                  <a:pt x="1223114" y="644291"/>
                </a:lnTo>
                <a:lnTo>
                  <a:pt x="1220261" y="653781"/>
                </a:lnTo>
                <a:lnTo>
                  <a:pt x="1220134" y="654949"/>
                </a:lnTo>
                <a:lnTo>
                  <a:pt x="1220007" y="655368"/>
                </a:lnTo>
                <a:lnTo>
                  <a:pt x="1219226" y="672159"/>
                </a:lnTo>
                <a:lnTo>
                  <a:pt x="1218002" y="688374"/>
                </a:lnTo>
                <a:lnTo>
                  <a:pt x="1216321" y="704612"/>
                </a:lnTo>
                <a:lnTo>
                  <a:pt x="1214266" y="720392"/>
                </a:lnTo>
                <a:lnTo>
                  <a:pt x="1268806" y="720354"/>
                </a:lnTo>
                <a:lnTo>
                  <a:pt x="1272953" y="681289"/>
                </a:lnTo>
                <a:lnTo>
                  <a:pt x="1312168" y="665863"/>
                </a:lnTo>
                <a:lnTo>
                  <a:pt x="1343500" y="638730"/>
                </a:lnTo>
                <a:lnTo>
                  <a:pt x="1364266" y="602574"/>
                </a:lnTo>
                <a:lnTo>
                  <a:pt x="1371785" y="560080"/>
                </a:lnTo>
                <a:lnTo>
                  <a:pt x="1368606" y="544426"/>
                </a:lnTo>
                <a:lnTo>
                  <a:pt x="1343994" y="490481"/>
                </a:lnTo>
                <a:lnTo>
                  <a:pt x="1323102" y="454506"/>
                </a:lnTo>
                <a:lnTo>
                  <a:pt x="1296848" y="414074"/>
                </a:lnTo>
                <a:lnTo>
                  <a:pt x="1265503" y="370342"/>
                </a:lnTo>
                <a:lnTo>
                  <a:pt x="1229338" y="324468"/>
                </a:lnTo>
                <a:lnTo>
                  <a:pt x="1188624" y="277609"/>
                </a:lnTo>
                <a:lnTo>
                  <a:pt x="1143633" y="230925"/>
                </a:lnTo>
                <a:lnTo>
                  <a:pt x="1094635" y="185571"/>
                </a:lnTo>
                <a:lnTo>
                  <a:pt x="1041902" y="142707"/>
                </a:lnTo>
                <a:lnTo>
                  <a:pt x="985705" y="103490"/>
                </a:lnTo>
                <a:lnTo>
                  <a:pt x="979697" y="99642"/>
                </a:lnTo>
                <a:lnTo>
                  <a:pt x="977843" y="98397"/>
                </a:lnTo>
                <a:lnTo>
                  <a:pt x="975938" y="97203"/>
                </a:lnTo>
                <a:lnTo>
                  <a:pt x="975760" y="97203"/>
                </a:lnTo>
                <a:lnTo>
                  <a:pt x="934989" y="73651"/>
                </a:lnTo>
                <a:lnTo>
                  <a:pt x="892636" y="53173"/>
                </a:lnTo>
                <a:close/>
              </a:path>
            </a:pathLst>
          </a:custGeom>
          <a:solidFill>
            <a:srgbClr val="323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32">
            <a:extLst>
              <a:ext uri="{FF2B5EF4-FFF2-40B4-BE49-F238E27FC236}">
                <a16:creationId xmlns:a16="http://schemas.microsoft.com/office/drawing/2014/main" id="{8313BD8B-79FB-4D7F-9CAF-B398BD4FC051}"/>
              </a:ext>
            </a:extLst>
          </p:cNvPr>
          <p:cNvSpPr/>
          <p:nvPr/>
        </p:nvSpPr>
        <p:spPr>
          <a:xfrm>
            <a:off x="3898130" y="1223351"/>
            <a:ext cx="1240883" cy="974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pt-BR" dirty="0"/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E3B16298-F7B6-4AE3-9BEC-CE722E076EA7}"/>
              </a:ext>
            </a:extLst>
          </p:cNvPr>
          <p:cNvSpPr txBox="1"/>
          <p:nvPr/>
        </p:nvSpPr>
        <p:spPr>
          <a:xfrm>
            <a:off x="4076086" y="1353773"/>
            <a:ext cx="10613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Preocupação e empatia com todos os seres vivos</a:t>
            </a:r>
          </a:p>
        </p:txBody>
      </p:sp>
      <p:sp>
        <p:nvSpPr>
          <p:cNvPr id="90" name="object 32">
            <a:extLst>
              <a:ext uri="{FF2B5EF4-FFF2-40B4-BE49-F238E27FC236}">
                <a16:creationId xmlns:a16="http://schemas.microsoft.com/office/drawing/2014/main" id="{86CE990C-8EDE-416F-9DAD-98BA0EED7A3D}"/>
              </a:ext>
            </a:extLst>
          </p:cNvPr>
          <p:cNvSpPr/>
          <p:nvPr/>
        </p:nvSpPr>
        <p:spPr>
          <a:xfrm>
            <a:off x="5094869" y="1227410"/>
            <a:ext cx="1354133" cy="1052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pt-BR" dirty="0"/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ADF1EFA7-6FC9-4060-8075-24061F3D0BB2}"/>
              </a:ext>
            </a:extLst>
          </p:cNvPr>
          <p:cNvSpPr txBox="1"/>
          <p:nvPr/>
        </p:nvSpPr>
        <p:spPr>
          <a:xfrm>
            <a:off x="5208120" y="1340058"/>
            <a:ext cx="124088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Melhora do bem-estar após parar de consumir produtos de origem animal</a:t>
            </a:r>
          </a:p>
        </p:txBody>
      </p:sp>
      <p:sp>
        <p:nvSpPr>
          <p:cNvPr id="92" name="object 32">
            <a:extLst>
              <a:ext uri="{FF2B5EF4-FFF2-40B4-BE49-F238E27FC236}">
                <a16:creationId xmlns:a16="http://schemas.microsoft.com/office/drawing/2014/main" id="{ADA798A0-6104-4B3B-B28C-37291ACC0F8B}"/>
              </a:ext>
            </a:extLst>
          </p:cNvPr>
          <p:cNvSpPr/>
          <p:nvPr/>
        </p:nvSpPr>
        <p:spPr>
          <a:xfrm>
            <a:off x="6390850" y="1246337"/>
            <a:ext cx="1337634" cy="9289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pt-BR" dirty="0"/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9A344EB6-729D-41D9-A25D-4BB3FD5C9B16}"/>
              </a:ext>
            </a:extLst>
          </p:cNvPr>
          <p:cNvSpPr txBox="1"/>
          <p:nvPr/>
        </p:nvSpPr>
        <p:spPr>
          <a:xfrm>
            <a:off x="6500874" y="1483247"/>
            <a:ext cx="12408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Forte senso de sustentabilidade</a:t>
            </a:r>
          </a:p>
        </p:txBody>
      </p:sp>
      <p:sp>
        <p:nvSpPr>
          <p:cNvPr id="94" name="object 32">
            <a:extLst>
              <a:ext uri="{FF2B5EF4-FFF2-40B4-BE49-F238E27FC236}">
                <a16:creationId xmlns:a16="http://schemas.microsoft.com/office/drawing/2014/main" id="{EF4221FF-CDDB-413A-B195-DC7B6A78CB6E}"/>
              </a:ext>
            </a:extLst>
          </p:cNvPr>
          <p:cNvSpPr/>
          <p:nvPr/>
        </p:nvSpPr>
        <p:spPr>
          <a:xfrm>
            <a:off x="7680377" y="1241125"/>
            <a:ext cx="1354133" cy="1052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pt-BR" dirty="0"/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2777C7D6-44F3-4856-86EC-56299E2DE110}"/>
              </a:ext>
            </a:extLst>
          </p:cNvPr>
          <p:cNvSpPr txBox="1"/>
          <p:nvPr/>
        </p:nvSpPr>
        <p:spPr>
          <a:xfrm>
            <a:off x="7711067" y="1353773"/>
            <a:ext cx="135413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Sonha com um mundo sem crueldade e aumento da comunidade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vegan</a:t>
            </a:r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object 32">
            <a:extLst>
              <a:ext uri="{FF2B5EF4-FFF2-40B4-BE49-F238E27FC236}">
                <a16:creationId xmlns:a16="http://schemas.microsoft.com/office/drawing/2014/main" id="{28EE4C6F-9D3A-4C6E-9551-6E6AB9D5B0C3}"/>
              </a:ext>
            </a:extLst>
          </p:cNvPr>
          <p:cNvSpPr/>
          <p:nvPr/>
        </p:nvSpPr>
        <p:spPr>
          <a:xfrm>
            <a:off x="1969581" y="1969998"/>
            <a:ext cx="1240883" cy="974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pt-BR" dirty="0"/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609D20B7-AC86-4460-87A2-316BE6961D41}"/>
              </a:ext>
            </a:extLst>
          </p:cNvPr>
          <p:cNvSpPr txBox="1"/>
          <p:nvPr/>
        </p:nvSpPr>
        <p:spPr>
          <a:xfrm>
            <a:off x="2095631" y="2088146"/>
            <a:ext cx="10613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Quer impor seu estilo de vida aos demais</a:t>
            </a:r>
          </a:p>
        </p:txBody>
      </p:sp>
      <p:sp>
        <p:nvSpPr>
          <p:cNvPr id="98" name="object 32">
            <a:extLst>
              <a:ext uri="{FF2B5EF4-FFF2-40B4-BE49-F238E27FC236}">
                <a16:creationId xmlns:a16="http://schemas.microsoft.com/office/drawing/2014/main" id="{2919159A-60A6-4DF4-A782-D77F24A24216}"/>
              </a:ext>
            </a:extLst>
          </p:cNvPr>
          <p:cNvSpPr/>
          <p:nvPr/>
        </p:nvSpPr>
        <p:spPr>
          <a:xfrm>
            <a:off x="1905572" y="2979930"/>
            <a:ext cx="1240883" cy="974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pt-BR" dirty="0"/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11ABA8F5-FDF3-4D19-B3AB-567742482E48}"/>
              </a:ext>
            </a:extLst>
          </p:cNvPr>
          <p:cNvSpPr txBox="1"/>
          <p:nvPr/>
        </p:nvSpPr>
        <p:spPr>
          <a:xfrm>
            <a:off x="2032167" y="3259661"/>
            <a:ext cx="10613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Seu estilo de vida é frescura</a:t>
            </a:r>
          </a:p>
        </p:txBody>
      </p:sp>
      <p:sp>
        <p:nvSpPr>
          <p:cNvPr id="100" name="object 32">
            <a:extLst>
              <a:ext uri="{FF2B5EF4-FFF2-40B4-BE49-F238E27FC236}">
                <a16:creationId xmlns:a16="http://schemas.microsoft.com/office/drawing/2014/main" id="{91E35D7F-7619-4182-9D64-0C6FD607A49F}"/>
              </a:ext>
            </a:extLst>
          </p:cNvPr>
          <p:cNvSpPr/>
          <p:nvPr/>
        </p:nvSpPr>
        <p:spPr>
          <a:xfrm>
            <a:off x="3129141" y="2421106"/>
            <a:ext cx="1240883" cy="974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pt-BR" dirty="0"/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B35DAB43-7834-41C6-A954-163BC82FDDBF}"/>
              </a:ext>
            </a:extLst>
          </p:cNvPr>
          <p:cNvSpPr txBox="1"/>
          <p:nvPr/>
        </p:nvSpPr>
        <p:spPr>
          <a:xfrm>
            <a:off x="3235871" y="2615413"/>
            <a:ext cx="106136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Ser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vegan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é caro</a:t>
            </a:r>
          </a:p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é frescura</a:t>
            </a:r>
          </a:p>
        </p:txBody>
      </p:sp>
      <p:sp>
        <p:nvSpPr>
          <p:cNvPr id="102" name="object 32">
            <a:extLst>
              <a:ext uri="{FF2B5EF4-FFF2-40B4-BE49-F238E27FC236}">
                <a16:creationId xmlns:a16="http://schemas.microsoft.com/office/drawing/2014/main" id="{E296CF34-DF49-4DA5-A7F5-633F6E8D655F}"/>
              </a:ext>
            </a:extLst>
          </p:cNvPr>
          <p:cNvSpPr/>
          <p:nvPr/>
        </p:nvSpPr>
        <p:spPr>
          <a:xfrm>
            <a:off x="3308714" y="3586338"/>
            <a:ext cx="1240883" cy="974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pt-BR" dirty="0"/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5DEE61EA-42DF-4BBD-9019-DFF9FFDFD353}"/>
              </a:ext>
            </a:extLst>
          </p:cNvPr>
          <p:cNvSpPr txBox="1"/>
          <p:nvPr/>
        </p:nvSpPr>
        <p:spPr>
          <a:xfrm>
            <a:off x="3406990" y="3778161"/>
            <a:ext cx="12087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Recomendações de produtos veganos de outras pessoas</a:t>
            </a:r>
          </a:p>
        </p:txBody>
      </p:sp>
      <p:sp>
        <p:nvSpPr>
          <p:cNvPr id="104" name="object 32">
            <a:extLst>
              <a:ext uri="{FF2B5EF4-FFF2-40B4-BE49-F238E27FC236}">
                <a16:creationId xmlns:a16="http://schemas.microsoft.com/office/drawing/2014/main" id="{EA4618DE-B910-4567-AE02-3C334AC9417C}"/>
              </a:ext>
            </a:extLst>
          </p:cNvPr>
          <p:cNvSpPr/>
          <p:nvPr/>
        </p:nvSpPr>
        <p:spPr>
          <a:xfrm>
            <a:off x="1922848" y="4047550"/>
            <a:ext cx="1312169" cy="1064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pt-BR" dirty="0"/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A0D396D5-43D8-4BDA-B5B4-6423A3AEDCE1}"/>
              </a:ext>
            </a:extLst>
          </p:cNvPr>
          <p:cNvSpPr txBox="1"/>
          <p:nvPr/>
        </p:nvSpPr>
        <p:spPr>
          <a:xfrm>
            <a:off x="2013657" y="4248247"/>
            <a:ext cx="1288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Questionamentos sobre como conseguiu parar de comer carne</a:t>
            </a:r>
          </a:p>
        </p:txBody>
      </p:sp>
      <p:sp>
        <p:nvSpPr>
          <p:cNvPr id="106" name="object 32">
            <a:extLst>
              <a:ext uri="{FF2B5EF4-FFF2-40B4-BE49-F238E27FC236}">
                <a16:creationId xmlns:a16="http://schemas.microsoft.com/office/drawing/2014/main" id="{2F718920-E425-4791-8CA1-79F990B3455B}"/>
              </a:ext>
            </a:extLst>
          </p:cNvPr>
          <p:cNvSpPr/>
          <p:nvPr/>
        </p:nvSpPr>
        <p:spPr>
          <a:xfrm>
            <a:off x="4651599" y="5085925"/>
            <a:ext cx="1303302" cy="10221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pt-BR" dirty="0"/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7535A8A4-AD21-403C-A584-8491B067FA59}"/>
              </a:ext>
            </a:extLst>
          </p:cNvPr>
          <p:cNvSpPr txBox="1"/>
          <p:nvPr/>
        </p:nvSpPr>
        <p:spPr>
          <a:xfrm>
            <a:off x="4704695" y="5317775"/>
            <a:ext cx="13033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Realiza compras preferencialmente de pequenos produtores</a:t>
            </a:r>
          </a:p>
        </p:txBody>
      </p:sp>
      <p:sp>
        <p:nvSpPr>
          <p:cNvPr id="108" name="object 32">
            <a:extLst>
              <a:ext uri="{FF2B5EF4-FFF2-40B4-BE49-F238E27FC236}">
                <a16:creationId xmlns:a16="http://schemas.microsoft.com/office/drawing/2014/main" id="{1EBDCC8A-4CD2-44C7-95CE-65B2D70A493D}"/>
              </a:ext>
            </a:extLst>
          </p:cNvPr>
          <p:cNvSpPr/>
          <p:nvPr/>
        </p:nvSpPr>
        <p:spPr>
          <a:xfrm>
            <a:off x="5818013" y="5129099"/>
            <a:ext cx="1303302" cy="1040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pt-BR" dirty="0"/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1B039D9B-CFB9-44BA-A8D9-2FB45D8A286E}"/>
              </a:ext>
            </a:extLst>
          </p:cNvPr>
          <p:cNvSpPr txBox="1"/>
          <p:nvPr/>
        </p:nvSpPr>
        <p:spPr>
          <a:xfrm>
            <a:off x="5852802" y="5305670"/>
            <a:ext cx="13520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Pesquisa profundamente a cadeia do produto que irão consumir</a:t>
            </a:r>
          </a:p>
        </p:txBody>
      </p:sp>
      <p:sp>
        <p:nvSpPr>
          <p:cNvPr id="110" name="object 32">
            <a:extLst>
              <a:ext uri="{FF2B5EF4-FFF2-40B4-BE49-F238E27FC236}">
                <a16:creationId xmlns:a16="http://schemas.microsoft.com/office/drawing/2014/main" id="{996F241E-5EB6-4179-86A3-3FF65834572B}"/>
              </a:ext>
            </a:extLst>
          </p:cNvPr>
          <p:cNvSpPr/>
          <p:nvPr/>
        </p:nvSpPr>
        <p:spPr>
          <a:xfrm>
            <a:off x="7102784" y="5199627"/>
            <a:ext cx="1240883" cy="974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pt-BR" dirty="0"/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5E51335D-5949-4FFE-8CC0-A99987F2DE0E}"/>
              </a:ext>
            </a:extLst>
          </p:cNvPr>
          <p:cNvSpPr txBox="1"/>
          <p:nvPr/>
        </p:nvSpPr>
        <p:spPr>
          <a:xfrm>
            <a:off x="7167985" y="5347610"/>
            <a:ext cx="12087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Frequenta eventos relacionados ao contexto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vegan</a:t>
            </a:r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object 32">
            <a:extLst>
              <a:ext uri="{FF2B5EF4-FFF2-40B4-BE49-F238E27FC236}">
                <a16:creationId xmlns:a16="http://schemas.microsoft.com/office/drawing/2014/main" id="{F24D9171-DFB8-405D-BE8C-EAFE0E2C954C}"/>
              </a:ext>
            </a:extLst>
          </p:cNvPr>
          <p:cNvSpPr/>
          <p:nvPr/>
        </p:nvSpPr>
        <p:spPr>
          <a:xfrm>
            <a:off x="8441745" y="5199627"/>
            <a:ext cx="1240883" cy="974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pt-BR" dirty="0"/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89B410FC-75E7-47C7-94A1-49B4375163EE}"/>
              </a:ext>
            </a:extLst>
          </p:cNvPr>
          <p:cNvSpPr txBox="1"/>
          <p:nvPr/>
        </p:nvSpPr>
        <p:spPr>
          <a:xfrm>
            <a:off x="8503289" y="5369378"/>
            <a:ext cx="12087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Realiza o processo de se tornar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vegan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de forma gradativa</a:t>
            </a:r>
          </a:p>
        </p:txBody>
      </p:sp>
      <p:sp>
        <p:nvSpPr>
          <p:cNvPr id="114" name="object 32">
            <a:extLst>
              <a:ext uri="{FF2B5EF4-FFF2-40B4-BE49-F238E27FC236}">
                <a16:creationId xmlns:a16="http://schemas.microsoft.com/office/drawing/2014/main" id="{35FDE1D9-D9A1-4D92-B878-F568E81ABC6A}"/>
              </a:ext>
            </a:extLst>
          </p:cNvPr>
          <p:cNvSpPr/>
          <p:nvPr/>
        </p:nvSpPr>
        <p:spPr>
          <a:xfrm>
            <a:off x="8798598" y="2855595"/>
            <a:ext cx="1303302" cy="1040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pt-BR" dirty="0"/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99647B57-B6C1-4D2D-8043-B120FD5F66A5}"/>
              </a:ext>
            </a:extLst>
          </p:cNvPr>
          <p:cNvSpPr txBox="1"/>
          <p:nvPr/>
        </p:nvSpPr>
        <p:spPr>
          <a:xfrm>
            <a:off x="8808623" y="3103426"/>
            <a:ext cx="13520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Ciclo pessoal majoritariamente não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vegan</a:t>
            </a:r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object 32">
            <a:extLst>
              <a:ext uri="{FF2B5EF4-FFF2-40B4-BE49-F238E27FC236}">
                <a16:creationId xmlns:a16="http://schemas.microsoft.com/office/drawing/2014/main" id="{A1692C69-8450-4B46-9038-2FABE8D1F93C}"/>
              </a:ext>
            </a:extLst>
          </p:cNvPr>
          <p:cNvSpPr/>
          <p:nvPr/>
        </p:nvSpPr>
        <p:spPr>
          <a:xfrm>
            <a:off x="9470811" y="3997920"/>
            <a:ext cx="1240883" cy="10725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pt-BR" dirty="0"/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6A114F01-379E-47C5-B8D7-B1731123676F}"/>
              </a:ext>
            </a:extLst>
          </p:cNvPr>
          <p:cNvSpPr txBox="1"/>
          <p:nvPr/>
        </p:nvSpPr>
        <p:spPr>
          <a:xfrm>
            <a:off x="9569531" y="4111746"/>
            <a:ext cx="120875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Melhoria no acesso a produtos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vegan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, porém ainda há dificuldades</a:t>
            </a:r>
          </a:p>
        </p:txBody>
      </p:sp>
      <p:sp>
        <p:nvSpPr>
          <p:cNvPr id="118" name="object 32">
            <a:extLst>
              <a:ext uri="{FF2B5EF4-FFF2-40B4-BE49-F238E27FC236}">
                <a16:creationId xmlns:a16="http://schemas.microsoft.com/office/drawing/2014/main" id="{B5963119-6484-4FE3-9195-4E67CFABF0F3}"/>
              </a:ext>
            </a:extLst>
          </p:cNvPr>
          <p:cNvSpPr/>
          <p:nvPr/>
        </p:nvSpPr>
        <p:spPr>
          <a:xfrm>
            <a:off x="10091818" y="2883643"/>
            <a:ext cx="1240883" cy="974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pt-BR" dirty="0"/>
          </a:p>
        </p:txBody>
      </p: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53597B52-EBBF-49BC-A46D-F8DA1167B2B9}"/>
              </a:ext>
            </a:extLst>
          </p:cNvPr>
          <p:cNvSpPr txBox="1"/>
          <p:nvPr/>
        </p:nvSpPr>
        <p:spPr>
          <a:xfrm>
            <a:off x="10148209" y="3086846"/>
            <a:ext cx="120875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Crescimento da comunidade e mercado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vegan</a:t>
            </a:r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object 32">
            <a:extLst>
              <a:ext uri="{FF2B5EF4-FFF2-40B4-BE49-F238E27FC236}">
                <a16:creationId xmlns:a16="http://schemas.microsoft.com/office/drawing/2014/main" id="{F5B735AE-989E-474B-8001-4CAB66469AC0}"/>
              </a:ext>
            </a:extLst>
          </p:cNvPr>
          <p:cNvSpPr/>
          <p:nvPr/>
        </p:nvSpPr>
        <p:spPr>
          <a:xfrm>
            <a:off x="10724398" y="3978128"/>
            <a:ext cx="1321407" cy="10167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pt-BR" dirty="0"/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9D204717-27F2-49F7-AAE0-1CD238162000}"/>
              </a:ext>
            </a:extLst>
          </p:cNvPr>
          <p:cNvSpPr txBox="1"/>
          <p:nvPr/>
        </p:nvSpPr>
        <p:spPr>
          <a:xfrm>
            <a:off x="10790992" y="4213126"/>
            <a:ext cx="13214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Produtos veganos com preços acessíveis e baixos</a:t>
            </a:r>
          </a:p>
        </p:txBody>
      </p:sp>
      <p:sp>
        <p:nvSpPr>
          <p:cNvPr id="122" name="object 32">
            <a:extLst>
              <a:ext uri="{FF2B5EF4-FFF2-40B4-BE49-F238E27FC236}">
                <a16:creationId xmlns:a16="http://schemas.microsoft.com/office/drawing/2014/main" id="{53D77435-3E80-4A2C-A564-188088EABB04}"/>
              </a:ext>
            </a:extLst>
          </p:cNvPr>
          <p:cNvSpPr/>
          <p:nvPr/>
        </p:nvSpPr>
        <p:spPr>
          <a:xfrm>
            <a:off x="1884463" y="6721301"/>
            <a:ext cx="1303302" cy="10221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pt-BR" dirty="0"/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E2577A93-7CED-4798-84A4-27E9608466E3}"/>
              </a:ext>
            </a:extLst>
          </p:cNvPr>
          <p:cNvSpPr txBox="1"/>
          <p:nvPr/>
        </p:nvSpPr>
        <p:spPr>
          <a:xfrm>
            <a:off x="1926712" y="6915505"/>
            <a:ext cx="13033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Dificuldade de encontrar produtos no cotidiano</a:t>
            </a:r>
          </a:p>
        </p:txBody>
      </p:sp>
      <p:sp>
        <p:nvSpPr>
          <p:cNvPr id="124" name="object 32">
            <a:extLst>
              <a:ext uri="{FF2B5EF4-FFF2-40B4-BE49-F238E27FC236}">
                <a16:creationId xmlns:a16="http://schemas.microsoft.com/office/drawing/2014/main" id="{EDE35384-EAC5-43D0-A011-2E4F2C1C4542}"/>
              </a:ext>
            </a:extLst>
          </p:cNvPr>
          <p:cNvSpPr/>
          <p:nvPr/>
        </p:nvSpPr>
        <p:spPr>
          <a:xfrm>
            <a:off x="3050877" y="6764475"/>
            <a:ext cx="1303302" cy="1040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pt-BR" dirty="0"/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885035E4-6B51-4886-89D1-8C15F342D045}"/>
              </a:ext>
            </a:extLst>
          </p:cNvPr>
          <p:cNvSpPr txBox="1"/>
          <p:nvPr/>
        </p:nvSpPr>
        <p:spPr>
          <a:xfrm>
            <a:off x="3085666" y="6941046"/>
            <a:ext cx="13520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Se sente deslocada em certos eventos sociais</a:t>
            </a:r>
          </a:p>
        </p:txBody>
      </p:sp>
      <p:sp>
        <p:nvSpPr>
          <p:cNvPr id="126" name="object 32">
            <a:extLst>
              <a:ext uri="{FF2B5EF4-FFF2-40B4-BE49-F238E27FC236}">
                <a16:creationId xmlns:a16="http://schemas.microsoft.com/office/drawing/2014/main" id="{DDFDEC6A-2B82-4734-9E98-3B4A84B9DB99}"/>
              </a:ext>
            </a:extLst>
          </p:cNvPr>
          <p:cNvSpPr/>
          <p:nvPr/>
        </p:nvSpPr>
        <p:spPr>
          <a:xfrm>
            <a:off x="4326593" y="6771032"/>
            <a:ext cx="1324667" cy="1040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pt-BR" dirty="0"/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680A1C97-B355-4093-B0F6-9604D727817D}"/>
              </a:ext>
            </a:extLst>
          </p:cNvPr>
          <p:cNvSpPr txBox="1"/>
          <p:nvPr/>
        </p:nvSpPr>
        <p:spPr>
          <a:xfrm>
            <a:off x="4418542" y="6883509"/>
            <a:ext cx="129426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Alguns produtos ainda são muito caros, de difícil acesso e com pouca variedade</a:t>
            </a:r>
          </a:p>
        </p:txBody>
      </p:sp>
      <p:sp>
        <p:nvSpPr>
          <p:cNvPr id="128" name="object 32">
            <a:extLst>
              <a:ext uri="{FF2B5EF4-FFF2-40B4-BE49-F238E27FC236}">
                <a16:creationId xmlns:a16="http://schemas.microsoft.com/office/drawing/2014/main" id="{9F052587-DEE9-44FA-83F5-C521FD9CC670}"/>
              </a:ext>
            </a:extLst>
          </p:cNvPr>
          <p:cNvSpPr/>
          <p:nvPr/>
        </p:nvSpPr>
        <p:spPr>
          <a:xfrm>
            <a:off x="5674609" y="6835003"/>
            <a:ext cx="1240883" cy="974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pt-BR" dirty="0"/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DEA6F90D-85E1-422D-ADB6-3FEA7907CBE1}"/>
              </a:ext>
            </a:extLst>
          </p:cNvPr>
          <p:cNvSpPr txBox="1"/>
          <p:nvPr/>
        </p:nvSpPr>
        <p:spPr>
          <a:xfrm>
            <a:off x="5736153" y="7004754"/>
            <a:ext cx="12087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Conhecer todo o precedente dos produtos que consomem </a:t>
            </a:r>
          </a:p>
        </p:txBody>
      </p:sp>
      <p:sp>
        <p:nvSpPr>
          <p:cNvPr id="130" name="object 32">
            <a:extLst>
              <a:ext uri="{FF2B5EF4-FFF2-40B4-BE49-F238E27FC236}">
                <a16:creationId xmlns:a16="http://schemas.microsoft.com/office/drawing/2014/main" id="{E4D4B924-4103-4409-AA16-FD1210376037}"/>
              </a:ext>
            </a:extLst>
          </p:cNvPr>
          <p:cNvSpPr/>
          <p:nvPr/>
        </p:nvSpPr>
        <p:spPr>
          <a:xfrm>
            <a:off x="6994101" y="6696938"/>
            <a:ext cx="1645756" cy="1130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pt-BR" dirty="0"/>
          </a:p>
        </p:txBody>
      </p: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6CDD3578-6320-44F9-885F-A250404CCD83}"/>
              </a:ext>
            </a:extLst>
          </p:cNvPr>
          <p:cNvSpPr txBox="1"/>
          <p:nvPr/>
        </p:nvSpPr>
        <p:spPr>
          <a:xfrm>
            <a:off x="7088758" y="6852733"/>
            <a:ext cx="157444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Ter facilidade no acesso as informações sobre o precedente dos produtos que irão ser consumidos</a:t>
            </a:r>
          </a:p>
        </p:txBody>
      </p:sp>
      <p:sp>
        <p:nvSpPr>
          <p:cNvPr id="132" name="object 32">
            <a:extLst>
              <a:ext uri="{FF2B5EF4-FFF2-40B4-BE49-F238E27FC236}">
                <a16:creationId xmlns:a16="http://schemas.microsoft.com/office/drawing/2014/main" id="{7F44693B-7FD1-401A-9710-C3056902A7E1}"/>
              </a:ext>
            </a:extLst>
          </p:cNvPr>
          <p:cNvSpPr/>
          <p:nvPr/>
        </p:nvSpPr>
        <p:spPr>
          <a:xfrm>
            <a:off x="8697876" y="6725289"/>
            <a:ext cx="1359551" cy="1064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pt-BR" dirty="0"/>
          </a:p>
        </p:txBody>
      </p:sp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F53D6ACA-8203-4E65-9AC6-CB8BEFA48C79}"/>
              </a:ext>
            </a:extLst>
          </p:cNvPr>
          <p:cNvSpPr txBox="1"/>
          <p:nvPr/>
        </p:nvSpPr>
        <p:spPr>
          <a:xfrm>
            <a:off x="8769708" y="6883509"/>
            <a:ext cx="13520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Expandir o leque de produtos a disposição do consumidor</a:t>
            </a:r>
          </a:p>
        </p:txBody>
      </p:sp>
      <p:sp>
        <p:nvSpPr>
          <p:cNvPr id="134" name="object 32">
            <a:extLst>
              <a:ext uri="{FF2B5EF4-FFF2-40B4-BE49-F238E27FC236}">
                <a16:creationId xmlns:a16="http://schemas.microsoft.com/office/drawing/2014/main" id="{5D36D699-16F2-4D69-B902-803202CDFCB5}"/>
              </a:ext>
            </a:extLst>
          </p:cNvPr>
          <p:cNvSpPr/>
          <p:nvPr/>
        </p:nvSpPr>
        <p:spPr>
          <a:xfrm>
            <a:off x="10299347" y="6704750"/>
            <a:ext cx="1240883" cy="974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pt-BR" dirty="0"/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7DBC1115-9AA2-4F64-AD11-11E1BFFB1676}"/>
              </a:ext>
            </a:extLst>
          </p:cNvPr>
          <p:cNvSpPr txBox="1"/>
          <p:nvPr/>
        </p:nvSpPr>
        <p:spPr>
          <a:xfrm>
            <a:off x="10363710" y="6935826"/>
            <a:ext cx="120875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Ter acesso a produtos nos locais cotidianos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3010</TotalTime>
  <Words>1504</Words>
  <Application>Microsoft Office PowerPoint</Application>
  <PresentationFormat>Personalizar</PresentationFormat>
  <Paragraphs>274</Paragraphs>
  <Slides>14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Book Antiqua</vt:lpstr>
      <vt:lpstr>Calibri</vt:lpstr>
      <vt:lpstr>Exo 2</vt:lpstr>
      <vt:lpstr>Conteúdo</vt:lpstr>
      <vt:lpstr>Encerramento / Agradecimento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Lary Lima</cp:lastModifiedBy>
  <cp:revision>14</cp:revision>
  <dcterms:created xsi:type="dcterms:W3CDTF">2021-08-19T21:58:14Z</dcterms:created>
  <dcterms:modified xsi:type="dcterms:W3CDTF">2021-08-25T23:37:51Z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  <property fmtid="{D5CDD505-2E9C-101B-9397-08002B2CF9AE}" pid="3" name="KSOProductBuildVer">
    <vt:lpwstr>1033-11.1.0.9080</vt:lpwstr>
  </property>
</Properties>
</file>