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5" r:id="rId6"/>
    <p:sldId id="266" r:id="rId7"/>
    <p:sldId id="268" r:id="rId8"/>
    <p:sldId id="267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5DC"/>
    <a:srgbClr val="F5E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84C8-0495-4F0A-858A-814B62DB822B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98E0-4822-4B03-96CF-F82CAA64C4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9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4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93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5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B029-ABBA-44DA-89A2-FD11FFCB9560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089A4-5CB4-4B1E-85DD-90C7A02715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5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sv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AC9EBBE3-9847-429B-A52E-06CF85F1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70" y="0"/>
            <a:ext cx="5358730" cy="68571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0C7A6-D1FE-40CB-8245-46F65725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208" y="1429798"/>
            <a:ext cx="7766936" cy="1646302"/>
          </a:xfrm>
        </p:spPr>
        <p:txBody>
          <a:bodyPr/>
          <a:lstStyle/>
          <a:p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ALPHA</a:t>
            </a:r>
            <a:r>
              <a:rPr lang="pt-BR" sz="6000" dirty="0">
                <a:ln w="1905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MATHICS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28E2A-FD9B-4948-80A2-F291091C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5208" y="2880121"/>
            <a:ext cx="7766936" cy="1096899"/>
          </a:xfrm>
        </p:spPr>
        <p:txBody>
          <a:bodyPr/>
          <a:lstStyle/>
          <a:p>
            <a:r>
              <a:rPr lang="pt-BR" dirty="0"/>
              <a:t>1º Projeto de Jogo Educativo para o </a:t>
            </a:r>
            <a:r>
              <a:rPr lang="pt-BR" dirty="0" err="1"/>
              <a:t>AlphaEdtech</a:t>
            </a:r>
            <a:endParaRPr lang="pt-BR" dirty="0"/>
          </a:p>
        </p:txBody>
      </p:sp>
      <p:pic>
        <p:nvPicPr>
          <p:cNvPr id="15" name="Imagem 14" descr="Uma imagem contendo parede de papel, edifício, gaiola&#10;&#10;Descrição gerada automaticamente">
            <a:extLst>
              <a:ext uri="{FF2B5EF4-FFF2-40B4-BE49-F238E27FC236}">
                <a16:creationId xmlns:a16="http://schemas.microsoft.com/office/drawing/2014/main" id="{06173D3A-3735-4AE0-B931-CD2AB044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45" y="3428570"/>
            <a:ext cx="888612" cy="88861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B0E9EE-64CD-4680-9386-F9576446C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4" y="3999433"/>
            <a:ext cx="87513" cy="87513"/>
          </a:xfrm>
          <a:prstGeom prst="rect">
            <a:avLst/>
          </a:prstGeom>
        </p:spPr>
      </p:pic>
      <p:pic>
        <p:nvPicPr>
          <p:cNvPr id="21" name="Imagem 20" descr="Imagem em branco e preto&#10;&#10;Descrição gerada automaticamente com confiança baixa">
            <a:extLst>
              <a:ext uri="{FF2B5EF4-FFF2-40B4-BE49-F238E27FC236}">
                <a16:creationId xmlns:a16="http://schemas.microsoft.com/office/drawing/2014/main" id="{ED89BD05-7084-4B7C-AB35-07F939DCC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0" y="3622225"/>
            <a:ext cx="694957" cy="6949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D01EF2-1111-43D9-9B8E-3634CCE5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0" y="4011033"/>
            <a:ext cx="694957" cy="87513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767CE302-B373-4844-8FD6-3C8EA5E9CFBE}"/>
              </a:ext>
            </a:extLst>
          </p:cNvPr>
          <p:cNvSpPr txBox="1">
            <a:spLocks/>
          </p:cNvSpPr>
          <p:nvPr/>
        </p:nvSpPr>
        <p:spPr>
          <a:xfrm>
            <a:off x="244137" y="4995969"/>
            <a:ext cx="4581708" cy="1793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Grupo: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David Henrique Souza Santana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Alan De Almeida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Felipe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Tessarollo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Ramos</a:t>
            </a: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Ivan Ramalho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Tonial</a:t>
            </a:r>
            <a:endParaRPr lang="pt-BR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Stenio </a:t>
            </a:r>
            <a:r>
              <a:rPr lang="pt-BR" sz="16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Vinicios</a:t>
            </a:r>
            <a:r>
              <a:rPr lang="pt-BR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De Medeiros</a:t>
            </a:r>
          </a:p>
        </p:txBody>
      </p:sp>
    </p:spTree>
    <p:extLst>
      <p:ext uri="{BB962C8B-B14F-4D97-AF65-F5344CB8AC3E}">
        <p14:creationId xmlns:p14="http://schemas.microsoft.com/office/powerpoint/2010/main" val="107934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9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760"/>
            <a:ext cx="12181867" cy="64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B4B221-5D81-4972-91F7-30B97E5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2" y="231286"/>
            <a:ext cx="3953856" cy="1320800"/>
          </a:xfrm>
        </p:spPr>
        <p:txBody>
          <a:bodyPr anchor="ctr">
            <a:noAutofit/>
          </a:bodyPr>
          <a:lstStyle/>
          <a:p>
            <a:r>
              <a:rPr lang="pt-BR" sz="6000" dirty="0">
                <a:latin typeface="Modak" panose="01000000000000000000" pitchFamily="2" charset="0"/>
                <a:cs typeface="Modak" panose="01000000000000000000" pitchFamily="2" charset="0"/>
              </a:rPr>
              <a:t>Obrigado!!</a:t>
            </a:r>
          </a:p>
        </p:txBody>
      </p:sp>
      <p:pic>
        <p:nvPicPr>
          <p:cNvPr id="11" name="Graphic 6" descr="Winking Face with No Fill">
            <a:extLst>
              <a:ext uri="{FF2B5EF4-FFF2-40B4-BE49-F238E27FC236}">
                <a16:creationId xmlns:a16="http://schemas.microsoft.com/office/drawing/2014/main" id="{C477D084-7D3A-4CAE-BCAB-BB9D8EBA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58" y="1107488"/>
            <a:ext cx="3275045" cy="327504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B7D4013B-4CD0-46DF-A3AF-CA3CA2568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0" y="668397"/>
            <a:ext cx="1602533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43D2E-6FF8-40DB-A22F-2BDB7D9BF89A}"/>
              </a:ext>
            </a:extLst>
          </p:cNvPr>
          <p:cNvSpPr txBox="1"/>
          <p:nvPr/>
        </p:nvSpPr>
        <p:spPr>
          <a:xfrm>
            <a:off x="7551686" y="260797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Ivan Tonial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CC7084-27C7-4AEC-B43D-92F83A887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9" y="1296302"/>
            <a:ext cx="1836565" cy="1836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369AD1-91B3-4BB1-ABF4-07CD83589E12}"/>
              </a:ext>
            </a:extLst>
          </p:cNvPr>
          <p:cNvSpPr txBox="1"/>
          <p:nvPr/>
        </p:nvSpPr>
        <p:spPr>
          <a:xfrm>
            <a:off x="4923039" y="804371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Tessarollo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C17BE4-839B-40F6-9B33-8B5C9DFC3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20" y="4467546"/>
            <a:ext cx="2010176" cy="2010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41BF7F-FFB4-4067-B852-2D5AC2B5E60F}"/>
              </a:ext>
            </a:extLst>
          </p:cNvPr>
          <p:cNvSpPr txBox="1"/>
          <p:nvPr/>
        </p:nvSpPr>
        <p:spPr>
          <a:xfrm>
            <a:off x="3126172" y="40225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Stênio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7C84DA-D0B8-4DC5-A9ED-EAAF209C1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54" y="4013201"/>
            <a:ext cx="1574417" cy="2136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9E56DB-7093-4781-B67E-27145FEAFA14}"/>
              </a:ext>
            </a:extLst>
          </p:cNvPr>
          <p:cNvSpPr txBox="1"/>
          <p:nvPr/>
        </p:nvSpPr>
        <p:spPr>
          <a:xfrm>
            <a:off x="4989148" y="361587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David Henrique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E895B79-9C56-4570-A598-D672EAD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59" y="3629043"/>
            <a:ext cx="1992354" cy="1992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830275-FD18-4AEA-BDA6-0CA87E6EADFB}"/>
              </a:ext>
            </a:extLst>
          </p:cNvPr>
          <p:cNvSpPr txBox="1"/>
          <p:nvPr/>
        </p:nvSpPr>
        <p:spPr>
          <a:xfrm>
            <a:off x="7489112" y="3132867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Felipe Alan</a:t>
            </a:r>
          </a:p>
        </p:txBody>
      </p:sp>
    </p:spTree>
    <p:extLst>
      <p:ext uri="{BB962C8B-B14F-4D97-AF65-F5344CB8AC3E}">
        <p14:creationId xmlns:p14="http://schemas.microsoft.com/office/powerpoint/2010/main" val="379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DCD5-D15C-4CBF-97CE-F387017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PROGRAMAS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UTILIZADOS</a:t>
            </a:r>
          </a:p>
        </p:txBody>
      </p:sp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A3670E56-3DA2-41BC-A8AF-1D9E82B1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2053614"/>
            <a:ext cx="1005759" cy="100575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54E45A3-0347-4E70-939D-55F47533B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360" y="4695897"/>
            <a:ext cx="1317763" cy="13177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32FEFEC-AEC7-4D2F-8C97-FC757715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5257185"/>
            <a:ext cx="1220186" cy="122018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172C2B7-8A69-46C2-8885-E8C023317F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49" y="3556376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C63FCAB-00E2-47A0-B29A-376B92307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48" y="3611204"/>
            <a:ext cx="1084693" cy="10846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1D58B9D6-1F84-4A3B-A9E8-0EFF56E726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32" y="5488458"/>
            <a:ext cx="1050403" cy="10504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79732F0E-4031-4229-BA2F-08DFD4918E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" y="4684845"/>
            <a:ext cx="1005758" cy="100575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13826EB-1B23-4769-B818-2D957F8CC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1919348"/>
            <a:ext cx="1154568" cy="12714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BF68665-C407-4A15-841F-ADBE7D1047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" y="2703671"/>
            <a:ext cx="1005757" cy="10057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BF4E9D6D-F48D-462F-9048-721D0559B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8" y="1793538"/>
            <a:ext cx="1333334" cy="133333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004" y="1624837"/>
            <a:ext cx="6630390" cy="412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Prototipagem;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APRENDIZADOS: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78A64212-D15B-4999-B642-A131CC2FD004}"/>
              </a:ext>
            </a:extLst>
          </p:cNvPr>
          <p:cNvSpPr txBox="1">
            <a:spLocks/>
          </p:cNvSpPr>
          <p:nvPr/>
        </p:nvSpPr>
        <p:spPr>
          <a:xfrm>
            <a:off x="2098375" y="2035523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Divisão de tarefas;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F4D28D80-91C3-4289-A6E4-89DC717D4F28}"/>
              </a:ext>
            </a:extLst>
          </p:cNvPr>
          <p:cNvSpPr txBox="1">
            <a:spLocks/>
          </p:cNvSpPr>
          <p:nvPr/>
        </p:nvSpPr>
        <p:spPr>
          <a:xfrm>
            <a:off x="2160243" y="2447717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Trabalho em grupo;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D1DBF737-D362-48FB-ADFD-250F17609F35}"/>
              </a:ext>
            </a:extLst>
          </p:cNvPr>
          <p:cNvSpPr txBox="1">
            <a:spLocks/>
          </p:cNvSpPr>
          <p:nvPr/>
        </p:nvSpPr>
        <p:spPr>
          <a:xfrm>
            <a:off x="2231162" y="2880109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Organização;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AF62BDE-5726-4723-B68C-5825BCB6440C}"/>
              </a:ext>
            </a:extLst>
          </p:cNvPr>
          <p:cNvSpPr txBox="1">
            <a:spLocks/>
          </p:cNvSpPr>
          <p:nvPr/>
        </p:nvSpPr>
        <p:spPr>
          <a:xfrm>
            <a:off x="2293029" y="3293138"/>
            <a:ext cx="6630390" cy="41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Versionamento de código (GitHub em grupo);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4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INSPIRAÇÃO: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MATERIAL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  <a:cs typeface="Modak" panose="01000000000000000000" pitchFamily="2" charset="0"/>
              </a:rPr>
              <a:t>DOURADO</a:t>
            </a:r>
          </a:p>
        </p:txBody>
      </p:sp>
      <p:pic>
        <p:nvPicPr>
          <p:cNvPr id="1026" name="Picture 2" descr="Adição com Material Dourado">
            <a:extLst>
              <a:ext uri="{FF2B5EF4-FFF2-40B4-BE49-F238E27FC236}">
                <a16:creationId xmlns:a16="http://schemas.microsoft.com/office/drawing/2014/main" id="{17328EEB-4D1E-4ED2-8B88-40280278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07" y="4100975"/>
            <a:ext cx="5920185" cy="16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72B8637C-D9FD-4F5A-A282-B81907A61F15}"/>
              </a:ext>
            </a:extLst>
          </p:cNvPr>
          <p:cNvSpPr txBox="1">
            <a:spLocks/>
          </p:cNvSpPr>
          <p:nvPr/>
        </p:nvSpPr>
        <p:spPr>
          <a:xfrm>
            <a:off x="2134590" y="2101845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Ótimo para alunos que apresentam dificuldades em compreender os algoritmos básicos.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7CC3A370-FC6C-44EA-92A2-672E1F39C218}"/>
              </a:ext>
            </a:extLst>
          </p:cNvPr>
          <p:cNvSpPr txBox="1">
            <a:spLocks/>
          </p:cNvSpPr>
          <p:nvPr/>
        </p:nvSpPr>
        <p:spPr>
          <a:xfrm>
            <a:off x="2224134" y="2753694"/>
            <a:ext cx="6630390" cy="65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Passa a ideia de classificar os números quanto a sua ordem ou classe.</a:t>
            </a:r>
          </a:p>
        </p:txBody>
      </p:sp>
      <p:sp>
        <p:nvSpPr>
          <p:cNvPr id="11" name="Content Placeholder 31">
            <a:extLst>
              <a:ext uri="{FF2B5EF4-FFF2-40B4-BE49-F238E27FC236}">
                <a16:creationId xmlns:a16="http://schemas.microsoft.com/office/drawing/2014/main" id="{F09BF1A1-1391-45CD-A842-1567786A971F}"/>
              </a:ext>
            </a:extLst>
          </p:cNvPr>
          <p:cNvSpPr txBox="1">
            <a:spLocks/>
          </p:cNvSpPr>
          <p:nvPr/>
        </p:nvSpPr>
        <p:spPr>
          <a:xfrm>
            <a:off x="2308590" y="3426117"/>
            <a:ext cx="6630390" cy="44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Exemplo (53 + 98):</a:t>
            </a:r>
          </a:p>
        </p:txBody>
      </p:sp>
    </p:spTree>
    <p:extLst>
      <p:ext uri="{BB962C8B-B14F-4D97-AF65-F5344CB8AC3E}">
        <p14:creationId xmlns:p14="http://schemas.microsoft.com/office/powerpoint/2010/main" val="28366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66" y="2158990"/>
            <a:ext cx="6424440" cy="64792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Desenvolve dezenove  habilidades presentes da BNCC. O que torna adequado para uso associado ao conteúdo escolar.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APLICABILIDADE: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PEDAGOGICA</a:t>
            </a:r>
            <a:endParaRPr lang="pt-BR" sz="5400" dirty="0">
              <a:ln w="12700">
                <a:solidFill>
                  <a:schemeClr val="tx1"/>
                </a:solidFill>
              </a:ln>
              <a:solidFill>
                <a:srgbClr val="F5EA14"/>
              </a:solidFill>
              <a:latin typeface="Modak" panose="01000000000000000000" pitchFamily="2" charset="0"/>
              <a:cs typeface="Modak" panose="01000000000000000000" pitchFamily="2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1B83C5-A8CA-486A-8AAF-89D40D475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42510"/>
              </p:ext>
            </p:extLst>
          </p:nvPr>
        </p:nvGraphicFramePr>
        <p:xfrm>
          <a:off x="3990094" y="3229203"/>
          <a:ext cx="41433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m de Bitmap" r:id="rId4" imgW="4143240" imgH="2600280" progId="Paint.Picture">
                  <p:embed/>
                </p:oleObj>
              </mc:Choice>
              <mc:Fallback>
                <p:oleObj name="Imagem de Bitmap" r:id="rId4" imgW="414324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094" y="3229203"/>
                        <a:ext cx="41433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10D3B2E-58E9-46C6-B975-63CDE4A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346" y="3001837"/>
            <a:ext cx="7272846" cy="4363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30 segundos são acrescidos ao timer a cada desafio respondido. 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MECÂNICA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B19EAA7A-682C-4F18-8555-309EC4552B33}"/>
              </a:ext>
            </a:extLst>
          </p:cNvPr>
          <p:cNvSpPr txBox="1">
            <a:spLocks/>
          </p:cNvSpPr>
          <p:nvPr/>
        </p:nvSpPr>
        <p:spPr>
          <a:xfrm>
            <a:off x="2349849" y="3438144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1 nível é acrescido ao jogador a cada 5 desafios respondidos. </a:t>
            </a:r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6757B634-D29E-479C-92D4-2250A0862F8D}"/>
              </a:ext>
            </a:extLst>
          </p:cNvPr>
          <p:cNvSpPr txBox="1">
            <a:spLocks/>
          </p:cNvSpPr>
          <p:nvPr/>
        </p:nvSpPr>
        <p:spPr>
          <a:xfrm>
            <a:off x="2415461" y="3892739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jogo é salvo a cada vez que o jogador sobe de nível. </a:t>
            </a:r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5C0389E6-35F6-4E58-B48D-9D5ED6EB0A38}"/>
              </a:ext>
            </a:extLst>
          </p:cNvPr>
          <p:cNvSpPr txBox="1">
            <a:spLocks/>
          </p:cNvSpPr>
          <p:nvPr/>
        </p:nvSpPr>
        <p:spPr>
          <a:xfrm>
            <a:off x="2485485" y="4344265"/>
            <a:ext cx="7272846" cy="68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é derrotado ao não responder a um desafio antes do cronometro zerar. </a:t>
            </a:r>
          </a:p>
        </p:txBody>
      </p:sp>
      <p:sp>
        <p:nvSpPr>
          <p:cNvPr id="12" name="Content Placeholder 31">
            <a:extLst>
              <a:ext uri="{FF2B5EF4-FFF2-40B4-BE49-F238E27FC236}">
                <a16:creationId xmlns:a16="http://schemas.microsoft.com/office/drawing/2014/main" id="{9FF234BE-534D-460B-B5C6-F36D0509442F}"/>
              </a:ext>
            </a:extLst>
          </p:cNvPr>
          <p:cNvSpPr txBox="1">
            <a:spLocks/>
          </p:cNvSpPr>
          <p:nvPr/>
        </p:nvSpPr>
        <p:spPr>
          <a:xfrm>
            <a:off x="2567861" y="5014403"/>
            <a:ext cx="7272846" cy="436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pode reiniciar o jogo no último salvamento.</a:t>
            </a:r>
          </a:p>
        </p:txBody>
      </p:sp>
      <p:sp>
        <p:nvSpPr>
          <p:cNvPr id="13" name="Content Placeholder 31">
            <a:extLst>
              <a:ext uri="{FF2B5EF4-FFF2-40B4-BE49-F238E27FC236}">
                <a16:creationId xmlns:a16="http://schemas.microsoft.com/office/drawing/2014/main" id="{4EC2B86E-D5D9-4EEC-943D-0B9D559B1A66}"/>
              </a:ext>
            </a:extLst>
          </p:cNvPr>
          <p:cNvSpPr txBox="1">
            <a:spLocks/>
          </p:cNvSpPr>
          <p:nvPr/>
        </p:nvSpPr>
        <p:spPr>
          <a:xfrm>
            <a:off x="2160714" y="2294701"/>
            <a:ext cx="7272846" cy="69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O jogador deve colocar a quantidade de unidades referentes ao resultado da operação matemática apresentada.</a:t>
            </a:r>
          </a:p>
        </p:txBody>
      </p:sp>
    </p:spTree>
    <p:extLst>
      <p:ext uri="{BB962C8B-B14F-4D97-AF65-F5344CB8AC3E}">
        <p14:creationId xmlns:p14="http://schemas.microsoft.com/office/powerpoint/2010/main" val="14183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ontessori Basics: How Math Progresses Through the Levels | Hollis  Montessori School, NH">
            <a:extLst>
              <a:ext uri="{FF2B5EF4-FFF2-40B4-BE49-F238E27FC236}">
                <a16:creationId xmlns:a16="http://schemas.microsoft.com/office/drawing/2014/main" id="{A88B4583-FAEB-4370-9A3A-97C09FF55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2" r="29590" b="909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2062163" y="419100"/>
            <a:ext cx="85963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FUNDAMENTOS:</a:t>
            </a:r>
            <a:b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</a:b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PROGRESSÃO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B9C4C3-29E5-4D11-AACE-CC443193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443" y="1543957"/>
            <a:ext cx="6782484" cy="4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B7275B1-1189-42D4-9B65-EF30C2B13586}"/>
              </a:ext>
            </a:extLst>
          </p:cNvPr>
          <p:cNvSpPr txBox="1">
            <a:spLocks/>
          </p:cNvSpPr>
          <p:nvPr/>
        </p:nvSpPr>
        <p:spPr>
          <a:xfrm>
            <a:off x="94216" y="39626"/>
            <a:ext cx="927453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dak" panose="01000000000000000000" pitchFamily="2" charset="0"/>
                <a:cs typeface="Modak" panose="01000000000000000000" pitchFamily="2" charset="0"/>
              </a:rPr>
              <a:t>EVOLUÇÃO: </a:t>
            </a:r>
            <a:r>
              <a:rPr lang="pt-BR" sz="5400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  <a:cs typeface="Modak" panose="01000000000000000000" pitchFamily="2" charset="0"/>
              </a:rPr>
              <a:t>VERSÕES </a:t>
            </a:r>
            <a:r>
              <a:rPr lang="pt-BR" sz="5500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DO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4F606-7A91-4778-BF60-A91F0B8C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5" y="938872"/>
            <a:ext cx="5830723" cy="280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9AEBEAC-F00B-4390-BBFF-8199680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797950"/>
            <a:ext cx="6096000" cy="3020424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1C1123A-0B42-47AB-A10B-39C86EC5872D}"/>
              </a:ext>
            </a:extLst>
          </p:cNvPr>
          <p:cNvSpPr txBox="1">
            <a:spLocks/>
          </p:cNvSpPr>
          <p:nvPr/>
        </p:nvSpPr>
        <p:spPr>
          <a:xfrm>
            <a:off x="412012" y="1150656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25F5DC"/>
                </a:solidFill>
                <a:latin typeface="Modak" panose="01000000000000000000" pitchFamily="2" charset="0"/>
              </a:rPr>
              <a:t>1ª VERSÃO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EC2EEF05-A6DF-4B35-9D57-A29B4407E586}"/>
              </a:ext>
            </a:extLst>
          </p:cNvPr>
          <p:cNvSpPr txBox="1">
            <a:spLocks/>
          </p:cNvSpPr>
          <p:nvPr/>
        </p:nvSpPr>
        <p:spPr>
          <a:xfrm>
            <a:off x="7418129" y="4766130"/>
            <a:ext cx="2411240" cy="669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u="sng" dirty="0">
                <a:ln w="12700">
                  <a:solidFill>
                    <a:schemeClr val="tx1"/>
                  </a:solidFill>
                </a:ln>
                <a:solidFill>
                  <a:srgbClr val="F5EA14"/>
                </a:solidFill>
                <a:latin typeface="Modak" panose="01000000000000000000" pitchFamily="2" charset="0"/>
              </a:rPr>
              <a:t>2ª VERSÃO</a:t>
            </a:r>
          </a:p>
        </p:txBody>
      </p:sp>
      <p:pic>
        <p:nvPicPr>
          <p:cNvPr id="31" name="Gráfico 30" descr="Seta: reta com preenchimento sólido">
            <a:extLst>
              <a:ext uri="{FF2B5EF4-FFF2-40B4-BE49-F238E27FC236}">
                <a16:creationId xmlns:a16="http://schemas.microsoft.com/office/drawing/2014/main" id="{59A05852-A858-4F27-8058-7AB1868AC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38984" y="1028191"/>
            <a:ext cx="914400" cy="914400"/>
          </a:xfrm>
          <a:prstGeom prst="rect">
            <a:avLst/>
          </a:prstGeom>
        </p:spPr>
      </p:pic>
      <p:pic>
        <p:nvPicPr>
          <p:cNvPr id="36" name="Gráfico 35" descr="Seta: reta com preenchimento sólido">
            <a:extLst>
              <a:ext uri="{FF2B5EF4-FFF2-40B4-BE49-F238E27FC236}">
                <a16:creationId xmlns:a16="http://schemas.microsoft.com/office/drawing/2014/main" id="{F400994D-46A2-4B3D-86BA-1B96D4AC51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51" y="4668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89729"/>
            <a:ext cx="12196738" cy="78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79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5937</TotalTime>
  <Words>222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Modak</vt:lpstr>
      <vt:lpstr>Palatino Linotype</vt:lpstr>
      <vt:lpstr>Trebuchet MS</vt:lpstr>
      <vt:lpstr>Wingdings</vt:lpstr>
      <vt:lpstr>Wingdings 3</vt:lpstr>
      <vt:lpstr>Facetado</vt:lpstr>
      <vt:lpstr>Imagem de Bitmap</vt:lpstr>
      <vt:lpstr>ALPHAMATHICS</vt:lpstr>
      <vt:lpstr>PROGRAMAS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 RAMALHO TONIAL</dc:creator>
  <cp:lastModifiedBy>IVAN  RAMALHO TONIAL</cp:lastModifiedBy>
  <cp:revision>33</cp:revision>
  <dcterms:created xsi:type="dcterms:W3CDTF">2021-08-26T16:13:04Z</dcterms:created>
  <dcterms:modified xsi:type="dcterms:W3CDTF">2022-03-23T15:02:39Z</dcterms:modified>
</cp:coreProperties>
</file>