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2"/>
  </p:notesMasterIdLst>
  <p:sldIdLst>
    <p:sldId id="256" r:id="rId2"/>
    <p:sldId id="257" r:id="rId3"/>
    <p:sldId id="259" r:id="rId4"/>
    <p:sldId id="265" r:id="rId5"/>
    <p:sldId id="266" r:id="rId6"/>
    <p:sldId id="267" r:id="rId7"/>
    <p:sldId id="262" r:id="rId8"/>
    <p:sldId id="263" r:id="rId9"/>
    <p:sldId id="264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F5DC"/>
    <a:srgbClr val="F5EA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2" autoAdjust="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F84C8-0495-4F0A-858A-814B62DB822B}" type="datetimeFigureOut">
              <a:rPr lang="pt-BR" smtClean="0"/>
              <a:t>20/03/2022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198E0-4822-4B03-96CF-F82CAA64C4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4393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20/03/2022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541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20/03/2022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3210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20/03/2022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6933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20/03/2022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5752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20/03/2022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7177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20/03/2022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9104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20/03/2022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4717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20/03/2022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316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20/03/2022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650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20/03/2022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245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20/03/2022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46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20/03/2022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7014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20/03/2022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8319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20/03/2022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08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20/03/2022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74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20/03/2022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046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FB029-ABBA-44DA-89A2-FD11FFCB9560}" type="datetimeFigureOut">
              <a:rPr lang="pt-BR" smtClean="0"/>
              <a:t>20/03/2022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5057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g"/><Relationship Id="rId3" Type="http://schemas.openxmlformats.org/officeDocument/2006/relationships/image" Target="../media/image29.svg"/><Relationship Id="rId7" Type="http://schemas.openxmlformats.org/officeDocument/2006/relationships/image" Target="../media/image33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sv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m 26" descr="Texto&#10;&#10;Descrição gerada automaticamente">
            <a:extLst>
              <a:ext uri="{FF2B5EF4-FFF2-40B4-BE49-F238E27FC236}">
                <a16:creationId xmlns:a16="http://schemas.microsoft.com/office/drawing/2014/main" id="{AC9EBBE3-9847-429B-A52E-06CF85F1D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270" y="0"/>
            <a:ext cx="5358730" cy="685714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CD0C7A6-D1FE-40CB-8245-46F65725E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35208" y="1429798"/>
            <a:ext cx="7766936" cy="1646302"/>
          </a:xfrm>
        </p:spPr>
        <p:txBody>
          <a:bodyPr/>
          <a:lstStyle/>
          <a:p>
            <a:r>
              <a:rPr lang="pt-BR" sz="6000" dirty="0">
                <a:ln w="19050">
                  <a:solidFill>
                    <a:schemeClr val="tx1"/>
                  </a:solidFill>
                </a:ln>
                <a:solidFill>
                  <a:srgbClr val="25F5DC"/>
                </a:solidFill>
                <a:latin typeface="Modak" panose="01000000000000000000" pitchFamily="2" charset="0"/>
                <a:cs typeface="Modak" panose="01000000000000000000" pitchFamily="2" charset="0"/>
              </a:rPr>
              <a:t>ALPHA</a:t>
            </a:r>
            <a:r>
              <a:rPr lang="pt-BR" sz="6000" dirty="0">
                <a:ln w="19050">
                  <a:solidFill>
                    <a:schemeClr val="tx1"/>
                  </a:solidFill>
                </a:ln>
                <a:solidFill>
                  <a:srgbClr val="F5EA14"/>
                </a:solidFill>
                <a:latin typeface="Modak" panose="01000000000000000000" pitchFamily="2" charset="0"/>
                <a:cs typeface="Modak" panose="01000000000000000000" pitchFamily="2" charset="0"/>
              </a:rPr>
              <a:t>MATHICS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B28E2A-FD9B-4948-80A2-F291091C3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835208" y="2880121"/>
            <a:ext cx="7766936" cy="1096899"/>
          </a:xfrm>
        </p:spPr>
        <p:txBody>
          <a:bodyPr/>
          <a:lstStyle/>
          <a:p>
            <a:r>
              <a:rPr lang="pt-BR" dirty="0"/>
              <a:t>1º Projeto de Jogo Educativo para o </a:t>
            </a:r>
            <a:r>
              <a:rPr lang="pt-BR" dirty="0" err="1"/>
              <a:t>AlphaEdtech</a:t>
            </a:r>
            <a:endParaRPr lang="pt-BR" dirty="0"/>
          </a:p>
        </p:txBody>
      </p:sp>
      <p:pic>
        <p:nvPicPr>
          <p:cNvPr id="15" name="Imagem 14" descr="Uma imagem contendo parede de papel, edifício, gaiola&#10;&#10;Descrição gerada automaticamente">
            <a:extLst>
              <a:ext uri="{FF2B5EF4-FFF2-40B4-BE49-F238E27FC236}">
                <a16:creationId xmlns:a16="http://schemas.microsoft.com/office/drawing/2014/main" id="{06173D3A-3735-4AE0-B931-CD2AB0449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345" y="3428570"/>
            <a:ext cx="888612" cy="888612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EB0E9EE-64CD-4680-9386-F9576446C1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184" y="3999433"/>
            <a:ext cx="87513" cy="87513"/>
          </a:xfrm>
          <a:prstGeom prst="rect">
            <a:avLst/>
          </a:prstGeom>
        </p:spPr>
      </p:pic>
      <p:pic>
        <p:nvPicPr>
          <p:cNvPr id="21" name="Imagem 20" descr="Imagem em branco e preto&#10;&#10;Descrição gerada automaticamente com confiança baixa">
            <a:extLst>
              <a:ext uri="{FF2B5EF4-FFF2-40B4-BE49-F238E27FC236}">
                <a16:creationId xmlns:a16="http://schemas.microsoft.com/office/drawing/2014/main" id="{ED89BD05-7084-4B7C-AB35-07F939DCC5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80" y="3622225"/>
            <a:ext cx="694957" cy="694957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7DD01EF2-1111-43D9-9B8E-3634CCE565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960" y="4011033"/>
            <a:ext cx="694957" cy="87513"/>
          </a:xfrm>
          <a:prstGeom prst="rect">
            <a:avLst/>
          </a:prstGeom>
        </p:spPr>
      </p:pic>
      <p:sp>
        <p:nvSpPr>
          <p:cNvPr id="25" name="Subtítulo 2">
            <a:extLst>
              <a:ext uri="{FF2B5EF4-FFF2-40B4-BE49-F238E27FC236}">
                <a16:creationId xmlns:a16="http://schemas.microsoft.com/office/drawing/2014/main" id="{767CE302-B373-4844-8FD6-3C8EA5E9CFBE}"/>
              </a:ext>
            </a:extLst>
          </p:cNvPr>
          <p:cNvSpPr txBox="1">
            <a:spLocks/>
          </p:cNvSpPr>
          <p:nvPr/>
        </p:nvSpPr>
        <p:spPr>
          <a:xfrm>
            <a:off x="244137" y="4995969"/>
            <a:ext cx="4581708" cy="1793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</a:pPr>
            <a:r>
              <a:rPr lang="pt-BR" sz="16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Grupo:</a:t>
            </a:r>
          </a:p>
          <a:p>
            <a:pPr algn="l">
              <a:spcBef>
                <a:spcPts val="300"/>
              </a:spcBef>
            </a:pPr>
            <a:r>
              <a:rPr lang="pt-BR" sz="16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David Henrique Souza Santana</a:t>
            </a:r>
          </a:p>
          <a:p>
            <a:pPr algn="l">
              <a:spcBef>
                <a:spcPts val="300"/>
              </a:spcBef>
            </a:pPr>
            <a:r>
              <a:rPr lang="pt-BR" sz="16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Felipe Alan De Almeida</a:t>
            </a:r>
          </a:p>
          <a:p>
            <a:pPr algn="l">
              <a:spcBef>
                <a:spcPts val="300"/>
              </a:spcBef>
            </a:pPr>
            <a:r>
              <a:rPr lang="pt-BR" sz="16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Felipe </a:t>
            </a:r>
            <a:r>
              <a:rPr lang="pt-BR" sz="1600" dirty="0" err="1">
                <a:latin typeface="Palatino Linotype" panose="02040502050505030304" pitchFamily="18" charset="0"/>
                <a:cs typeface="Times New Roman" panose="02020603050405020304" pitchFamily="18" charset="0"/>
              </a:rPr>
              <a:t>Tessarollo</a:t>
            </a:r>
            <a:r>
              <a:rPr lang="pt-BR" sz="16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Ramos</a:t>
            </a:r>
          </a:p>
          <a:p>
            <a:pPr algn="l">
              <a:spcBef>
                <a:spcPts val="300"/>
              </a:spcBef>
            </a:pPr>
            <a:r>
              <a:rPr lang="pt-BR" sz="16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Ivan Ramalho </a:t>
            </a:r>
            <a:r>
              <a:rPr lang="pt-BR" sz="1600" dirty="0" err="1">
                <a:latin typeface="Palatino Linotype" panose="02040502050505030304" pitchFamily="18" charset="0"/>
                <a:cs typeface="Times New Roman" panose="02020603050405020304" pitchFamily="18" charset="0"/>
              </a:rPr>
              <a:t>Tonial</a:t>
            </a:r>
            <a:endParaRPr lang="pt-BR" sz="16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300"/>
              </a:spcBef>
            </a:pPr>
            <a:r>
              <a:rPr lang="pt-BR" sz="16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Stenio </a:t>
            </a:r>
            <a:r>
              <a:rPr lang="pt-BR" sz="1600" dirty="0" err="1">
                <a:latin typeface="Palatino Linotype" panose="02040502050505030304" pitchFamily="18" charset="0"/>
                <a:cs typeface="Times New Roman" panose="02020603050405020304" pitchFamily="18" charset="0"/>
              </a:rPr>
              <a:t>Vinicios</a:t>
            </a:r>
            <a:r>
              <a:rPr lang="pt-BR" sz="16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De Medeiros</a:t>
            </a:r>
          </a:p>
        </p:txBody>
      </p:sp>
    </p:spTree>
    <p:extLst>
      <p:ext uri="{BB962C8B-B14F-4D97-AF65-F5344CB8AC3E}">
        <p14:creationId xmlns:p14="http://schemas.microsoft.com/office/powerpoint/2010/main" val="1079343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CD25CC7-FC66-488C-8D61-0FE7ECF16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70B4B221-5D81-4972-91F7-30B97E5B0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92" y="231286"/>
            <a:ext cx="3953856" cy="1320800"/>
          </a:xfrm>
        </p:spPr>
        <p:txBody>
          <a:bodyPr anchor="ctr">
            <a:noAutofit/>
          </a:bodyPr>
          <a:lstStyle/>
          <a:p>
            <a:r>
              <a:rPr lang="pt-BR" sz="6000" dirty="0">
                <a:latin typeface="Modak" panose="01000000000000000000" pitchFamily="2" charset="0"/>
                <a:cs typeface="Modak" panose="01000000000000000000" pitchFamily="2" charset="0"/>
              </a:rPr>
              <a:t>Obrigado!!</a:t>
            </a:r>
          </a:p>
        </p:txBody>
      </p:sp>
      <p:pic>
        <p:nvPicPr>
          <p:cNvPr id="11" name="Graphic 6" descr="Winking Face with No Fill">
            <a:extLst>
              <a:ext uri="{FF2B5EF4-FFF2-40B4-BE49-F238E27FC236}">
                <a16:creationId xmlns:a16="http://schemas.microsoft.com/office/drawing/2014/main" id="{C477D084-7D3A-4CAE-BCAB-BB9D8EBAA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058" y="1107488"/>
            <a:ext cx="3275045" cy="3275045"/>
          </a:xfrm>
          <a:prstGeom prst="rect">
            <a:avLst/>
          </a:prstGeom>
        </p:spPr>
      </p:pic>
      <p:pic>
        <p:nvPicPr>
          <p:cNvPr id="12" name="Imagem 11" descr="Homem de camisa branca&#10;&#10;Descrição gerada automaticamente">
            <a:extLst>
              <a:ext uri="{FF2B5EF4-FFF2-40B4-BE49-F238E27FC236}">
                <a16:creationId xmlns:a16="http://schemas.microsoft.com/office/drawing/2014/main" id="{B7D4013B-4CD0-46DF-A3AF-CA3CA2568F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770" y="668397"/>
            <a:ext cx="1602533" cy="213671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1">
                <a:lumMod val="60000"/>
                <a:lumOff val="40000"/>
              </a:schemeClr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4A243D2E-6FF8-40DB-A22F-2BDB7D9BF89A}"/>
              </a:ext>
            </a:extLst>
          </p:cNvPr>
          <p:cNvSpPr txBox="1"/>
          <p:nvPr/>
        </p:nvSpPr>
        <p:spPr>
          <a:xfrm>
            <a:off x="7551686" y="260797"/>
            <a:ext cx="1286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Ivan Tonial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41CC7084-27C7-4AEC-B43D-92F83A8873F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479" y="1296302"/>
            <a:ext cx="1836565" cy="183656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1">
                <a:lumMod val="60000"/>
                <a:lumOff val="40000"/>
              </a:schemeClr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D3369AD1-91B3-4BB1-ABF4-07CD83589E12}"/>
              </a:ext>
            </a:extLst>
          </p:cNvPr>
          <p:cNvSpPr txBox="1"/>
          <p:nvPr/>
        </p:nvSpPr>
        <p:spPr>
          <a:xfrm>
            <a:off x="4923039" y="804371"/>
            <a:ext cx="1897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Felipe 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Tessarollo</a:t>
            </a:r>
            <a:endParaRPr lang="pt-BR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8AC17BE4-839B-40F6-9B33-8B5C9DFC3F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620" y="4467546"/>
            <a:ext cx="2010176" cy="201017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1">
                <a:lumMod val="60000"/>
                <a:lumOff val="40000"/>
              </a:schemeClr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A941BF7F-FFB4-4067-B852-2D5AC2B5E60F}"/>
              </a:ext>
            </a:extLst>
          </p:cNvPr>
          <p:cNvSpPr txBox="1"/>
          <p:nvPr/>
        </p:nvSpPr>
        <p:spPr>
          <a:xfrm>
            <a:off x="3126172" y="4022532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Stênio</a:t>
            </a:r>
            <a:endParaRPr lang="pt-BR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3D7C84DA-D0B8-4DC5-A9ED-EAAF209C14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554" y="4013201"/>
            <a:ext cx="1574417" cy="213671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1">
                <a:lumMod val="60000"/>
                <a:lumOff val="40000"/>
              </a:schemeClr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099E56DB-7093-4781-B67E-27145FEAFA14}"/>
              </a:ext>
            </a:extLst>
          </p:cNvPr>
          <p:cNvSpPr txBox="1"/>
          <p:nvPr/>
        </p:nvSpPr>
        <p:spPr>
          <a:xfrm>
            <a:off x="4989148" y="3615876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David Henrique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0E895B79-9C56-4570-A598-D672EAD128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859" y="3629043"/>
            <a:ext cx="1992354" cy="199235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1">
                <a:lumMod val="60000"/>
                <a:lumOff val="40000"/>
              </a:schemeClr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16830275-FD18-4AEA-BDA6-0CA87E6EADFB}"/>
              </a:ext>
            </a:extLst>
          </p:cNvPr>
          <p:cNvSpPr txBox="1"/>
          <p:nvPr/>
        </p:nvSpPr>
        <p:spPr>
          <a:xfrm>
            <a:off x="7489112" y="3132867"/>
            <a:ext cx="132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Felipe Alan</a:t>
            </a:r>
          </a:p>
        </p:txBody>
      </p:sp>
    </p:spTree>
    <p:extLst>
      <p:ext uri="{BB962C8B-B14F-4D97-AF65-F5344CB8AC3E}">
        <p14:creationId xmlns:p14="http://schemas.microsoft.com/office/powerpoint/2010/main" val="379093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DCD5-D15C-4CBF-97CE-F3870175B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rgbClr val="25F5DC"/>
                </a:solidFill>
                <a:latin typeface="Modak" panose="01000000000000000000" pitchFamily="2" charset="0"/>
                <a:cs typeface="Modak" panose="01000000000000000000" pitchFamily="2" charset="0"/>
              </a:rPr>
              <a:t>PROGRAMAS</a:t>
            </a:r>
            <a:r>
              <a:rPr lang="pt-BR" sz="5400" dirty="0">
                <a:ln w="12700">
                  <a:solidFill>
                    <a:schemeClr val="tx1"/>
                  </a:solidFill>
                </a:ln>
                <a:latin typeface="Modak" panose="01000000000000000000" pitchFamily="2" charset="0"/>
                <a:cs typeface="Modak" panose="01000000000000000000" pitchFamily="2" charset="0"/>
              </a:rPr>
              <a:t> </a:t>
            </a:r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rgbClr val="F5EA14"/>
                </a:solidFill>
                <a:latin typeface="Modak" panose="01000000000000000000" pitchFamily="2" charset="0"/>
                <a:cs typeface="Modak" panose="01000000000000000000" pitchFamily="2" charset="0"/>
              </a:rPr>
              <a:t>UTILIZADOS</a:t>
            </a:r>
          </a:p>
        </p:txBody>
      </p:sp>
      <p:pic>
        <p:nvPicPr>
          <p:cNvPr id="5" name="Espaço Reservado para Conteúdo 4" descr="Logotipo&#10;&#10;Descrição gerada automaticamente">
            <a:extLst>
              <a:ext uri="{FF2B5EF4-FFF2-40B4-BE49-F238E27FC236}">
                <a16:creationId xmlns:a16="http://schemas.microsoft.com/office/drawing/2014/main" id="{A3670E56-3DA2-41BC-A8AF-1D9E82B15A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360" y="2053614"/>
            <a:ext cx="1005759" cy="1005759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054E45A3-0347-4E70-939D-55F47533B0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360" y="4695897"/>
            <a:ext cx="1317763" cy="1317763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9" name="Imagem 8" descr="Logotipo, Ícone&#10;&#10;Descrição gerada automaticamente">
            <a:extLst>
              <a:ext uri="{FF2B5EF4-FFF2-40B4-BE49-F238E27FC236}">
                <a16:creationId xmlns:a16="http://schemas.microsoft.com/office/drawing/2014/main" id="{432FEFEC-AEC7-4D2F-8C97-FC7577151A8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281" y="5257185"/>
            <a:ext cx="1220186" cy="1220186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A172C2B7-8A69-46C2-8885-E8C023317FA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849" y="3556376"/>
            <a:ext cx="1084693" cy="1084693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5" name="Imagem 14" descr="Logotipo&#10;&#10;Descrição gerada automaticamente com confiança média">
            <a:extLst>
              <a:ext uri="{FF2B5EF4-FFF2-40B4-BE49-F238E27FC236}">
                <a16:creationId xmlns:a16="http://schemas.microsoft.com/office/drawing/2014/main" id="{8C63FCAB-00E2-47A0-B29A-376B92307D4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948" y="3611204"/>
            <a:ext cx="1084693" cy="1084693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7" name="Imagem 16" descr="Ícone&#10;&#10;Descrição gerada automaticamente">
            <a:extLst>
              <a:ext uri="{FF2B5EF4-FFF2-40B4-BE49-F238E27FC236}">
                <a16:creationId xmlns:a16="http://schemas.microsoft.com/office/drawing/2014/main" id="{1D58B9D6-1F84-4A3B-A9E8-0EFF56E726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532" y="5488458"/>
            <a:ext cx="1050403" cy="1050403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9" name="Imagem 18" descr="Uma imagem contendo Ícone&#10;&#10;Descrição gerada automaticamente">
            <a:extLst>
              <a:ext uri="{FF2B5EF4-FFF2-40B4-BE49-F238E27FC236}">
                <a16:creationId xmlns:a16="http://schemas.microsoft.com/office/drawing/2014/main" id="{79732F0E-4031-4229-BA2F-08DFD4918E0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1" y="4684845"/>
            <a:ext cx="1005758" cy="1005758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21" name="Imagem 20" descr="Ícone&#10;&#10;Descrição gerada automaticamente">
            <a:extLst>
              <a:ext uri="{FF2B5EF4-FFF2-40B4-BE49-F238E27FC236}">
                <a16:creationId xmlns:a16="http://schemas.microsoft.com/office/drawing/2014/main" id="{C13826EB-1B23-4769-B818-2D957F8CC12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281" y="1919348"/>
            <a:ext cx="1154568" cy="1271468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8" name="Imagem 7" descr="Forma&#10;&#10;Descrição gerada automaticamente com confiança baixa">
            <a:extLst>
              <a:ext uri="{FF2B5EF4-FFF2-40B4-BE49-F238E27FC236}">
                <a16:creationId xmlns:a16="http://schemas.microsoft.com/office/drawing/2014/main" id="{FBF68665-C407-4A15-841F-ADBE7D10473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17" y="2703671"/>
            <a:ext cx="1005757" cy="1005757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4" name="Imagem 13" descr="Logotipo&#10;&#10;Descrição gerada automaticamente">
            <a:extLst>
              <a:ext uri="{FF2B5EF4-FFF2-40B4-BE49-F238E27FC236}">
                <a16:creationId xmlns:a16="http://schemas.microsoft.com/office/drawing/2014/main" id="{BF4E9D6D-F48D-462F-9048-721D0559B3C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518" y="1793538"/>
            <a:ext cx="1333334" cy="133333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757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Montessori Basics: How Math Progresses Through the Levels | Hollis  Montessori School, NH">
            <a:extLst>
              <a:ext uri="{FF2B5EF4-FFF2-40B4-BE49-F238E27FC236}">
                <a16:creationId xmlns:a16="http://schemas.microsoft.com/office/drawing/2014/main" id="{A88B4583-FAEB-4370-9A3A-97C09FF55B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52" r="29590" b="9091"/>
          <a:stretch/>
        </p:blipFill>
        <p:spPr bwMode="auto"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CD25CC7-FC66-488C-8D61-0FE7ECF16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A10D3B2E-58E9-46C6-B975-63CDE4A88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r>
              <a:rPr lang="pt-BR" dirty="0"/>
              <a:t>Ótimo para alunos que apresentam dificuldades em compreender os algoritmos básicos.</a:t>
            </a:r>
          </a:p>
          <a:p>
            <a:r>
              <a:rPr lang="pt-BR" dirty="0"/>
              <a:t>Passa a ideia de classificar os números quanto a sua ordem ou classe.</a:t>
            </a:r>
          </a:p>
          <a:p>
            <a:r>
              <a:rPr lang="pt-BR" dirty="0"/>
              <a:t>Exemplo (53 + 98):</a:t>
            </a:r>
          </a:p>
        </p:txBody>
      </p:sp>
      <p:sp>
        <p:nvSpPr>
          <p:cNvPr id="67" name="Título 1">
            <a:extLst>
              <a:ext uri="{FF2B5EF4-FFF2-40B4-BE49-F238E27FC236}">
                <a16:creationId xmlns:a16="http://schemas.microsoft.com/office/drawing/2014/main" id="{2B7275B1-1189-42D4-9B65-EF30C2B13586}"/>
              </a:ext>
            </a:extLst>
          </p:cNvPr>
          <p:cNvSpPr txBox="1">
            <a:spLocks/>
          </p:cNvSpPr>
          <p:nvPr/>
        </p:nvSpPr>
        <p:spPr>
          <a:xfrm>
            <a:off x="2062163" y="419100"/>
            <a:ext cx="8596312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Modak" panose="01000000000000000000" pitchFamily="2" charset="0"/>
                <a:cs typeface="Modak" panose="01000000000000000000" pitchFamily="2" charset="0"/>
              </a:rPr>
              <a:t>INSPIRAÇÃO:</a:t>
            </a:r>
            <a:br>
              <a:rPr lang="pt-BR" sz="5400" dirty="0">
                <a:ln w="12700"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Modak" panose="01000000000000000000" pitchFamily="2" charset="0"/>
                <a:cs typeface="Modak" panose="01000000000000000000" pitchFamily="2" charset="0"/>
              </a:rPr>
            </a:br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rgbClr val="25F5DC"/>
                </a:solidFill>
                <a:latin typeface="Modak" panose="01000000000000000000" pitchFamily="2" charset="0"/>
                <a:cs typeface="Modak" panose="01000000000000000000" pitchFamily="2" charset="0"/>
              </a:rPr>
              <a:t>MATERIAL</a:t>
            </a:r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Modak" panose="01000000000000000000" pitchFamily="2" charset="0"/>
                <a:cs typeface="Modak" panose="01000000000000000000" pitchFamily="2" charset="0"/>
              </a:rPr>
              <a:t> </a:t>
            </a:r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rgbClr val="F5EA14"/>
                </a:solidFill>
                <a:latin typeface="Modak" panose="01000000000000000000" pitchFamily="2" charset="0"/>
                <a:cs typeface="Modak" panose="01000000000000000000" pitchFamily="2" charset="0"/>
              </a:rPr>
              <a:t>DOURADO</a:t>
            </a:r>
          </a:p>
        </p:txBody>
      </p:sp>
      <p:pic>
        <p:nvPicPr>
          <p:cNvPr id="1026" name="Picture 2" descr="Adição com Material Dourado">
            <a:extLst>
              <a:ext uri="{FF2B5EF4-FFF2-40B4-BE49-F238E27FC236}">
                <a16:creationId xmlns:a16="http://schemas.microsoft.com/office/drawing/2014/main" id="{17328EEB-4D1E-4ED2-8B88-402802781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907" y="4100975"/>
            <a:ext cx="5920185" cy="1633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696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Montessori Basics: How Math Progresses Through the Levels | Hollis  Montessori School, NH">
            <a:extLst>
              <a:ext uri="{FF2B5EF4-FFF2-40B4-BE49-F238E27FC236}">
                <a16:creationId xmlns:a16="http://schemas.microsoft.com/office/drawing/2014/main" id="{A88B4583-FAEB-4370-9A3A-97C09FF55B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52" r="29590" b="9091"/>
          <a:stretch/>
        </p:blipFill>
        <p:spPr bwMode="auto"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CD25CC7-FC66-488C-8D61-0FE7ECF16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A10D3B2E-58E9-46C6-B975-63CDE4A88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647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Desenvolve dezenove  habilidades presentes da BNCC. O que torna adequado para uso associado ao conteúdo escolar.</a:t>
            </a:r>
          </a:p>
        </p:txBody>
      </p:sp>
      <p:sp>
        <p:nvSpPr>
          <p:cNvPr id="67" name="Título 1">
            <a:extLst>
              <a:ext uri="{FF2B5EF4-FFF2-40B4-BE49-F238E27FC236}">
                <a16:creationId xmlns:a16="http://schemas.microsoft.com/office/drawing/2014/main" id="{2B7275B1-1189-42D4-9B65-EF30C2B13586}"/>
              </a:ext>
            </a:extLst>
          </p:cNvPr>
          <p:cNvSpPr txBox="1">
            <a:spLocks/>
          </p:cNvSpPr>
          <p:nvPr/>
        </p:nvSpPr>
        <p:spPr>
          <a:xfrm>
            <a:off x="2062163" y="419100"/>
            <a:ext cx="8596312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Modak" panose="01000000000000000000" pitchFamily="2" charset="0"/>
                <a:cs typeface="Modak" panose="01000000000000000000" pitchFamily="2" charset="0"/>
              </a:rPr>
              <a:t>APLICABILIDADE:</a:t>
            </a:r>
            <a:br>
              <a:rPr lang="pt-BR" sz="5400" dirty="0">
                <a:ln w="12700"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Modak" panose="01000000000000000000" pitchFamily="2" charset="0"/>
                <a:cs typeface="Modak" panose="01000000000000000000" pitchFamily="2" charset="0"/>
              </a:rPr>
            </a:br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rgbClr val="25F5DC"/>
                </a:solidFill>
                <a:latin typeface="Modak" panose="01000000000000000000" pitchFamily="2" charset="0"/>
                <a:cs typeface="Modak" panose="01000000000000000000" pitchFamily="2" charset="0"/>
              </a:rPr>
              <a:t>PEDAGOGICA</a:t>
            </a:r>
            <a:endParaRPr lang="pt-BR" sz="5400" dirty="0">
              <a:ln w="12700">
                <a:solidFill>
                  <a:schemeClr val="tx1"/>
                </a:solidFill>
              </a:ln>
              <a:solidFill>
                <a:srgbClr val="F5EA14"/>
              </a:solidFill>
              <a:latin typeface="Modak" panose="01000000000000000000" pitchFamily="2" charset="0"/>
              <a:cs typeface="Modak" panose="01000000000000000000" pitchFamily="2" charset="0"/>
            </a:endParaRP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DA1B83C5-A8CA-486A-8AAF-89D40D475A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42510"/>
              </p:ext>
            </p:extLst>
          </p:nvPr>
        </p:nvGraphicFramePr>
        <p:xfrm>
          <a:off x="3990094" y="3229203"/>
          <a:ext cx="4143375" cy="260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Imagem de Bitmap" r:id="rId4" imgW="4143240" imgH="2600280" progId="Paint.Picture">
                  <p:embed/>
                </p:oleObj>
              </mc:Choice>
              <mc:Fallback>
                <p:oleObj name="Imagem de Bitmap" r:id="rId4" imgW="4143240" imgH="26002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90094" y="3229203"/>
                        <a:ext cx="4143375" cy="2600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453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Montessori Basics: How Math Progresses Through the Levels | Hollis  Montessori School, NH">
            <a:extLst>
              <a:ext uri="{FF2B5EF4-FFF2-40B4-BE49-F238E27FC236}">
                <a16:creationId xmlns:a16="http://schemas.microsoft.com/office/drawing/2014/main" id="{A88B4583-FAEB-4370-9A3A-97C09FF55B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52" r="29590" b="9091"/>
          <a:stretch/>
        </p:blipFill>
        <p:spPr bwMode="auto"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CD25CC7-FC66-488C-8D61-0FE7ECF16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A10D3B2E-58E9-46C6-B975-63CDE4A88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4346" y="3001837"/>
            <a:ext cx="7272846" cy="4363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30 segundos são acrescidos ao timer a cada desafio respondido. </a:t>
            </a:r>
          </a:p>
        </p:txBody>
      </p:sp>
      <p:sp>
        <p:nvSpPr>
          <p:cNvPr id="67" name="Título 1">
            <a:extLst>
              <a:ext uri="{FF2B5EF4-FFF2-40B4-BE49-F238E27FC236}">
                <a16:creationId xmlns:a16="http://schemas.microsoft.com/office/drawing/2014/main" id="{2B7275B1-1189-42D4-9B65-EF30C2B13586}"/>
              </a:ext>
            </a:extLst>
          </p:cNvPr>
          <p:cNvSpPr txBox="1">
            <a:spLocks/>
          </p:cNvSpPr>
          <p:nvPr/>
        </p:nvSpPr>
        <p:spPr>
          <a:xfrm>
            <a:off x="2062163" y="419100"/>
            <a:ext cx="8596312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Modak" panose="01000000000000000000" pitchFamily="2" charset="0"/>
                <a:cs typeface="Modak" panose="01000000000000000000" pitchFamily="2" charset="0"/>
              </a:rPr>
              <a:t>FUNDAMENTOS:</a:t>
            </a:r>
            <a:br>
              <a:rPr lang="pt-BR" sz="5400" dirty="0">
                <a:ln w="12700"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Modak" panose="01000000000000000000" pitchFamily="2" charset="0"/>
                <a:cs typeface="Modak" panose="01000000000000000000" pitchFamily="2" charset="0"/>
              </a:rPr>
            </a:br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rgbClr val="25F5DC"/>
                </a:solidFill>
                <a:latin typeface="Modak" panose="01000000000000000000" pitchFamily="2" charset="0"/>
                <a:cs typeface="Modak" panose="01000000000000000000" pitchFamily="2" charset="0"/>
              </a:rPr>
              <a:t>MECÂNICA </a:t>
            </a:r>
            <a:r>
              <a:rPr lang="pt-BR" sz="5500" dirty="0">
                <a:ln w="12700">
                  <a:solidFill>
                    <a:schemeClr val="tx1"/>
                  </a:solidFill>
                </a:ln>
                <a:solidFill>
                  <a:srgbClr val="F5EA14"/>
                </a:solidFill>
                <a:latin typeface="Modak" panose="01000000000000000000" pitchFamily="2" charset="0"/>
              </a:rPr>
              <a:t>DO JOGO</a:t>
            </a:r>
          </a:p>
        </p:txBody>
      </p:sp>
      <p:sp>
        <p:nvSpPr>
          <p:cNvPr id="8" name="Content Placeholder 31">
            <a:extLst>
              <a:ext uri="{FF2B5EF4-FFF2-40B4-BE49-F238E27FC236}">
                <a16:creationId xmlns:a16="http://schemas.microsoft.com/office/drawing/2014/main" id="{B19EAA7A-682C-4F18-8555-309EC4552B33}"/>
              </a:ext>
            </a:extLst>
          </p:cNvPr>
          <p:cNvSpPr txBox="1">
            <a:spLocks/>
          </p:cNvSpPr>
          <p:nvPr/>
        </p:nvSpPr>
        <p:spPr>
          <a:xfrm>
            <a:off x="2349849" y="3438144"/>
            <a:ext cx="7272846" cy="436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1 nível é acrescido ao jogador a cada 5 desafios respondidos. </a:t>
            </a:r>
          </a:p>
        </p:txBody>
      </p:sp>
      <p:sp>
        <p:nvSpPr>
          <p:cNvPr id="9" name="Content Placeholder 31">
            <a:extLst>
              <a:ext uri="{FF2B5EF4-FFF2-40B4-BE49-F238E27FC236}">
                <a16:creationId xmlns:a16="http://schemas.microsoft.com/office/drawing/2014/main" id="{6757B634-D29E-479C-92D4-2250A0862F8D}"/>
              </a:ext>
            </a:extLst>
          </p:cNvPr>
          <p:cNvSpPr txBox="1">
            <a:spLocks/>
          </p:cNvSpPr>
          <p:nvPr/>
        </p:nvSpPr>
        <p:spPr>
          <a:xfrm>
            <a:off x="2415461" y="3892739"/>
            <a:ext cx="7272846" cy="436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O jogo é salvo a cada vez que o jogador sobe de nível. </a:t>
            </a:r>
          </a:p>
        </p:txBody>
      </p:sp>
      <p:sp>
        <p:nvSpPr>
          <p:cNvPr id="10" name="Content Placeholder 31">
            <a:extLst>
              <a:ext uri="{FF2B5EF4-FFF2-40B4-BE49-F238E27FC236}">
                <a16:creationId xmlns:a16="http://schemas.microsoft.com/office/drawing/2014/main" id="{5C0389E6-35F6-4E58-B48D-9D5ED6EB0A38}"/>
              </a:ext>
            </a:extLst>
          </p:cNvPr>
          <p:cNvSpPr txBox="1">
            <a:spLocks/>
          </p:cNvSpPr>
          <p:nvPr/>
        </p:nvSpPr>
        <p:spPr>
          <a:xfrm>
            <a:off x="2485485" y="4344265"/>
            <a:ext cx="7272846" cy="684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O jogador é derrotado ao não responder a um desafio antes do cronometro zerar. </a:t>
            </a:r>
          </a:p>
        </p:txBody>
      </p:sp>
      <p:sp>
        <p:nvSpPr>
          <p:cNvPr id="12" name="Content Placeholder 31">
            <a:extLst>
              <a:ext uri="{FF2B5EF4-FFF2-40B4-BE49-F238E27FC236}">
                <a16:creationId xmlns:a16="http://schemas.microsoft.com/office/drawing/2014/main" id="{9FF234BE-534D-460B-B5C6-F36D0509442F}"/>
              </a:ext>
            </a:extLst>
          </p:cNvPr>
          <p:cNvSpPr txBox="1">
            <a:spLocks/>
          </p:cNvSpPr>
          <p:nvPr/>
        </p:nvSpPr>
        <p:spPr>
          <a:xfrm>
            <a:off x="2567861" y="5014403"/>
            <a:ext cx="7272846" cy="436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O jogador pode reiniciar o jogo no último salvamento.</a:t>
            </a:r>
          </a:p>
        </p:txBody>
      </p:sp>
      <p:sp>
        <p:nvSpPr>
          <p:cNvPr id="13" name="Content Placeholder 31">
            <a:extLst>
              <a:ext uri="{FF2B5EF4-FFF2-40B4-BE49-F238E27FC236}">
                <a16:creationId xmlns:a16="http://schemas.microsoft.com/office/drawing/2014/main" id="{4EC2B86E-D5D9-4EEC-943D-0B9D559B1A66}"/>
              </a:ext>
            </a:extLst>
          </p:cNvPr>
          <p:cNvSpPr txBox="1">
            <a:spLocks/>
          </p:cNvSpPr>
          <p:nvPr/>
        </p:nvSpPr>
        <p:spPr>
          <a:xfrm>
            <a:off x="2160714" y="2294701"/>
            <a:ext cx="7272846" cy="69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O jogador deve colocar a quantidade de unidades referentes ao resultado da operação matemática apresentada.</a:t>
            </a:r>
          </a:p>
        </p:txBody>
      </p:sp>
    </p:spTree>
    <p:extLst>
      <p:ext uri="{BB962C8B-B14F-4D97-AF65-F5344CB8AC3E}">
        <p14:creationId xmlns:p14="http://schemas.microsoft.com/office/powerpoint/2010/main" val="141839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CD25CC7-FC66-488C-8D61-0FE7ECF16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7" name="Título 1">
            <a:extLst>
              <a:ext uri="{FF2B5EF4-FFF2-40B4-BE49-F238E27FC236}">
                <a16:creationId xmlns:a16="http://schemas.microsoft.com/office/drawing/2014/main" id="{2B7275B1-1189-42D4-9B65-EF30C2B13586}"/>
              </a:ext>
            </a:extLst>
          </p:cNvPr>
          <p:cNvSpPr txBox="1">
            <a:spLocks/>
          </p:cNvSpPr>
          <p:nvPr/>
        </p:nvSpPr>
        <p:spPr>
          <a:xfrm>
            <a:off x="94216" y="39626"/>
            <a:ext cx="9274532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Modak" panose="01000000000000000000" pitchFamily="2" charset="0"/>
                <a:cs typeface="Modak" panose="01000000000000000000" pitchFamily="2" charset="0"/>
              </a:rPr>
              <a:t>EVOLUÇÃO: </a:t>
            </a:r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rgbClr val="25F5DC"/>
                </a:solidFill>
                <a:latin typeface="Modak" panose="01000000000000000000" pitchFamily="2" charset="0"/>
                <a:cs typeface="Modak" panose="01000000000000000000" pitchFamily="2" charset="0"/>
              </a:rPr>
              <a:t>VERSÕES </a:t>
            </a:r>
            <a:r>
              <a:rPr lang="pt-BR" sz="5500" dirty="0">
                <a:ln w="12700">
                  <a:solidFill>
                    <a:schemeClr val="tx1"/>
                  </a:solidFill>
                </a:ln>
                <a:solidFill>
                  <a:srgbClr val="F5EA14"/>
                </a:solidFill>
                <a:latin typeface="Modak" panose="01000000000000000000" pitchFamily="2" charset="0"/>
              </a:rPr>
              <a:t>DO JOGO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C74F606-7A91-4778-BF60-A91F0B8C2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025" y="938872"/>
            <a:ext cx="5830723" cy="280726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89AEBEAC-F00B-4390-BBFF-81996801E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25" y="3797950"/>
            <a:ext cx="6096000" cy="3020424"/>
          </a:xfrm>
          <a:prstGeom prst="rect">
            <a:avLst/>
          </a:pr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11C1123A-0B42-47AB-A10B-39C86EC5872D}"/>
              </a:ext>
            </a:extLst>
          </p:cNvPr>
          <p:cNvSpPr txBox="1">
            <a:spLocks/>
          </p:cNvSpPr>
          <p:nvPr/>
        </p:nvSpPr>
        <p:spPr>
          <a:xfrm>
            <a:off x="412012" y="1150656"/>
            <a:ext cx="2411240" cy="66947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b="1" u="sng" dirty="0">
                <a:ln w="12700">
                  <a:solidFill>
                    <a:schemeClr val="tx1"/>
                  </a:solidFill>
                </a:ln>
                <a:solidFill>
                  <a:srgbClr val="25F5DC"/>
                </a:solidFill>
                <a:latin typeface="Modak" panose="01000000000000000000" pitchFamily="2" charset="0"/>
              </a:rPr>
              <a:t>1ª VERSÃO</a:t>
            </a: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EC2EEF05-A6DF-4B35-9D57-A29B4407E586}"/>
              </a:ext>
            </a:extLst>
          </p:cNvPr>
          <p:cNvSpPr txBox="1">
            <a:spLocks/>
          </p:cNvSpPr>
          <p:nvPr/>
        </p:nvSpPr>
        <p:spPr>
          <a:xfrm>
            <a:off x="7418129" y="4766130"/>
            <a:ext cx="2411240" cy="66947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b="1" u="sng" dirty="0">
                <a:ln w="12700">
                  <a:solidFill>
                    <a:schemeClr val="tx1"/>
                  </a:solidFill>
                </a:ln>
                <a:solidFill>
                  <a:srgbClr val="F5EA14"/>
                </a:solidFill>
                <a:latin typeface="Modak" panose="01000000000000000000" pitchFamily="2" charset="0"/>
              </a:rPr>
              <a:t>2ª VERSÃO</a:t>
            </a:r>
          </a:p>
        </p:txBody>
      </p:sp>
      <p:pic>
        <p:nvPicPr>
          <p:cNvPr id="31" name="Gráfico 30" descr="Seta: reta com preenchimento sólido">
            <a:extLst>
              <a:ext uri="{FF2B5EF4-FFF2-40B4-BE49-F238E27FC236}">
                <a16:creationId xmlns:a16="http://schemas.microsoft.com/office/drawing/2014/main" id="{59A05852-A858-4F27-8058-7AB1868ACD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538984" y="1028191"/>
            <a:ext cx="914400" cy="914400"/>
          </a:xfrm>
          <a:prstGeom prst="rect">
            <a:avLst/>
          </a:prstGeom>
        </p:spPr>
      </p:pic>
      <p:pic>
        <p:nvPicPr>
          <p:cNvPr id="36" name="Gráfico 35" descr="Seta: reta com preenchimento sólido">
            <a:extLst>
              <a:ext uri="{FF2B5EF4-FFF2-40B4-BE49-F238E27FC236}">
                <a16:creationId xmlns:a16="http://schemas.microsoft.com/office/drawing/2014/main" id="{F400994D-46A2-4B3D-86BA-1B96D4AC51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90251" y="466808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02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989729"/>
            <a:ext cx="12196738" cy="7847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5779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65760"/>
            <a:ext cx="12181869" cy="6492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751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65760"/>
            <a:ext cx="12181867" cy="6492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11709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5771</TotalTime>
  <Words>194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9" baseType="lpstr">
      <vt:lpstr>Arial</vt:lpstr>
      <vt:lpstr>Calibri</vt:lpstr>
      <vt:lpstr>Modak</vt:lpstr>
      <vt:lpstr>Palatino Linotype</vt:lpstr>
      <vt:lpstr>Trebuchet MS</vt:lpstr>
      <vt:lpstr>Wingdings</vt:lpstr>
      <vt:lpstr>Wingdings 3</vt:lpstr>
      <vt:lpstr>Facetado</vt:lpstr>
      <vt:lpstr>Imagem de Bitmap</vt:lpstr>
      <vt:lpstr>ALPHAMATHICS</vt:lpstr>
      <vt:lpstr>PROGRAMAS UTILIZADOS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IVAN  RAMALHO TONIAL</dc:creator>
  <cp:lastModifiedBy>Ivan Tonial</cp:lastModifiedBy>
  <cp:revision>29</cp:revision>
  <dcterms:created xsi:type="dcterms:W3CDTF">2021-08-26T16:13:04Z</dcterms:created>
  <dcterms:modified xsi:type="dcterms:W3CDTF">2022-03-20T22:13:40Z</dcterms:modified>
</cp:coreProperties>
</file>