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69" r:id="rId4"/>
    <p:sldId id="259" r:id="rId5"/>
    <p:sldId id="265" r:id="rId6"/>
    <p:sldId id="266" r:id="rId7"/>
    <p:sldId id="268" r:id="rId8"/>
    <p:sldId id="267" r:id="rId9"/>
    <p:sldId id="262" r:id="rId10"/>
    <p:sldId id="263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F5DC"/>
    <a:srgbClr val="F5E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84C8-0495-4F0A-858A-814B62DB822B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198E0-4822-4B03-96CF-F82CAA64C4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39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41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21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933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75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177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10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717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1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50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4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4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01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1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8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74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04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B029-ABBA-44DA-89A2-FD11FFCB956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05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svg"/><Relationship Id="rId7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Texto&#10;&#10;Descrição gerada automaticamente">
            <a:extLst>
              <a:ext uri="{FF2B5EF4-FFF2-40B4-BE49-F238E27FC236}">
                <a16:creationId xmlns:a16="http://schemas.microsoft.com/office/drawing/2014/main" id="{AC9EBBE3-9847-429B-A52E-06CF85F1D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70" y="0"/>
            <a:ext cx="5358730" cy="68571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D0C7A6-D1FE-40CB-8245-46F65725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5208" y="1429798"/>
            <a:ext cx="7766936" cy="1646302"/>
          </a:xfrm>
        </p:spPr>
        <p:txBody>
          <a:bodyPr/>
          <a:lstStyle/>
          <a:p>
            <a:r>
              <a:rPr lang="pt-BR" sz="6000" dirty="0">
                <a:ln w="1905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ALPHA</a:t>
            </a:r>
            <a:r>
              <a:rPr lang="pt-BR" sz="6000" dirty="0">
                <a:ln w="1905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MATHICS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B28E2A-FD9B-4948-80A2-F291091C3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35208" y="2880121"/>
            <a:ext cx="7766936" cy="1096899"/>
          </a:xfrm>
        </p:spPr>
        <p:txBody>
          <a:bodyPr/>
          <a:lstStyle/>
          <a:p>
            <a:r>
              <a:rPr lang="pt-BR" dirty="0"/>
              <a:t>1º Projeto de Jogo Educativo para o </a:t>
            </a:r>
            <a:r>
              <a:rPr lang="pt-BR" dirty="0" err="1"/>
              <a:t>AlphaEdtech</a:t>
            </a:r>
            <a:endParaRPr lang="pt-BR" dirty="0"/>
          </a:p>
        </p:txBody>
      </p:sp>
      <p:pic>
        <p:nvPicPr>
          <p:cNvPr id="15" name="Imagem 14" descr="Uma imagem contendo parede de papel, edifício, gaiola&#10;&#10;Descrição gerada automaticamente">
            <a:extLst>
              <a:ext uri="{FF2B5EF4-FFF2-40B4-BE49-F238E27FC236}">
                <a16:creationId xmlns:a16="http://schemas.microsoft.com/office/drawing/2014/main" id="{06173D3A-3735-4AE0-B931-CD2AB0449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45" y="3428570"/>
            <a:ext cx="888612" cy="88861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EB0E9EE-64CD-4680-9386-F9576446C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84" y="3999433"/>
            <a:ext cx="87513" cy="87513"/>
          </a:xfrm>
          <a:prstGeom prst="rect">
            <a:avLst/>
          </a:prstGeom>
        </p:spPr>
      </p:pic>
      <p:pic>
        <p:nvPicPr>
          <p:cNvPr id="21" name="Imagem 20" descr="Imagem em branco e preto&#10;&#10;Descrição gerada automaticamente com confiança baixa">
            <a:extLst>
              <a:ext uri="{FF2B5EF4-FFF2-40B4-BE49-F238E27FC236}">
                <a16:creationId xmlns:a16="http://schemas.microsoft.com/office/drawing/2014/main" id="{ED89BD05-7084-4B7C-AB35-07F939DCC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80" y="3622225"/>
            <a:ext cx="694957" cy="69495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DD01EF2-1111-43D9-9B8E-3634CCE5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60" y="4011033"/>
            <a:ext cx="694957" cy="87513"/>
          </a:xfrm>
          <a:prstGeom prst="rect">
            <a:avLst/>
          </a:prstGeom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767CE302-B373-4844-8FD6-3C8EA5E9CFBE}"/>
              </a:ext>
            </a:extLst>
          </p:cNvPr>
          <p:cNvSpPr txBox="1">
            <a:spLocks/>
          </p:cNvSpPr>
          <p:nvPr/>
        </p:nvSpPr>
        <p:spPr>
          <a:xfrm>
            <a:off x="244137" y="4995969"/>
            <a:ext cx="4581708" cy="1793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Grupo: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David Henrique Souza Santana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Felipe Alan De Almeida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Felipe </a:t>
            </a:r>
            <a:r>
              <a:rPr lang="pt-BR" sz="16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Tessarollo</a:t>
            </a: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Ramos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Ivan Ramalho </a:t>
            </a:r>
            <a:r>
              <a:rPr lang="pt-BR" sz="16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Tonial</a:t>
            </a:r>
            <a:endParaRPr lang="pt-BR" sz="16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Stenio </a:t>
            </a:r>
            <a:r>
              <a:rPr lang="pt-BR" sz="16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Vinicios</a:t>
            </a: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De Medeiros</a:t>
            </a:r>
          </a:p>
        </p:txBody>
      </p:sp>
    </p:spTree>
    <p:extLst>
      <p:ext uri="{BB962C8B-B14F-4D97-AF65-F5344CB8AC3E}">
        <p14:creationId xmlns:p14="http://schemas.microsoft.com/office/powerpoint/2010/main" val="107934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760"/>
            <a:ext cx="12181869" cy="649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5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760"/>
            <a:ext cx="12181867" cy="649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17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0B4B221-5D81-4972-91F7-30B97E5B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92" y="231286"/>
            <a:ext cx="3953856" cy="1320800"/>
          </a:xfrm>
        </p:spPr>
        <p:txBody>
          <a:bodyPr anchor="ctr">
            <a:noAutofit/>
          </a:bodyPr>
          <a:lstStyle/>
          <a:p>
            <a:r>
              <a:rPr lang="pt-BR" sz="6000" dirty="0">
                <a:latin typeface="Modak" panose="01000000000000000000" pitchFamily="2" charset="0"/>
                <a:cs typeface="Modak" panose="01000000000000000000" pitchFamily="2" charset="0"/>
              </a:rPr>
              <a:t>Obrigado!!</a:t>
            </a:r>
          </a:p>
        </p:txBody>
      </p:sp>
      <p:pic>
        <p:nvPicPr>
          <p:cNvPr id="11" name="Graphic 6" descr="Winking Face with No Fill">
            <a:extLst>
              <a:ext uri="{FF2B5EF4-FFF2-40B4-BE49-F238E27FC236}">
                <a16:creationId xmlns:a16="http://schemas.microsoft.com/office/drawing/2014/main" id="{C477D084-7D3A-4CAE-BCAB-BB9D8EBAA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058" y="1107488"/>
            <a:ext cx="3275045" cy="3275045"/>
          </a:xfrm>
          <a:prstGeom prst="rect">
            <a:avLst/>
          </a:prstGeom>
        </p:spPr>
      </p:pic>
      <p:pic>
        <p:nvPicPr>
          <p:cNvPr id="12" name="Imagem 11" descr="Homem de camisa branca&#10;&#10;Descrição gerada automaticamente">
            <a:extLst>
              <a:ext uri="{FF2B5EF4-FFF2-40B4-BE49-F238E27FC236}">
                <a16:creationId xmlns:a16="http://schemas.microsoft.com/office/drawing/2014/main" id="{B7D4013B-4CD0-46DF-A3AF-CA3CA2568F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70" y="668397"/>
            <a:ext cx="1602533" cy="21367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243D2E-6FF8-40DB-A22F-2BDB7D9BF89A}"/>
              </a:ext>
            </a:extLst>
          </p:cNvPr>
          <p:cNvSpPr txBox="1"/>
          <p:nvPr/>
        </p:nvSpPr>
        <p:spPr>
          <a:xfrm>
            <a:off x="7551686" y="260797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Ivan Tonial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1CC7084-27C7-4AEC-B43D-92F83A8873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79" y="1296302"/>
            <a:ext cx="1836565" cy="18365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3369AD1-91B3-4BB1-ABF4-07CD83589E12}"/>
              </a:ext>
            </a:extLst>
          </p:cNvPr>
          <p:cNvSpPr txBox="1"/>
          <p:nvPr/>
        </p:nvSpPr>
        <p:spPr>
          <a:xfrm>
            <a:off x="4923039" y="804371"/>
            <a:ext cx="189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Felipe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Tessarollo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C17BE4-839B-40F6-9B33-8B5C9DFC3F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20" y="4467546"/>
            <a:ext cx="2010176" cy="20101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941BF7F-FFB4-4067-B852-2D5AC2B5E60F}"/>
              </a:ext>
            </a:extLst>
          </p:cNvPr>
          <p:cNvSpPr txBox="1"/>
          <p:nvPr/>
        </p:nvSpPr>
        <p:spPr>
          <a:xfrm>
            <a:off x="3126172" y="402253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Stênio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D7C84DA-D0B8-4DC5-A9ED-EAAF209C1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54" y="4013201"/>
            <a:ext cx="1574417" cy="21367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099E56DB-7093-4781-B67E-27145FEAFA14}"/>
              </a:ext>
            </a:extLst>
          </p:cNvPr>
          <p:cNvSpPr txBox="1"/>
          <p:nvPr/>
        </p:nvSpPr>
        <p:spPr>
          <a:xfrm>
            <a:off x="4989148" y="361587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David Henrique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E895B79-9C56-4570-A598-D672EAD12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59" y="3629043"/>
            <a:ext cx="1992354" cy="19923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16830275-FD18-4AEA-BDA6-0CA87E6EADFB}"/>
              </a:ext>
            </a:extLst>
          </p:cNvPr>
          <p:cNvSpPr txBox="1"/>
          <p:nvPr/>
        </p:nvSpPr>
        <p:spPr>
          <a:xfrm>
            <a:off x="7489112" y="3132867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Felipe Alan</a:t>
            </a:r>
          </a:p>
        </p:txBody>
      </p:sp>
    </p:spTree>
    <p:extLst>
      <p:ext uri="{BB962C8B-B14F-4D97-AF65-F5344CB8AC3E}">
        <p14:creationId xmlns:p14="http://schemas.microsoft.com/office/powerpoint/2010/main" val="37909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DCD5-D15C-4CBF-97CE-F3870175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PROGRAMAS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latin typeface="Modak" panose="01000000000000000000" pitchFamily="2" charset="0"/>
                <a:cs typeface="Modak" panose="01000000000000000000" pitchFamily="2" charset="0"/>
              </a:rPr>
              <a:t>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UTILIZADOS</a:t>
            </a:r>
          </a:p>
        </p:txBody>
      </p:sp>
      <p:pic>
        <p:nvPicPr>
          <p:cNvPr id="5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A3670E56-3DA2-41BC-A8AF-1D9E82B15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360" y="2053614"/>
            <a:ext cx="1005759" cy="1005759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54E45A3-0347-4E70-939D-55F47533B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360" y="4695897"/>
            <a:ext cx="1317763" cy="131776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" name="Imagem 8" descr="Logotipo, Ícone&#10;&#10;Descrição gerada automaticamente">
            <a:extLst>
              <a:ext uri="{FF2B5EF4-FFF2-40B4-BE49-F238E27FC236}">
                <a16:creationId xmlns:a16="http://schemas.microsoft.com/office/drawing/2014/main" id="{432FEFEC-AEC7-4D2F-8C97-FC7577151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81" y="5257185"/>
            <a:ext cx="1220186" cy="122018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A172C2B7-8A69-46C2-8885-E8C023317F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49" y="3556376"/>
            <a:ext cx="1084693" cy="108469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5" name="Imagem 1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C63FCAB-00E2-47A0-B29A-376B92307D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48" y="3611204"/>
            <a:ext cx="1084693" cy="108469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1D58B9D6-1F84-4A3B-A9E8-0EFF56E726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32" y="5488458"/>
            <a:ext cx="1050403" cy="105040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9" name="Imagem 18" descr="Uma imagem contendo Ícone&#10;&#10;Descrição gerada automaticamente">
            <a:extLst>
              <a:ext uri="{FF2B5EF4-FFF2-40B4-BE49-F238E27FC236}">
                <a16:creationId xmlns:a16="http://schemas.microsoft.com/office/drawing/2014/main" id="{79732F0E-4031-4229-BA2F-08DFD4918E0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1" y="4684845"/>
            <a:ext cx="1005758" cy="100575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C13826EB-1B23-4769-B818-2D957F8CC1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81" y="1919348"/>
            <a:ext cx="1154568" cy="127146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FBF68665-C407-4A15-841F-ADBE7D1047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7" y="2703671"/>
            <a:ext cx="1005757" cy="100575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BF4E9D6D-F48D-462F-9048-721D0559B3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18" y="1793538"/>
            <a:ext cx="1333334" cy="13333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75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004" y="1624837"/>
            <a:ext cx="6630390" cy="4121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Prototipagem;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APRENDIZADOS:</a:t>
            </a:r>
          </a:p>
        </p:txBody>
      </p:sp>
      <p:sp>
        <p:nvSpPr>
          <p:cNvPr id="8" name="Content Placeholder 31">
            <a:extLst>
              <a:ext uri="{FF2B5EF4-FFF2-40B4-BE49-F238E27FC236}">
                <a16:creationId xmlns:a16="http://schemas.microsoft.com/office/drawing/2014/main" id="{78A64212-D15B-4999-B642-A131CC2FD004}"/>
              </a:ext>
            </a:extLst>
          </p:cNvPr>
          <p:cNvSpPr txBox="1">
            <a:spLocks/>
          </p:cNvSpPr>
          <p:nvPr/>
        </p:nvSpPr>
        <p:spPr>
          <a:xfrm>
            <a:off x="2098375" y="2035523"/>
            <a:ext cx="6630390" cy="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Divisão de tarefas;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9" name="Content Placeholder 31">
            <a:extLst>
              <a:ext uri="{FF2B5EF4-FFF2-40B4-BE49-F238E27FC236}">
                <a16:creationId xmlns:a16="http://schemas.microsoft.com/office/drawing/2014/main" id="{F4D28D80-91C3-4289-A6E4-89DC717D4F28}"/>
              </a:ext>
            </a:extLst>
          </p:cNvPr>
          <p:cNvSpPr txBox="1">
            <a:spLocks/>
          </p:cNvSpPr>
          <p:nvPr/>
        </p:nvSpPr>
        <p:spPr>
          <a:xfrm>
            <a:off x="2160243" y="2447717"/>
            <a:ext cx="6630390" cy="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Trabalho em grupo;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10" name="Content Placeholder 31">
            <a:extLst>
              <a:ext uri="{FF2B5EF4-FFF2-40B4-BE49-F238E27FC236}">
                <a16:creationId xmlns:a16="http://schemas.microsoft.com/office/drawing/2014/main" id="{D1DBF737-D362-48FB-ADFD-250F17609F35}"/>
              </a:ext>
            </a:extLst>
          </p:cNvPr>
          <p:cNvSpPr txBox="1">
            <a:spLocks/>
          </p:cNvSpPr>
          <p:nvPr/>
        </p:nvSpPr>
        <p:spPr>
          <a:xfrm>
            <a:off x="2231162" y="2880109"/>
            <a:ext cx="6630390" cy="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Organização;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11" name="Content Placeholder 31">
            <a:extLst>
              <a:ext uri="{FF2B5EF4-FFF2-40B4-BE49-F238E27FC236}">
                <a16:creationId xmlns:a16="http://schemas.microsoft.com/office/drawing/2014/main" id="{FAF62BDE-5726-4723-B68C-5825BCB6440C}"/>
              </a:ext>
            </a:extLst>
          </p:cNvPr>
          <p:cNvSpPr txBox="1">
            <a:spLocks/>
          </p:cNvSpPr>
          <p:nvPr/>
        </p:nvSpPr>
        <p:spPr>
          <a:xfrm>
            <a:off x="2293029" y="3293138"/>
            <a:ext cx="6630390" cy="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Versionamento de código (GitHub em grupo);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47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INSPIRAÇÃO: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MATERIAL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DOURADO</a:t>
            </a:r>
          </a:p>
        </p:txBody>
      </p:sp>
      <p:pic>
        <p:nvPicPr>
          <p:cNvPr id="1026" name="Picture 2" descr="Adição com Material Dourado">
            <a:extLst>
              <a:ext uri="{FF2B5EF4-FFF2-40B4-BE49-F238E27FC236}">
                <a16:creationId xmlns:a16="http://schemas.microsoft.com/office/drawing/2014/main" id="{17328EEB-4D1E-4ED2-8B88-402802781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07" y="4100975"/>
            <a:ext cx="5920185" cy="163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1">
            <a:extLst>
              <a:ext uri="{FF2B5EF4-FFF2-40B4-BE49-F238E27FC236}">
                <a16:creationId xmlns:a16="http://schemas.microsoft.com/office/drawing/2014/main" id="{72B8637C-D9FD-4F5A-A282-B81907A61F15}"/>
              </a:ext>
            </a:extLst>
          </p:cNvPr>
          <p:cNvSpPr txBox="1">
            <a:spLocks/>
          </p:cNvSpPr>
          <p:nvPr/>
        </p:nvSpPr>
        <p:spPr>
          <a:xfrm>
            <a:off x="2134590" y="2101845"/>
            <a:ext cx="6630390" cy="65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Ótimo para alunos que apresentam dificuldades em compreender os algoritmos básicos.</a:t>
            </a:r>
          </a:p>
        </p:txBody>
      </p:sp>
      <p:sp>
        <p:nvSpPr>
          <p:cNvPr id="10" name="Content Placeholder 31">
            <a:extLst>
              <a:ext uri="{FF2B5EF4-FFF2-40B4-BE49-F238E27FC236}">
                <a16:creationId xmlns:a16="http://schemas.microsoft.com/office/drawing/2014/main" id="{7CC3A370-FC6C-44EA-92A2-672E1F39C218}"/>
              </a:ext>
            </a:extLst>
          </p:cNvPr>
          <p:cNvSpPr txBox="1">
            <a:spLocks/>
          </p:cNvSpPr>
          <p:nvPr/>
        </p:nvSpPr>
        <p:spPr>
          <a:xfrm>
            <a:off x="2224134" y="2753694"/>
            <a:ext cx="6630390" cy="65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Passa a ideia de classificar os números quanto a sua ordem ou classe.</a:t>
            </a:r>
          </a:p>
        </p:txBody>
      </p:sp>
      <p:sp>
        <p:nvSpPr>
          <p:cNvPr id="11" name="Content Placeholder 31">
            <a:extLst>
              <a:ext uri="{FF2B5EF4-FFF2-40B4-BE49-F238E27FC236}">
                <a16:creationId xmlns:a16="http://schemas.microsoft.com/office/drawing/2014/main" id="{F09BF1A1-1391-45CD-A842-1567786A971F}"/>
              </a:ext>
            </a:extLst>
          </p:cNvPr>
          <p:cNvSpPr txBox="1">
            <a:spLocks/>
          </p:cNvSpPr>
          <p:nvPr/>
        </p:nvSpPr>
        <p:spPr>
          <a:xfrm>
            <a:off x="2308590" y="3426117"/>
            <a:ext cx="6630390" cy="441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Exemplo (53 + 98):</a:t>
            </a:r>
          </a:p>
        </p:txBody>
      </p:sp>
    </p:spTree>
    <p:extLst>
      <p:ext uri="{BB962C8B-B14F-4D97-AF65-F5344CB8AC3E}">
        <p14:creationId xmlns:p14="http://schemas.microsoft.com/office/powerpoint/2010/main" val="283669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766" y="2158990"/>
            <a:ext cx="6424440" cy="64792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Desenvolve dezenove  habilidades presentes da BNCC. O que torna adequado para uso associado ao conteúdo escolar.</a:t>
            </a: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APLICABILIDADE: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PEDAGÓGICA</a:t>
            </a:r>
            <a:endParaRPr lang="pt-BR" sz="5400" dirty="0">
              <a:ln w="12700">
                <a:solidFill>
                  <a:schemeClr val="tx1"/>
                </a:solidFill>
              </a:ln>
              <a:solidFill>
                <a:srgbClr val="F5EA14"/>
              </a:solidFill>
              <a:latin typeface="Modak" panose="01000000000000000000" pitchFamily="2" charset="0"/>
              <a:cs typeface="Modak" panose="01000000000000000000" pitchFamily="2" charset="0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A1B83C5-A8CA-486A-8AAF-89D40D475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42510"/>
              </p:ext>
            </p:extLst>
          </p:nvPr>
        </p:nvGraphicFramePr>
        <p:xfrm>
          <a:off x="3990094" y="3229203"/>
          <a:ext cx="414337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Imagem de Bitmap" r:id="rId4" imgW="4143240" imgH="2600280" progId="Paint.Picture">
                  <p:embed/>
                </p:oleObj>
              </mc:Choice>
              <mc:Fallback>
                <p:oleObj name="Imagem de Bitmap" r:id="rId4" imgW="4143240" imgH="2600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0094" y="3229203"/>
                        <a:ext cx="4143375" cy="260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5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346" y="3001837"/>
            <a:ext cx="7272846" cy="4363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30 segundos são acrescidos ao timer a cada desafio respondido. </a:t>
            </a: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FUNDAMENTOS: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MECÂNICA </a:t>
            </a:r>
            <a:r>
              <a:rPr lang="pt-BR" sz="55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DO JOGO</a:t>
            </a:r>
          </a:p>
        </p:txBody>
      </p:sp>
      <p:sp>
        <p:nvSpPr>
          <p:cNvPr id="8" name="Content Placeholder 31">
            <a:extLst>
              <a:ext uri="{FF2B5EF4-FFF2-40B4-BE49-F238E27FC236}">
                <a16:creationId xmlns:a16="http://schemas.microsoft.com/office/drawing/2014/main" id="{B19EAA7A-682C-4F18-8555-309EC4552B33}"/>
              </a:ext>
            </a:extLst>
          </p:cNvPr>
          <p:cNvSpPr txBox="1">
            <a:spLocks/>
          </p:cNvSpPr>
          <p:nvPr/>
        </p:nvSpPr>
        <p:spPr>
          <a:xfrm>
            <a:off x="2349849" y="3438144"/>
            <a:ext cx="7272846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1 nível é acrescido ao jogador a cada 5 desafios respondidos. </a:t>
            </a:r>
          </a:p>
        </p:txBody>
      </p:sp>
      <p:sp>
        <p:nvSpPr>
          <p:cNvPr id="9" name="Content Placeholder 31">
            <a:extLst>
              <a:ext uri="{FF2B5EF4-FFF2-40B4-BE49-F238E27FC236}">
                <a16:creationId xmlns:a16="http://schemas.microsoft.com/office/drawing/2014/main" id="{6757B634-D29E-479C-92D4-2250A0862F8D}"/>
              </a:ext>
            </a:extLst>
          </p:cNvPr>
          <p:cNvSpPr txBox="1">
            <a:spLocks/>
          </p:cNvSpPr>
          <p:nvPr/>
        </p:nvSpPr>
        <p:spPr>
          <a:xfrm>
            <a:off x="2415461" y="3892739"/>
            <a:ext cx="7272846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jogo é salvo a cada vez que o jogador sobe de nível. </a:t>
            </a:r>
          </a:p>
        </p:txBody>
      </p:sp>
      <p:sp>
        <p:nvSpPr>
          <p:cNvPr id="10" name="Content Placeholder 31">
            <a:extLst>
              <a:ext uri="{FF2B5EF4-FFF2-40B4-BE49-F238E27FC236}">
                <a16:creationId xmlns:a16="http://schemas.microsoft.com/office/drawing/2014/main" id="{5C0389E6-35F6-4E58-B48D-9D5ED6EB0A38}"/>
              </a:ext>
            </a:extLst>
          </p:cNvPr>
          <p:cNvSpPr txBox="1">
            <a:spLocks/>
          </p:cNvSpPr>
          <p:nvPr/>
        </p:nvSpPr>
        <p:spPr>
          <a:xfrm>
            <a:off x="2485485" y="4344265"/>
            <a:ext cx="7272846" cy="684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jogador é derrotado ao não responder a um desafio antes do cronometro zerar. </a:t>
            </a:r>
          </a:p>
        </p:txBody>
      </p:sp>
      <p:sp>
        <p:nvSpPr>
          <p:cNvPr id="12" name="Content Placeholder 31">
            <a:extLst>
              <a:ext uri="{FF2B5EF4-FFF2-40B4-BE49-F238E27FC236}">
                <a16:creationId xmlns:a16="http://schemas.microsoft.com/office/drawing/2014/main" id="{9FF234BE-534D-460B-B5C6-F36D0509442F}"/>
              </a:ext>
            </a:extLst>
          </p:cNvPr>
          <p:cNvSpPr txBox="1">
            <a:spLocks/>
          </p:cNvSpPr>
          <p:nvPr/>
        </p:nvSpPr>
        <p:spPr>
          <a:xfrm>
            <a:off x="2567861" y="5014403"/>
            <a:ext cx="7272846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jogador pode reiniciar o jogo no último salvamento.</a:t>
            </a:r>
          </a:p>
        </p:txBody>
      </p:sp>
      <p:sp>
        <p:nvSpPr>
          <p:cNvPr id="13" name="Content Placeholder 31">
            <a:extLst>
              <a:ext uri="{FF2B5EF4-FFF2-40B4-BE49-F238E27FC236}">
                <a16:creationId xmlns:a16="http://schemas.microsoft.com/office/drawing/2014/main" id="{4EC2B86E-D5D9-4EEC-943D-0B9D559B1A66}"/>
              </a:ext>
            </a:extLst>
          </p:cNvPr>
          <p:cNvSpPr txBox="1">
            <a:spLocks/>
          </p:cNvSpPr>
          <p:nvPr/>
        </p:nvSpPr>
        <p:spPr>
          <a:xfrm>
            <a:off x="2160714" y="2294701"/>
            <a:ext cx="7272846" cy="69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jogador deve colocar a quantidade de unidades referentes ao resultado da operação matemática apresentada.</a:t>
            </a:r>
          </a:p>
        </p:txBody>
      </p:sp>
    </p:spTree>
    <p:extLst>
      <p:ext uri="{BB962C8B-B14F-4D97-AF65-F5344CB8AC3E}">
        <p14:creationId xmlns:p14="http://schemas.microsoft.com/office/powerpoint/2010/main" val="14183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FUNDAMENTOS: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PROGRESSÃO </a:t>
            </a:r>
            <a:r>
              <a:rPr lang="pt-BR" sz="55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DO JOGO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B9C4C3-29E5-4D11-AACE-CC443193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443" y="1543957"/>
            <a:ext cx="6782484" cy="45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9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94216" y="39626"/>
            <a:ext cx="927453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EVOLUÇÃO: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VERSÕES </a:t>
            </a:r>
            <a:r>
              <a:rPr lang="pt-BR" sz="55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DO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74F606-7A91-4778-BF60-A91F0B8C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025" y="938872"/>
            <a:ext cx="5830723" cy="28072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9AEBEAC-F00B-4390-BBFF-81996801E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5" y="3797950"/>
            <a:ext cx="6096000" cy="3020424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1C1123A-0B42-47AB-A10B-39C86EC5872D}"/>
              </a:ext>
            </a:extLst>
          </p:cNvPr>
          <p:cNvSpPr txBox="1">
            <a:spLocks/>
          </p:cNvSpPr>
          <p:nvPr/>
        </p:nvSpPr>
        <p:spPr>
          <a:xfrm>
            <a:off x="412012" y="1150656"/>
            <a:ext cx="2411240" cy="669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u="sng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</a:rPr>
              <a:t>1ª VERSÃO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EC2EEF05-A6DF-4B35-9D57-A29B4407E586}"/>
              </a:ext>
            </a:extLst>
          </p:cNvPr>
          <p:cNvSpPr txBox="1">
            <a:spLocks/>
          </p:cNvSpPr>
          <p:nvPr/>
        </p:nvSpPr>
        <p:spPr>
          <a:xfrm>
            <a:off x="7418129" y="4766130"/>
            <a:ext cx="2411240" cy="669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u="sng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2ª VERSÃO</a:t>
            </a:r>
          </a:p>
        </p:txBody>
      </p:sp>
      <p:pic>
        <p:nvPicPr>
          <p:cNvPr id="31" name="Gráfico 30" descr="Seta: reta com preenchimento sólido">
            <a:extLst>
              <a:ext uri="{FF2B5EF4-FFF2-40B4-BE49-F238E27FC236}">
                <a16:creationId xmlns:a16="http://schemas.microsoft.com/office/drawing/2014/main" id="{59A05852-A858-4F27-8058-7AB1868ACD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538984" y="1028191"/>
            <a:ext cx="914400" cy="914400"/>
          </a:xfrm>
          <a:prstGeom prst="rect">
            <a:avLst/>
          </a:prstGeom>
        </p:spPr>
      </p:pic>
      <p:pic>
        <p:nvPicPr>
          <p:cNvPr id="36" name="Gráfico 35" descr="Seta: reta com preenchimento sólido">
            <a:extLst>
              <a:ext uri="{FF2B5EF4-FFF2-40B4-BE49-F238E27FC236}">
                <a16:creationId xmlns:a16="http://schemas.microsoft.com/office/drawing/2014/main" id="{F400994D-46A2-4B3D-86BA-1B96D4AC51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0251" y="46680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0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989729"/>
            <a:ext cx="12196738" cy="784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7793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5937</TotalTime>
  <Words>222</Words>
  <Application>Microsoft Office PowerPoint</Application>
  <PresentationFormat>Widescreen</PresentationFormat>
  <Paragraphs>38</Paragraphs>
  <Slides>12</Slides>
  <Notes>0</Notes>
  <HiddenSlides>3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Calibri</vt:lpstr>
      <vt:lpstr>Modak</vt:lpstr>
      <vt:lpstr>Palatino Linotype</vt:lpstr>
      <vt:lpstr>Trebuchet MS</vt:lpstr>
      <vt:lpstr>Wingdings</vt:lpstr>
      <vt:lpstr>Wingdings 3</vt:lpstr>
      <vt:lpstr>Facetado</vt:lpstr>
      <vt:lpstr>Imagem de Bitmap</vt:lpstr>
      <vt:lpstr>ALPHAMATHICS</vt:lpstr>
      <vt:lpstr>PROGRAMAS UTILIZADOS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  RAMALHO TONIAL</dc:creator>
  <cp:lastModifiedBy>IVAN  RAMALHO TONIAL</cp:lastModifiedBy>
  <cp:revision>35</cp:revision>
  <dcterms:created xsi:type="dcterms:W3CDTF">2021-08-26T16:13:04Z</dcterms:created>
  <dcterms:modified xsi:type="dcterms:W3CDTF">2022-03-24T13:22:08Z</dcterms:modified>
</cp:coreProperties>
</file>