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71" r:id="rId15"/>
    <p:sldId id="265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DA10A-CF0D-40C6-9B49-53E120A35B3B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A54D4-6FA5-4FF4-8BEC-2D73CFAB7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37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260FF-E60B-4661-B379-ABE9A5824A6D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75C8-57A1-4E1D-A574-2D9E4030B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097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875C8-57A1-4E1D-A574-2D9E4030B2C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2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E804-56B7-492C-A173-628C0CD256E4}" type="datetime1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54F3-BAF4-4B5E-8127-FC7FC16D1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41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778E-AFC7-4A62-B60D-74E4081B1AAE}" type="datetime1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54F3-BAF4-4B5E-8127-FC7FC16D1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86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3D85-2C70-4596-8632-22697E09AE47}" type="datetime1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54F3-BAF4-4B5E-8127-FC7FC16D1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800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0082" y="2773025"/>
            <a:ext cx="5728183" cy="533219"/>
          </a:xfrm>
        </p:spPr>
        <p:txBody>
          <a:bodyPr>
            <a:noAutofit/>
          </a:bodyPr>
          <a:lstStyle>
            <a:lvl1pPr algn="r">
              <a:defRPr sz="4000">
                <a:solidFill>
                  <a:srgbClr val="4A4953"/>
                </a:solidFill>
              </a:defRPr>
            </a:lvl1pPr>
          </a:lstStyle>
          <a:p>
            <a:r>
              <a:rPr lang="x-none" dirty="0" smtClean="0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56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0082" y="2773025"/>
            <a:ext cx="5728183" cy="533219"/>
          </a:xfrm>
        </p:spPr>
        <p:txBody>
          <a:bodyPr>
            <a:no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x-none" dirty="0" smtClean="0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6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03542" y="561769"/>
            <a:ext cx="5728183" cy="533219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ADC827"/>
                </a:solidFill>
              </a:defRPr>
            </a:lvl1pPr>
          </a:lstStyle>
          <a:p>
            <a:r>
              <a:rPr lang="x-none" dirty="0" smtClean="0"/>
              <a:t>Título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003542" y="1600201"/>
            <a:ext cx="7717505" cy="4935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A4953"/>
                </a:solidFill>
              </a:defRPr>
            </a:lvl1pPr>
          </a:lstStyle>
          <a:p>
            <a:pPr lvl="0"/>
            <a:r>
              <a:rPr lang="en-US" dirty="0" err="1" smtClean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4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2458-DBA5-4DCE-B12F-D04C4BD611AF}" type="datetime1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54F3-BAF4-4B5E-8127-FC7FC16D1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81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746-EE4A-4569-B35A-7779E5553A7D}" type="datetime1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54F3-BAF4-4B5E-8127-FC7FC16D1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94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537A-1164-489B-9062-1ECFBE93D302}" type="datetime1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54F3-BAF4-4B5E-8127-FC7FC16D1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5610-0D3D-4AE7-AAA9-C7005775A096}" type="datetime1">
              <a:rPr lang="pt-BR" smtClean="0"/>
              <a:t>01/03/2018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54F3-BAF4-4B5E-8127-FC7FC16D1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6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6ED8-0C3C-4EA8-A7C0-DBFFC3CED35A}" type="datetime1">
              <a:rPr lang="pt-BR" smtClean="0"/>
              <a:t>01/03/2018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54F3-BAF4-4B5E-8127-FC7FC16D1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35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D46D-7DB6-47E5-91DD-68FCB6663D31}" type="datetime1">
              <a:rPr lang="pt-BR" smtClean="0"/>
              <a:t>01/03/2018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54F3-BAF4-4B5E-8127-FC7FC16D1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A172-8058-4F58-8558-7BB71DDD152A}" type="datetime1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54F3-BAF4-4B5E-8127-FC7FC16D1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6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3C2D-598D-4B9E-97E9-1CF5F4C1CAF8}" type="datetime1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54F3-BAF4-4B5E-8127-FC7FC16D1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26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9750-4BC9-47DD-A190-1CD98DDDDD70}" type="datetime1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54F3-BAF4-4B5E-8127-FC7FC16D1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38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gat@unimedse.com.br" TargetMode="External"/><Relationship Id="rId2" Type="http://schemas.openxmlformats.org/officeDocument/2006/relationships/hyperlink" Target="http://biometria.unimedse.com.br/novo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59632" y="561769"/>
            <a:ext cx="7344816" cy="851007"/>
          </a:xfrm>
        </p:spPr>
        <p:txBody>
          <a:bodyPr>
            <a:noAutofit/>
          </a:bodyPr>
          <a:lstStyle/>
          <a:p>
            <a:r>
              <a:rPr lang="pt-BR" sz="2800" dirty="0" smtClean="0"/>
              <a:t>Link de Acesso:</a:t>
            </a:r>
            <a:br>
              <a:rPr lang="pt-BR" sz="2800" dirty="0" smtClean="0"/>
            </a:br>
            <a:r>
              <a:rPr lang="pt-BR" sz="2800" b="0" dirty="0" smtClean="0">
                <a:solidFill>
                  <a:srgbClr val="FF0000"/>
                </a:solidFill>
              </a:rPr>
              <a:t>http://autorizador.unimedse.com.br/autorizador/</a:t>
            </a:r>
            <a:endParaRPr lang="pt-BR" sz="2800" dirty="0"/>
          </a:p>
        </p:txBody>
      </p:sp>
      <p:pic>
        <p:nvPicPr>
          <p:cNvPr id="13" name="Espaço Reservado para Imagem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18" y="1481195"/>
            <a:ext cx="6772714" cy="4612101"/>
          </a:xfrm>
          <a:ln>
            <a:solidFill>
              <a:schemeClr val="tx1"/>
            </a:solidFill>
          </a:ln>
        </p:spPr>
      </p:pic>
      <p:sp>
        <p:nvSpPr>
          <p:cNvPr id="11" name="Espaço Reservado para Texto 10"/>
          <p:cNvSpPr>
            <a:spLocks noGrp="1"/>
          </p:cNvSpPr>
          <p:nvPr>
            <p:ph type="body" sz="half" idx="4294967295"/>
          </p:nvPr>
        </p:nvSpPr>
        <p:spPr>
          <a:xfrm>
            <a:off x="1149432" y="6053138"/>
            <a:ext cx="7200900" cy="804862"/>
          </a:xfrm>
        </p:spPr>
        <p:txBody>
          <a:bodyPr>
            <a:noAutofit/>
          </a:bodyPr>
          <a:lstStyle/>
          <a:p>
            <a:pPr marL="285750" indent="-285750" algn="just">
              <a:spcBef>
                <a:spcPts val="0"/>
              </a:spcBef>
              <a:buFont typeface="Wingdings" pitchFamily="2" charset="2"/>
              <a:buChar char="§"/>
            </a:pPr>
            <a:r>
              <a:rPr lang="pt-BR" sz="1600" b="1" dirty="0" smtClean="0"/>
              <a:t>Nessa tela, deve-se marcar o campo de “Secretárias/Prestadores”</a:t>
            </a:r>
          </a:p>
          <a:p>
            <a:pPr marL="285750" indent="-285750" algn="just">
              <a:spcBef>
                <a:spcPts val="0"/>
              </a:spcBef>
              <a:buFont typeface="Wingdings" pitchFamily="2" charset="2"/>
              <a:buChar char="§"/>
            </a:pPr>
            <a:r>
              <a:rPr lang="pt-BR" sz="1600" b="1" dirty="0" smtClean="0"/>
              <a:t>No campo Clínica, entrar com 2 + 000 + seu CRM (total 08 dígitos)</a:t>
            </a:r>
          </a:p>
          <a:p>
            <a:pPr marL="285750" indent="-285750" algn="just">
              <a:spcBef>
                <a:spcPts val="0"/>
              </a:spcBef>
              <a:buFont typeface="Wingdings" pitchFamily="2" charset="2"/>
              <a:buChar char="§"/>
            </a:pPr>
            <a:r>
              <a:rPr lang="pt-BR" sz="1600" b="1" dirty="0" smtClean="0"/>
              <a:t>Em seguida inserir Senha (padrão: 08 dígitos, contemplando letras e números)</a:t>
            </a:r>
            <a:endParaRPr lang="pt-BR" sz="1600" b="1" dirty="0"/>
          </a:p>
        </p:txBody>
      </p:sp>
      <p:sp>
        <p:nvSpPr>
          <p:cNvPr id="14" name="Seta para a direita 13"/>
          <p:cNvSpPr/>
          <p:nvPr/>
        </p:nvSpPr>
        <p:spPr>
          <a:xfrm>
            <a:off x="3620823" y="4293096"/>
            <a:ext cx="288032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3582470" y="4653136"/>
            <a:ext cx="288032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70502" y="3645024"/>
            <a:ext cx="26847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7318"/>
            <a:ext cx="1587336" cy="89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Reimpressão de Documentos</a:t>
            </a:r>
            <a:endParaRPr lang="pt-BR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496944" cy="4262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1466" y="5085581"/>
            <a:ext cx="87849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sz="1600" b="1" dirty="0" smtClean="0"/>
              <a:t>Para realizar a reimpressão, deverá acessar na aba de serviços “Reimpressão de Documentos” e selecionar o período que deseja ver os documentos.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sz="900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pt-BR" sz="1600" b="1" dirty="0" smtClean="0"/>
              <a:t>Após a pesquisa por período, será exibido o documento juntamente com os dados. O </a:t>
            </a:r>
            <a:r>
              <a:rPr lang="pt-BR" sz="1600" b="1" dirty="0" err="1" smtClean="0"/>
              <a:t>icone</a:t>
            </a:r>
            <a:r>
              <a:rPr lang="pt-BR" sz="1600" b="1" dirty="0" smtClean="0"/>
              <a:t> da lupa mostra os detalhes do procedimento e o </a:t>
            </a:r>
            <a:r>
              <a:rPr lang="pt-BR" sz="1600" b="1" dirty="0"/>
              <a:t>í</a:t>
            </a:r>
            <a:r>
              <a:rPr lang="pt-BR" sz="1600" b="1" dirty="0" smtClean="0"/>
              <a:t>cone da impressora realiza a reimpressão por download um </a:t>
            </a:r>
            <a:r>
              <a:rPr lang="pt-BR" sz="1600" b="1" dirty="0" err="1" smtClean="0"/>
              <a:t>pdf</a:t>
            </a:r>
            <a:r>
              <a:rPr lang="pt-BR" sz="1600" b="1" dirty="0" smtClean="0"/>
              <a:t>.</a:t>
            </a:r>
            <a:endParaRPr lang="pt-BR" sz="1600" b="1" dirty="0"/>
          </a:p>
        </p:txBody>
      </p:sp>
      <p:sp>
        <p:nvSpPr>
          <p:cNvPr id="4" name="Seta para a direita 3"/>
          <p:cNvSpPr/>
          <p:nvPr/>
        </p:nvSpPr>
        <p:spPr>
          <a:xfrm>
            <a:off x="26081" y="2852936"/>
            <a:ext cx="409051" cy="2174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483768" y="1412776"/>
            <a:ext cx="93610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283968" y="1412776"/>
            <a:ext cx="93610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483768" y="2492896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33056"/>
            <a:ext cx="4536504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eta para a direita 5"/>
          <p:cNvSpPr/>
          <p:nvPr/>
        </p:nvSpPr>
        <p:spPr>
          <a:xfrm rot="3600000">
            <a:off x="5208240" y="3712346"/>
            <a:ext cx="473915" cy="2635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853034" y="0"/>
            <a:ext cx="5728183" cy="53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Reimpressão de Documentos</a:t>
            </a:r>
          </a:p>
        </p:txBody>
      </p:sp>
    </p:spTree>
    <p:extLst>
      <p:ext uri="{BB962C8B-B14F-4D97-AF65-F5344CB8AC3E}">
        <p14:creationId xmlns:p14="http://schemas.microsoft.com/office/powerpoint/2010/main" val="10258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Cancelamento de Solicitações/Realizações </a:t>
            </a:r>
            <a:endParaRPr lang="pt-B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764704"/>
            <a:ext cx="8496945" cy="41927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lipse 2"/>
          <p:cNvSpPr/>
          <p:nvPr/>
        </p:nvSpPr>
        <p:spPr>
          <a:xfrm>
            <a:off x="5140074" y="1378580"/>
            <a:ext cx="20162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6720433" cy="825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a direita 3"/>
          <p:cNvSpPr/>
          <p:nvPr/>
        </p:nvSpPr>
        <p:spPr>
          <a:xfrm rot="2700000">
            <a:off x="4438490" y="2888939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72439" y="1916833"/>
            <a:ext cx="367649" cy="3555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820119" y="946532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716138" y="946532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76644"/>
            <a:ext cx="6072360" cy="1035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eta para a direita 10"/>
          <p:cNvSpPr/>
          <p:nvPr/>
        </p:nvSpPr>
        <p:spPr>
          <a:xfrm rot="2700000">
            <a:off x="4817848" y="3714140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56263" y="4957425"/>
            <a:ext cx="85878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Na aba de </a:t>
            </a:r>
            <a:r>
              <a:rPr lang="pt-BR" sz="1600" b="1" dirty="0"/>
              <a:t>S</a:t>
            </a:r>
            <a:r>
              <a:rPr lang="pt-BR" sz="1600" b="1" dirty="0" smtClean="0"/>
              <a:t>erviços, selecionar “Cancela Atendimento” para abrir a página de cancelamento. A pesquisa por período irá mostrar todas a solicitações/realizações/ambas do prestador, de acordo com o selecionado, mas pode ser filtrada para apenas o beneficiário pela pesquisa.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pt-BR" sz="800" b="1" dirty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Haverá o documento com alguns dados dele e a lupa para mostrar o procedimento. Para realizar o cancelamento deverá ser selecionado o motivo e as realizações a serem canceladas, logo após tendo a confirmação do cancelamento.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sz="1600" b="1" dirty="0"/>
          </a:p>
          <a:p>
            <a:pPr marL="285750" indent="-285750">
              <a:buFont typeface="Wingdings" pitchFamily="2" charset="2"/>
              <a:buChar char="§"/>
            </a:pPr>
            <a:endParaRPr lang="pt-BR" sz="1600" b="1" dirty="0" smtClean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853034" y="1"/>
            <a:ext cx="5728183" cy="4766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Cancelamento de Solicitações/Realizações (0108)</a:t>
            </a:r>
          </a:p>
        </p:txBody>
      </p:sp>
      <p:sp>
        <p:nvSpPr>
          <p:cNvPr id="8" name="Elipse 7"/>
          <p:cNvSpPr/>
          <p:nvPr/>
        </p:nvSpPr>
        <p:spPr>
          <a:xfrm>
            <a:off x="2172047" y="3284984"/>
            <a:ext cx="311721" cy="537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596336" y="3284984"/>
            <a:ext cx="1324576" cy="537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6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853034" y="1"/>
            <a:ext cx="5728183" cy="4766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Cancelamento de Solicitações/Realizações - Intercâmbio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704856" cy="24842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90906"/>
            <a:ext cx="7704856" cy="8861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88609"/>
            <a:ext cx="7704856" cy="1251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5365120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O cancelamento para beneficiários Intercâmbio deverá ser realizado em dois passos:</a:t>
            </a:r>
          </a:p>
          <a:p>
            <a:pPr marL="265113" algn="just"/>
            <a:r>
              <a:rPr lang="pt-BR" sz="1600" b="1" dirty="0" smtClean="0"/>
              <a:t>1) É similar  ao cancelamento normal, onde é feita a pesquisa por período e com o campo “realizações/”ambos” marcado, seleciona as realizações a serem canceladas, juntamente com o motivo e cancela os selecionados, a confirmação aparece depois;</a:t>
            </a:r>
            <a:endParaRPr lang="pt-BR" sz="1600" b="1" dirty="0"/>
          </a:p>
        </p:txBody>
      </p:sp>
      <p:sp>
        <p:nvSpPr>
          <p:cNvPr id="4" name="Elipse 3"/>
          <p:cNvSpPr/>
          <p:nvPr/>
        </p:nvSpPr>
        <p:spPr>
          <a:xfrm>
            <a:off x="5148064" y="1340768"/>
            <a:ext cx="36004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2700000">
            <a:off x="3886114" y="2996954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2700000">
            <a:off x="4355976" y="3943100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4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853034" y="1"/>
            <a:ext cx="5728183" cy="4766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Cancelamento de Solicitações/Realizações - Intercâmbio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935017" cy="2520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45494"/>
            <a:ext cx="7935017" cy="975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83" y="4301518"/>
            <a:ext cx="6253317" cy="8556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ipse 1"/>
          <p:cNvSpPr/>
          <p:nvPr/>
        </p:nvSpPr>
        <p:spPr>
          <a:xfrm>
            <a:off x="4716017" y="1412776"/>
            <a:ext cx="36004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6152" y="5304110"/>
            <a:ext cx="864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/>
            <a:r>
              <a:rPr lang="pt-BR" sz="1600" b="1" dirty="0" smtClean="0"/>
              <a:t>2) O segundo passo é apenas cancelar as solicitações também</a:t>
            </a:r>
            <a:r>
              <a:rPr lang="pt-BR" sz="1600" dirty="0" smtClean="0"/>
              <a:t>. </a:t>
            </a:r>
            <a:r>
              <a:rPr lang="pt-BR" sz="1600" b="1" dirty="0" smtClean="0"/>
              <a:t>Com o campo “solicitações/ambas” marcado e a pesquisa feita no mesmo período, da mesma forma selecionas as solicitações a serem canceladas, juntamente com o motivo, e cancela as solicitações; a confirmação irá aparecer logo depois.</a:t>
            </a:r>
            <a:endParaRPr lang="pt-BR" sz="1600" dirty="0"/>
          </a:p>
        </p:txBody>
      </p:sp>
      <p:sp>
        <p:nvSpPr>
          <p:cNvPr id="8" name="Seta para a direita 7"/>
          <p:cNvSpPr/>
          <p:nvPr/>
        </p:nvSpPr>
        <p:spPr>
          <a:xfrm rot="2700000">
            <a:off x="4205549" y="3120176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2700000">
            <a:off x="4616699" y="4117636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99592" y="3715986"/>
            <a:ext cx="339598" cy="487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7236296" y="3645024"/>
            <a:ext cx="1584176" cy="558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2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853034" y="1"/>
            <a:ext cx="5728183" cy="4766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DOCUMENTAÇÃO / CONTATO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11560" y="1988840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1600" b="1" dirty="0">
                <a:latin typeface="Trebuchet MS" panose="020B0603020202020204" pitchFamily="34" charset="0"/>
                <a:ea typeface="Times New Roman" panose="02020603050405020304" pitchFamily="18" charset="0"/>
              </a:rPr>
              <a:t>ENDEREÇO COM </a:t>
            </a:r>
            <a:r>
              <a:rPr lang="pt-BR" sz="1600" b="1" dirty="0" smtClean="0">
                <a:latin typeface="Trebuchet MS" panose="020B0603020202020204" pitchFamily="34" charset="0"/>
                <a:ea typeface="Times New Roman" panose="02020603050405020304" pitchFamily="18" charset="0"/>
              </a:rPr>
              <a:t>DOCUMENTAÇÃO(TUTORIAL </a:t>
            </a:r>
            <a:r>
              <a:rPr lang="pt-BR" sz="1600" b="1" dirty="0">
                <a:latin typeface="Trebuchet MS" panose="020B0603020202020204" pitchFamily="34" charset="0"/>
                <a:ea typeface="Times New Roman" panose="02020603050405020304" pitchFamily="18" charset="0"/>
              </a:rPr>
              <a:t>INSTALAÇÃO BIOMETRIA, SLIDES):</a:t>
            </a:r>
            <a:r>
              <a:rPr lang="pt-BR" sz="1600" dirty="0"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r>
              <a:rPr lang="pt-BR" u="sng" dirty="0">
                <a:solidFill>
                  <a:srgbClr val="0563C1"/>
                </a:solidFill>
                <a:latin typeface="Trebuchet MS" panose="020B0603020202020204" pitchFamily="34" charset="0"/>
                <a:ea typeface="Times New Roman" panose="02020603050405020304" pitchFamily="18" charset="0"/>
                <a:hlinkClick r:id="rId2"/>
              </a:rPr>
              <a:t>http://biometria.unimedse.com.br/novo/</a:t>
            </a:r>
            <a:r>
              <a:rPr lang="pt-BR" dirty="0">
                <a:latin typeface="Trebuchet MS" panose="020B0603020202020204" pitchFamily="34" charset="0"/>
                <a:ea typeface="Times New Roman" panose="02020603050405020304" pitchFamily="18" charset="0"/>
              </a:rPr>
              <a:t>  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Times New Roman" panose="02020603050405020304" pitchFamily="18" charset="0"/>
              </a:rPr>
              <a:t> 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Times New Roman" panose="02020603050405020304" pitchFamily="18" charset="0"/>
              </a:rPr>
              <a:t> </a:t>
            </a:r>
            <a:endParaRPr lang="pt-BR" dirty="0" smtClean="0"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pt-BR" dirty="0" smtClean="0"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000" b="1" dirty="0">
                <a:latin typeface="Trebuchet MS" panose="020B0603020202020204" pitchFamily="34" charset="0"/>
                <a:ea typeface="Times New Roman" panose="02020603050405020304" pitchFamily="18" charset="0"/>
              </a:rPr>
              <a:t>CONTATOS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latin typeface="Trebuchet MS" panose="020B0603020202020204" pitchFamily="34" charset="0"/>
                <a:ea typeface="Times New Roman" panose="02020603050405020304" pitchFamily="18" charset="0"/>
              </a:rPr>
              <a:t>E-MAIL: </a:t>
            </a:r>
            <a:r>
              <a:rPr lang="pt-BR" u="sng" dirty="0">
                <a:solidFill>
                  <a:srgbClr val="0563C1"/>
                </a:solidFill>
                <a:latin typeface="Trebuchet MS" panose="020B0603020202020204" pitchFamily="34" charset="0"/>
                <a:ea typeface="Times New Roman" panose="02020603050405020304" pitchFamily="18" charset="0"/>
                <a:hlinkClick r:id="rId3"/>
              </a:rPr>
              <a:t>gat@unimedse.com.br</a:t>
            </a:r>
            <a:r>
              <a:rPr lang="pt-BR" dirty="0">
                <a:latin typeface="Trebuchet MS" panose="020B0603020202020204" pitchFamily="34" charset="0"/>
                <a:ea typeface="Times New Roman" panose="02020603050405020304" pitchFamily="18" charset="0"/>
              </a:rPr>
              <a:t> (Colocar no assunto: </a:t>
            </a:r>
            <a:r>
              <a:rPr lang="pt-BR" b="1" dirty="0">
                <a:latin typeface="Trebuchet MS" panose="020B0603020202020204" pitchFamily="34" charset="0"/>
                <a:ea typeface="Times New Roman" panose="02020603050405020304" pitchFamily="18" charset="0"/>
              </a:rPr>
              <a:t>NOVO AUTORIZADOR</a:t>
            </a:r>
            <a:r>
              <a:rPr lang="pt-BR" dirty="0">
                <a:latin typeface="Trebuchet MS" panose="020B0603020202020204" pitchFamily="34" charset="0"/>
                <a:ea typeface="Times New Roman" panose="02020603050405020304" pitchFamily="18" charset="0"/>
              </a:rPr>
              <a:t>)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Times New Roman" panose="02020603050405020304" pitchFamily="18" charset="0"/>
              </a:rPr>
              <a:t> 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Times New Roman" panose="02020603050405020304" pitchFamily="18" charset="0"/>
              </a:rPr>
              <a:t> 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5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:\Users\anthony\Pictures\unimed se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1"/>
            <a:ext cx="2880320" cy="16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891981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Documento para apoio à utilização do novo autorizador HAW, feito por Anthony Adam.</a:t>
            </a:r>
          </a:p>
          <a:p>
            <a:r>
              <a:rPr lang="pt-BR" dirty="0" smtClean="0"/>
              <a:t>Atualizado: </a:t>
            </a:r>
            <a:r>
              <a:rPr lang="pt-BR" dirty="0" smtClean="0"/>
              <a:t>01/03/2018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828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Identificação do prestador e </a:t>
            </a:r>
            <a:r>
              <a:rPr lang="pt-BR" sz="2000" dirty="0" err="1" smtClean="0"/>
              <a:t>checkin</a:t>
            </a:r>
            <a:r>
              <a:rPr lang="pt-BR" sz="2000" dirty="0"/>
              <a:t> </a:t>
            </a:r>
            <a:r>
              <a:rPr lang="pt-BR" sz="2000" dirty="0" smtClean="0"/>
              <a:t>do usuário</a:t>
            </a: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5493214" cy="45664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2060848"/>
            <a:ext cx="6552728" cy="1325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9000"/>
            <a:ext cx="6552729" cy="1899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Seta para baixo 21"/>
          <p:cNvSpPr/>
          <p:nvPr/>
        </p:nvSpPr>
        <p:spPr>
          <a:xfrm rot="20054610">
            <a:off x="3778279" y="2029504"/>
            <a:ext cx="158083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79513" y="5517232"/>
            <a:ext cx="880598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Autorizador já abre na tela de </a:t>
            </a:r>
            <a:r>
              <a:rPr lang="pt-B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</a:t>
            </a: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usuário, onde há o nome do médico e o CRM.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pt-BR" sz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Existem duas formas para identificar o beneficiário: (1) Colocando o código da carteira diretamente no campo circulado; ou (2) clicando na lupa para pesquisar pelo nome, clicando em seguida num dos campos em azul.</a:t>
            </a: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411760" y="1628800"/>
            <a:ext cx="19346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67684" y="1628800"/>
            <a:ext cx="2476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2555776" y="1661106"/>
            <a:ext cx="1296144" cy="492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4" name="Elipse 2053"/>
          <p:cNvSpPr/>
          <p:nvPr/>
        </p:nvSpPr>
        <p:spPr>
          <a:xfrm>
            <a:off x="2443495" y="4725144"/>
            <a:ext cx="201622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6" name="Elipse 2055"/>
          <p:cNvSpPr/>
          <p:nvPr/>
        </p:nvSpPr>
        <p:spPr>
          <a:xfrm>
            <a:off x="7853806" y="4797152"/>
            <a:ext cx="1131691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 para baixo 40"/>
          <p:cNvSpPr/>
          <p:nvPr/>
        </p:nvSpPr>
        <p:spPr>
          <a:xfrm>
            <a:off x="5004048" y="3140968"/>
            <a:ext cx="154354" cy="5760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7" name="Seta para a direita 2056"/>
          <p:cNvSpPr/>
          <p:nvPr/>
        </p:nvSpPr>
        <p:spPr>
          <a:xfrm rot="10800000">
            <a:off x="921305" y="1348352"/>
            <a:ext cx="244601" cy="1211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670979" y="116632"/>
            <a:ext cx="4291526" cy="53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 err="1" smtClean="0">
                <a:solidFill>
                  <a:schemeClr val="tx1"/>
                </a:solidFill>
              </a:rPr>
              <a:t>Checkin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4277" y="116632"/>
            <a:ext cx="5728183" cy="53321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Biometria do Beneficiário  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7" y="765246"/>
            <a:ext cx="3736497" cy="36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65" y="2865907"/>
            <a:ext cx="1488743" cy="1478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765246"/>
            <a:ext cx="4896544" cy="202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51515" y="4509120"/>
            <a:ext cx="86409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Após a pesquisa do beneficiário, irá abrir a tela de biometria, onde os dedos cadastrados estarão marcados com os círculos vermelhos.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pt-BR" sz="1600" b="1" dirty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Ao clicar em Autorizar, deve abrir uma pequena tela de biometria, onde será mostrada a digital capturada pelo aparelho. Depois da autorização aparecerá os dados do beneficiário solicitado.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pt-BR" sz="1600" b="1" dirty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Agora ao lado da lupa, tem mais dois ícones. O círculo verde pesquisa as guias pendentes do beneficiário e a </a:t>
            </a:r>
            <a:r>
              <a:rPr lang="pt-BR" sz="1600" b="1" i="1" dirty="0" smtClean="0"/>
              <a:t>vassoura</a:t>
            </a:r>
            <a:r>
              <a:rPr lang="pt-BR" sz="1600" b="1" dirty="0" smtClean="0"/>
              <a:t> limpa o campo da carteira para que um novo beneficiário seja buscado.</a:t>
            </a:r>
            <a:endParaRPr lang="pt-BR" sz="1600" b="1" dirty="0"/>
          </a:p>
        </p:txBody>
      </p:sp>
      <p:sp>
        <p:nvSpPr>
          <p:cNvPr id="4" name="Seta para a direita 3"/>
          <p:cNvSpPr/>
          <p:nvPr/>
        </p:nvSpPr>
        <p:spPr>
          <a:xfrm>
            <a:off x="3851919" y="3632763"/>
            <a:ext cx="582369" cy="2903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8905212">
            <a:off x="4927185" y="2650059"/>
            <a:ext cx="582369" cy="2903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51514" y="3959423"/>
            <a:ext cx="936109" cy="338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796135" y="909262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7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3034" y="0"/>
            <a:ext cx="5728183" cy="53321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Registro de Consulta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4872841"/>
            <a:ext cx="859887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Para realizar o registro de </a:t>
            </a:r>
            <a:r>
              <a:rPr lang="pt-BR" sz="1600" b="1" dirty="0"/>
              <a:t>C</a:t>
            </a:r>
            <a:r>
              <a:rPr lang="pt-BR" sz="1600" b="1" dirty="0" smtClean="0"/>
              <a:t>onsulta, selecionar “Consulta” na aba de Serviços, onde irá abrir a tela acima. A maioria dos campos já vem preenchidos corretamente, deve-se apenas checar os campos “Especialidade” e “21 – Código Procedimento”, depois clicar em Enviar. </a:t>
            </a:r>
            <a:r>
              <a:rPr lang="pt-BR" sz="1600" b="1" dirty="0" smtClean="0">
                <a:solidFill>
                  <a:srgbClr val="FF0000"/>
                </a:solidFill>
              </a:rPr>
              <a:t>Em caso de consulta de Puericultura e Psiquiatria, checar a parte de Registro de Exames.</a:t>
            </a:r>
            <a:endParaRPr lang="pt-BR" sz="1600" b="1" dirty="0" smtClean="0"/>
          </a:p>
          <a:p>
            <a:pPr marL="285750" indent="-285750">
              <a:buFont typeface="Wingdings" pitchFamily="2" charset="2"/>
              <a:buChar char="§"/>
            </a:pPr>
            <a:endParaRPr lang="pt-BR" sz="1100" b="1" dirty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Depois na tela de </a:t>
            </a:r>
            <a:r>
              <a:rPr lang="pt-BR" sz="1600" b="1" dirty="0" err="1" smtClean="0"/>
              <a:t>checkin</a:t>
            </a:r>
            <a:r>
              <a:rPr lang="pt-BR" sz="1600" b="1" dirty="0" smtClean="0"/>
              <a:t> irá mostrar a confirmação do registro, juntamente com o código do documento.</a:t>
            </a:r>
          </a:p>
          <a:p>
            <a:endParaRPr lang="pt-BR" sz="16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6480720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-1" y="980728"/>
            <a:ext cx="418641" cy="3284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771800" y="3933057"/>
            <a:ext cx="25922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889274" y="3089740"/>
            <a:ext cx="1338910" cy="367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80727"/>
            <a:ext cx="3846342" cy="15300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eta para a direita 11"/>
          <p:cNvSpPr/>
          <p:nvPr/>
        </p:nvSpPr>
        <p:spPr>
          <a:xfrm rot="18589460">
            <a:off x="6516949" y="2388227"/>
            <a:ext cx="574597" cy="24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853034" y="0"/>
            <a:ext cx="5728183" cy="53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Registro de Consulta - Intercâmbio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862063"/>
            <a:ext cx="3172474" cy="1316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4352330" cy="1321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38" y="862064"/>
            <a:ext cx="4103381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48" y="3598368"/>
            <a:ext cx="2754914" cy="108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1478385" y="2302224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928050" y="3310336"/>
            <a:ext cx="432048" cy="21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 rot="8100000">
            <a:off x="2641132" y="2031177"/>
            <a:ext cx="432048" cy="2651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623438" y="4040093"/>
            <a:ext cx="456740" cy="206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900000">
            <a:off x="4238911" y="2616298"/>
            <a:ext cx="432048" cy="2651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8100000">
            <a:off x="4384944" y="3532271"/>
            <a:ext cx="432048" cy="2651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4375" y="4797152"/>
            <a:ext cx="85981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Para o beneficiário Intercâmbio (carteira diferente de 0108),  deverá ser feito todo o processo normal, mas ao final do mesmo aparecerá uma mensagem informando que só a Guia de Solicitação foi gerada. Para que esta Guia entre na Produção e evite glosa, deve-se acessar a tela de </a:t>
            </a:r>
            <a:r>
              <a:rPr lang="pt-BR" sz="1600" b="1" dirty="0" err="1" smtClean="0"/>
              <a:t>Checkin</a:t>
            </a:r>
            <a:r>
              <a:rPr lang="pt-BR" sz="1600" b="1" dirty="0" smtClean="0"/>
              <a:t> do beneficiário, onde será mostrada a Guia gerada (</a:t>
            </a:r>
            <a:r>
              <a:rPr lang="pt-BR" sz="1600" b="1" dirty="0"/>
              <a:t>í</a:t>
            </a:r>
            <a:r>
              <a:rPr lang="pt-BR" sz="1600" b="1" dirty="0" smtClean="0"/>
              <a:t>cone verde), em seguida clicar em “Executar”, mostrará uma tela similar a da solicitação de consulta e por último clicar em “Executar” novamente. No final do processo terá a confirmação do registro com o código do documento.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5187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Registro de Exames</a:t>
            </a:r>
            <a:endParaRPr lang="pt-B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496944" cy="47532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ta para a direita 2"/>
          <p:cNvSpPr/>
          <p:nvPr/>
        </p:nvSpPr>
        <p:spPr>
          <a:xfrm>
            <a:off x="107504" y="1844824"/>
            <a:ext cx="288032" cy="144016"/>
          </a:xfrm>
          <a:prstGeom prst="rightArrow">
            <a:avLst>
              <a:gd name="adj1" fmla="val 47149"/>
              <a:gd name="adj2" fmla="val 307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39463" y="5733256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Similar ao Registro de Consulta, na aba de Serviços deverá ser selecionado “Registro de Exames”. Com a maioria dados preenchidos, checar principalmente a “Especialidade”  e o “19 – Código CBO”.</a:t>
            </a:r>
            <a:endParaRPr lang="pt-BR" sz="1600" b="1" dirty="0"/>
          </a:p>
        </p:txBody>
      </p:sp>
      <p:sp>
        <p:nvSpPr>
          <p:cNvPr id="5" name="Elipse 4"/>
          <p:cNvSpPr/>
          <p:nvPr/>
        </p:nvSpPr>
        <p:spPr>
          <a:xfrm>
            <a:off x="4535996" y="4293096"/>
            <a:ext cx="205222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300192" y="4005064"/>
            <a:ext cx="144016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853034" y="0"/>
            <a:ext cx="5728183" cy="53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Registro de Exames</a:t>
            </a:r>
          </a:p>
        </p:txBody>
      </p:sp>
    </p:spTree>
    <p:extLst>
      <p:ext uri="{BB962C8B-B14F-4D97-AF65-F5344CB8AC3E}">
        <p14:creationId xmlns:p14="http://schemas.microsoft.com/office/powerpoint/2010/main" val="32490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Registro de Exames</a:t>
            </a:r>
            <a:endParaRPr lang="pt-BR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6264696" cy="3500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39" y="2472087"/>
            <a:ext cx="5233934" cy="1792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38" y="2332145"/>
            <a:ext cx="5233935" cy="38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ta para a direita 2"/>
          <p:cNvSpPr/>
          <p:nvPr/>
        </p:nvSpPr>
        <p:spPr>
          <a:xfrm rot="3241294">
            <a:off x="4663690" y="2186509"/>
            <a:ext cx="432048" cy="268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49782" y="955843"/>
            <a:ext cx="2738042" cy="384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4272359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Em “Dados do Atendimento” deverá ser sempre preenchido no “Tipo de Atendimento” o 5 – Exame Ambulatorial (para exames). </a:t>
            </a:r>
            <a:r>
              <a:rPr lang="pt-BR" sz="1600" b="1" dirty="0" smtClean="0">
                <a:solidFill>
                  <a:srgbClr val="FF0000"/>
                </a:solidFill>
              </a:rPr>
              <a:t>Já para as consultas de Puericultura e Psiquiatria, o “Tipo de Atendimento” deverá ser sempre 4 – Consulta. </a:t>
            </a:r>
            <a:endParaRPr lang="pt-BR" sz="1600" b="1" dirty="0" smtClean="0"/>
          </a:p>
          <a:p>
            <a:pPr marL="285750" indent="-285750" algn="just">
              <a:buFont typeface="Wingdings" pitchFamily="2" charset="2"/>
              <a:buChar char="§"/>
            </a:pPr>
            <a:endParaRPr lang="pt-BR" sz="1600" b="1" dirty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Em “Dados da Execução”, para exames deverá ser colocada a tabela 22 no campo “</a:t>
            </a:r>
            <a:r>
              <a:rPr lang="pt-BR" sz="1600" b="1" dirty="0" err="1" smtClean="0"/>
              <a:t>Tab</a:t>
            </a:r>
            <a:r>
              <a:rPr lang="pt-BR" sz="1600" b="1" dirty="0" smtClean="0"/>
              <a:t>”, juntamente com o código do procedimento; ou pesquisar na lupa, aparecerá a descrição no campo ao lado, colocar a quantidade e clicar em Adicionar. Deverá aparecer os dados do procedimento e do profissional executante, depois clicar em Executar para registrar, será exibida a mensagem de registro com o código do documento.</a:t>
            </a:r>
            <a:endParaRPr lang="pt-BR" sz="1600" b="1" dirty="0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2" y="1076296"/>
            <a:ext cx="2592291" cy="1154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eta para a direita 5"/>
          <p:cNvSpPr/>
          <p:nvPr/>
        </p:nvSpPr>
        <p:spPr>
          <a:xfrm rot="18900000">
            <a:off x="6929433" y="2147382"/>
            <a:ext cx="594031" cy="3471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853034" y="0"/>
            <a:ext cx="5728183" cy="53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Registro de Exames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853034" y="0"/>
            <a:ext cx="5728183" cy="53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Registro de Exames – Intercâmbio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85418"/>
            <a:ext cx="1822828" cy="3263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77677"/>
            <a:ext cx="3458319" cy="1355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20" y="2385860"/>
            <a:ext cx="6618452" cy="176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ipse 4"/>
          <p:cNvSpPr/>
          <p:nvPr/>
        </p:nvSpPr>
        <p:spPr>
          <a:xfrm>
            <a:off x="683568" y="1555629"/>
            <a:ext cx="864096" cy="2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7956376" y="393305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995936" y="2564904"/>
            <a:ext cx="36003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20081472">
            <a:off x="2051720" y="1340768"/>
            <a:ext cx="432048" cy="2868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3600000">
            <a:off x="4749200" y="2117923"/>
            <a:ext cx="504056" cy="3606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23528" y="4509120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Os exames para o Intercâmbio, devem ser feitos pela aba “Solicitação Exames”, onde será feito o mesmo processo da aba de “Registro Exames”. Ao final do processo aparecerá uma mensagem diferente, mostrando apenas a Guia de Solicitação. Essa guia deve ser consultada na aba de “</a:t>
            </a:r>
            <a:r>
              <a:rPr lang="pt-BR" sz="1600" b="1" dirty="0" err="1" smtClean="0"/>
              <a:t>Checkin</a:t>
            </a:r>
            <a:r>
              <a:rPr lang="pt-BR" sz="1600" b="1" dirty="0" smtClean="0"/>
              <a:t>” pelo ícone verde, depois executada.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pt-BR" sz="1600" b="1" dirty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pt-BR" sz="1600" b="1" dirty="0" smtClean="0"/>
              <a:t>OBSERVAÇÃO IMPORTANTE: Na mensagem da guia, não importa os avisos de erro, se o status da guia for Autorizada, pode ser apenas  uma regra interna, mas não para o Intercâmbio.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228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6328108" cy="3598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36440"/>
            <a:ext cx="3312368" cy="12913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853034" y="0"/>
            <a:ext cx="5728183" cy="533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Registro de Exames – Intercâmbio</a:t>
            </a:r>
          </a:p>
        </p:txBody>
      </p:sp>
      <p:sp>
        <p:nvSpPr>
          <p:cNvPr id="3" name="Elipse 2"/>
          <p:cNvSpPr/>
          <p:nvPr/>
        </p:nvSpPr>
        <p:spPr>
          <a:xfrm>
            <a:off x="395536" y="4127716"/>
            <a:ext cx="504056" cy="237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a direita 3"/>
          <p:cNvSpPr/>
          <p:nvPr/>
        </p:nvSpPr>
        <p:spPr>
          <a:xfrm rot="2700000">
            <a:off x="6502593" y="3502602"/>
            <a:ext cx="499151" cy="2591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68496" y="5078480"/>
            <a:ext cx="855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sz="1600" b="1" dirty="0" smtClean="0"/>
              <a:t>Será mostrada uma tela de execução similar  a da solicitação de exames. Ela deve ser executada novamente e a confirmação com os códigos da guia e do documento será exibida. 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927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1051</Words>
  <Application>Microsoft Office PowerPoint</Application>
  <PresentationFormat>Apresentação na tela (4:3)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Tema do Office</vt:lpstr>
      <vt:lpstr>Link de Acesso: http://autorizador.unimedse.com.br/autorizador/</vt:lpstr>
      <vt:lpstr>Identificação do prestador e checkin do usuário</vt:lpstr>
      <vt:lpstr>Biometria do Beneficiário  </vt:lpstr>
      <vt:lpstr>Registro de Consulta</vt:lpstr>
      <vt:lpstr>Apresentação do PowerPoint</vt:lpstr>
      <vt:lpstr>Registro de Exames</vt:lpstr>
      <vt:lpstr>Registro de Exames</vt:lpstr>
      <vt:lpstr>Apresentação do PowerPoint</vt:lpstr>
      <vt:lpstr>Apresentação do PowerPoint</vt:lpstr>
      <vt:lpstr>Reimpressão de Documentos</vt:lpstr>
      <vt:lpstr>Cancelamento de Solicitações/Realizações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Anthony Adam</dc:creator>
  <cp:lastModifiedBy>Joscivanio de Jesus</cp:lastModifiedBy>
  <cp:revision>71</cp:revision>
  <dcterms:created xsi:type="dcterms:W3CDTF">2018-02-19T11:50:27Z</dcterms:created>
  <dcterms:modified xsi:type="dcterms:W3CDTF">2018-03-01T19:38:02Z</dcterms:modified>
</cp:coreProperties>
</file>