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Gliker" charset="1" panose="00000500000000000000"/>
      <p:regular r:id="rId12"/>
    </p:embeddedFont>
    <p:embeddedFont>
      <p:font typeface="Montaser Arabic" charset="1" panose="00000500000000000000"/>
      <p:regular r:id="rId13"/>
    </p:embeddedFont>
    <p:embeddedFont>
      <p:font typeface="Canva Sans" charset="1" panose="020B0503030501040103"/>
      <p:regular r:id="rId14"/>
    </p:embeddedFont>
    <p:embeddedFont>
      <p:font typeface="Gliker Bold" charset="1" panose="000008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2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32723" y="6849331"/>
            <a:ext cx="5526190" cy="4983619"/>
          </a:xfrm>
          <a:custGeom>
            <a:avLst/>
            <a:gdLst/>
            <a:ahLst/>
            <a:cxnLst/>
            <a:rect r="r" b="b" t="t" l="l"/>
            <a:pathLst>
              <a:path h="4983619" w="5526190">
                <a:moveTo>
                  <a:pt x="0" y="0"/>
                </a:moveTo>
                <a:lnTo>
                  <a:pt x="5526191" y="0"/>
                </a:lnTo>
                <a:lnTo>
                  <a:pt x="5526191" y="4983619"/>
                </a:lnTo>
                <a:lnTo>
                  <a:pt x="0" y="49836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13348" y="2451687"/>
            <a:ext cx="11586777" cy="3451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81"/>
              </a:lnSpc>
            </a:pPr>
            <a:r>
              <a:rPr lang="en-US" sz="13149">
                <a:solidFill>
                  <a:srgbClr val="FFFFFF"/>
                </a:solidFill>
                <a:latin typeface="Gliker"/>
                <a:ea typeface="Gliker"/>
                <a:cs typeface="Gliker"/>
                <a:sym typeface="Gliker"/>
              </a:rPr>
              <a:t> TCL no SQL Server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430186" y="7820943"/>
            <a:ext cx="4187104" cy="4012007"/>
          </a:xfrm>
          <a:custGeom>
            <a:avLst/>
            <a:gdLst/>
            <a:ahLst/>
            <a:cxnLst/>
            <a:rect r="r" b="b" t="t" l="l"/>
            <a:pathLst>
              <a:path h="4012007" w="4187104">
                <a:moveTo>
                  <a:pt x="0" y="0"/>
                </a:moveTo>
                <a:lnTo>
                  <a:pt x="4187104" y="0"/>
                </a:lnTo>
                <a:lnTo>
                  <a:pt x="4187104" y="4012007"/>
                </a:lnTo>
                <a:lnTo>
                  <a:pt x="0" y="4012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35040" y="-2994119"/>
            <a:ext cx="5705919" cy="7052259"/>
          </a:xfrm>
          <a:custGeom>
            <a:avLst/>
            <a:gdLst/>
            <a:ahLst/>
            <a:cxnLst/>
            <a:rect r="r" b="b" t="t" l="l"/>
            <a:pathLst>
              <a:path h="7052259" w="5705919">
                <a:moveTo>
                  <a:pt x="0" y="0"/>
                </a:moveTo>
                <a:lnTo>
                  <a:pt x="5705920" y="0"/>
                </a:lnTo>
                <a:lnTo>
                  <a:pt x="5705920" y="7052259"/>
                </a:lnTo>
                <a:lnTo>
                  <a:pt x="0" y="70522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35040" y="7948858"/>
            <a:ext cx="4094949" cy="2784565"/>
          </a:xfrm>
          <a:custGeom>
            <a:avLst/>
            <a:gdLst/>
            <a:ahLst/>
            <a:cxnLst/>
            <a:rect r="r" b="b" t="t" l="l"/>
            <a:pathLst>
              <a:path h="2784565" w="4094949">
                <a:moveTo>
                  <a:pt x="0" y="0"/>
                </a:moveTo>
                <a:lnTo>
                  <a:pt x="4094950" y="0"/>
                </a:lnTo>
                <a:lnTo>
                  <a:pt x="4094950" y="2784566"/>
                </a:lnTo>
                <a:lnTo>
                  <a:pt x="0" y="27845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895784">
            <a:off x="-2535355" y="-2074280"/>
            <a:ext cx="6881610" cy="6205961"/>
          </a:xfrm>
          <a:custGeom>
            <a:avLst/>
            <a:gdLst/>
            <a:ahLst/>
            <a:cxnLst/>
            <a:rect r="r" b="b" t="t" l="l"/>
            <a:pathLst>
              <a:path h="6205961" w="6881610">
                <a:moveTo>
                  <a:pt x="0" y="0"/>
                </a:moveTo>
                <a:lnTo>
                  <a:pt x="6881610" y="0"/>
                </a:lnTo>
                <a:lnTo>
                  <a:pt x="6881610" y="6205960"/>
                </a:lnTo>
                <a:lnTo>
                  <a:pt x="0" y="62059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816917">
            <a:off x="710619" y="1142447"/>
            <a:ext cx="1907977" cy="822906"/>
          </a:xfrm>
          <a:custGeom>
            <a:avLst/>
            <a:gdLst/>
            <a:ahLst/>
            <a:cxnLst/>
            <a:rect r="r" b="b" t="t" l="l"/>
            <a:pathLst>
              <a:path h="822906" w="1907977">
                <a:moveTo>
                  <a:pt x="0" y="0"/>
                </a:moveTo>
                <a:lnTo>
                  <a:pt x="1907977" y="0"/>
                </a:lnTo>
                <a:lnTo>
                  <a:pt x="1907977" y="822906"/>
                </a:lnTo>
                <a:lnTo>
                  <a:pt x="0" y="82290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13348" y="6128606"/>
            <a:ext cx="9061305" cy="137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CONTROLE DE TRANSAÇÕES COM COMMIT, ROLLBACK E SAVEPOINT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2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029381">
            <a:off x="-2509556" y="-163160"/>
            <a:ext cx="4167845" cy="4114800"/>
          </a:xfrm>
          <a:custGeom>
            <a:avLst/>
            <a:gdLst/>
            <a:ahLst/>
            <a:cxnLst/>
            <a:rect r="r" b="b" t="t" l="l"/>
            <a:pathLst>
              <a:path h="4114800" w="4167845">
                <a:moveTo>
                  <a:pt x="0" y="0"/>
                </a:moveTo>
                <a:lnTo>
                  <a:pt x="4167845" y="0"/>
                </a:lnTo>
                <a:lnTo>
                  <a:pt x="41678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84194" y="5819007"/>
            <a:ext cx="5350213" cy="4114800"/>
          </a:xfrm>
          <a:custGeom>
            <a:avLst/>
            <a:gdLst/>
            <a:ahLst/>
            <a:cxnLst/>
            <a:rect r="r" b="b" t="t" l="l"/>
            <a:pathLst>
              <a:path h="4114800" w="5350213">
                <a:moveTo>
                  <a:pt x="0" y="0"/>
                </a:moveTo>
                <a:lnTo>
                  <a:pt x="5350212" y="0"/>
                </a:lnTo>
                <a:lnTo>
                  <a:pt x="53502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39457" y="-890325"/>
            <a:ext cx="4094949" cy="2784565"/>
          </a:xfrm>
          <a:custGeom>
            <a:avLst/>
            <a:gdLst/>
            <a:ahLst/>
            <a:cxnLst/>
            <a:rect r="r" b="b" t="t" l="l"/>
            <a:pathLst>
              <a:path h="2784565" w="4094949">
                <a:moveTo>
                  <a:pt x="0" y="0"/>
                </a:moveTo>
                <a:lnTo>
                  <a:pt x="4094949" y="0"/>
                </a:lnTo>
                <a:lnTo>
                  <a:pt x="4094949" y="2784565"/>
                </a:lnTo>
                <a:lnTo>
                  <a:pt x="0" y="27845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767359"/>
            <a:ext cx="5302504" cy="952610"/>
            <a:chOff x="0" y="0"/>
            <a:chExt cx="1396544" cy="2508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96544" cy="250893"/>
            </a:xfrm>
            <a:custGeom>
              <a:avLst/>
              <a:gdLst/>
              <a:ahLst/>
              <a:cxnLst/>
              <a:rect r="r" b="b" t="t" l="l"/>
              <a:pathLst>
                <a:path h="250893" w="1396544">
                  <a:moveTo>
                    <a:pt x="74463" y="0"/>
                  </a:moveTo>
                  <a:lnTo>
                    <a:pt x="1322082" y="0"/>
                  </a:lnTo>
                  <a:cubicBezTo>
                    <a:pt x="1341831" y="0"/>
                    <a:pt x="1360770" y="7845"/>
                    <a:pt x="1374735" y="21810"/>
                  </a:cubicBezTo>
                  <a:cubicBezTo>
                    <a:pt x="1388699" y="35774"/>
                    <a:pt x="1396544" y="54714"/>
                    <a:pt x="1396544" y="74463"/>
                  </a:cubicBezTo>
                  <a:lnTo>
                    <a:pt x="1396544" y="176431"/>
                  </a:lnTo>
                  <a:cubicBezTo>
                    <a:pt x="1396544" y="196179"/>
                    <a:pt x="1388699" y="215119"/>
                    <a:pt x="1374735" y="229084"/>
                  </a:cubicBezTo>
                  <a:cubicBezTo>
                    <a:pt x="1360770" y="243048"/>
                    <a:pt x="1341831" y="250893"/>
                    <a:pt x="1322082" y="250893"/>
                  </a:cubicBezTo>
                  <a:lnTo>
                    <a:pt x="74463" y="250893"/>
                  </a:lnTo>
                  <a:cubicBezTo>
                    <a:pt x="54714" y="250893"/>
                    <a:pt x="35774" y="243048"/>
                    <a:pt x="21810" y="229084"/>
                  </a:cubicBezTo>
                  <a:cubicBezTo>
                    <a:pt x="7845" y="215119"/>
                    <a:pt x="0" y="196179"/>
                    <a:pt x="0" y="176431"/>
                  </a:cubicBezTo>
                  <a:lnTo>
                    <a:pt x="0" y="74463"/>
                  </a:lnTo>
                  <a:cubicBezTo>
                    <a:pt x="0" y="54714"/>
                    <a:pt x="7845" y="35774"/>
                    <a:pt x="21810" y="21810"/>
                  </a:cubicBezTo>
                  <a:cubicBezTo>
                    <a:pt x="35774" y="7845"/>
                    <a:pt x="54714" y="0"/>
                    <a:pt x="7446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96544" cy="288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139238" y="4962842"/>
            <a:ext cx="952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706254" y="2189945"/>
            <a:ext cx="6885018" cy="1482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158"/>
              </a:lnSpc>
              <a:spcBef>
                <a:spcPct val="0"/>
              </a:spcBef>
            </a:pPr>
            <a:r>
              <a:rPr lang="en-US" sz="8684">
                <a:solidFill>
                  <a:srgbClr val="FFFFFF"/>
                </a:solidFill>
                <a:latin typeface="Gliker"/>
                <a:ea typeface="Gliker"/>
                <a:cs typeface="Gliker"/>
                <a:sym typeface="Gliker"/>
              </a:rPr>
              <a:t>O</a:t>
            </a:r>
            <a:r>
              <a:rPr lang="en-US" sz="8684">
                <a:solidFill>
                  <a:srgbClr val="FFFFFF"/>
                </a:solidFill>
                <a:latin typeface="Gliker"/>
                <a:ea typeface="Gliker"/>
                <a:cs typeface="Gliker"/>
                <a:sym typeface="Gliker"/>
              </a:rPr>
              <a:t> que é TCL?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24359" y="4701519"/>
            <a:ext cx="11648806" cy="218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9"/>
              </a:lnSpc>
              <a:spcBef>
                <a:spcPct val="0"/>
              </a:spcBef>
            </a:pPr>
            <a:r>
              <a:rPr lang="en-US" sz="3135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TCL significa Transaction Control Language (Linguagem de Controle de Transações).</a:t>
            </a:r>
          </a:p>
          <a:p>
            <a:pPr algn="ctr">
              <a:lnSpc>
                <a:spcPts val="4389"/>
              </a:lnSpc>
              <a:spcBef>
                <a:spcPct val="0"/>
              </a:spcBef>
            </a:pPr>
            <a:r>
              <a:rPr lang="en-US" sz="3135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Ela serve para controlar as mudanças no banco de dados, garantindo que tudo seja feito corretamente.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2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13840">
            <a:off x="11638316" y="7981321"/>
            <a:ext cx="4167845" cy="4114800"/>
          </a:xfrm>
          <a:custGeom>
            <a:avLst/>
            <a:gdLst/>
            <a:ahLst/>
            <a:cxnLst/>
            <a:rect r="r" b="b" t="t" l="l"/>
            <a:pathLst>
              <a:path h="4114800" w="4167845">
                <a:moveTo>
                  <a:pt x="0" y="0"/>
                </a:moveTo>
                <a:lnTo>
                  <a:pt x="4167846" y="0"/>
                </a:lnTo>
                <a:lnTo>
                  <a:pt x="41678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39457" y="-890325"/>
            <a:ext cx="4094949" cy="2784565"/>
          </a:xfrm>
          <a:custGeom>
            <a:avLst/>
            <a:gdLst/>
            <a:ahLst/>
            <a:cxnLst/>
            <a:rect r="r" b="b" t="t" l="l"/>
            <a:pathLst>
              <a:path h="2784565" w="4094949">
                <a:moveTo>
                  <a:pt x="0" y="0"/>
                </a:moveTo>
                <a:lnTo>
                  <a:pt x="4094949" y="0"/>
                </a:lnTo>
                <a:lnTo>
                  <a:pt x="4094949" y="2784565"/>
                </a:lnTo>
                <a:lnTo>
                  <a:pt x="0" y="2784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099776">
            <a:off x="13097245" y="2986121"/>
            <a:ext cx="11095141" cy="8291096"/>
          </a:xfrm>
          <a:custGeom>
            <a:avLst/>
            <a:gdLst/>
            <a:ahLst/>
            <a:cxnLst/>
            <a:rect r="r" b="b" t="t" l="l"/>
            <a:pathLst>
              <a:path h="8291096" w="11095141">
                <a:moveTo>
                  <a:pt x="0" y="0"/>
                </a:moveTo>
                <a:lnTo>
                  <a:pt x="11095141" y="0"/>
                </a:lnTo>
                <a:lnTo>
                  <a:pt x="11095141" y="8291096"/>
                </a:lnTo>
                <a:lnTo>
                  <a:pt x="0" y="82910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767359"/>
            <a:ext cx="5302504" cy="952610"/>
            <a:chOff x="0" y="0"/>
            <a:chExt cx="1396544" cy="2508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96544" cy="250893"/>
            </a:xfrm>
            <a:custGeom>
              <a:avLst/>
              <a:gdLst/>
              <a:ahLst/>
              <a:cxnLst/>
              <a:rect r="r" b="b" t="t" l="l"/>
              <a:pathLst>
                <a:path h="250893" w="1396544">
                  <a:moveTo>
                    <a:pt x="74463" y="0"/>
                  </a:moveTo>
                  <a:lnTo>
                    <a:pt x="1322082" y="0"/>
                  </a:lnTo>
                  <a:cubicBezTo>
                    <a:pt x="1341831" y="0"/>
                    <a:pt x="1360770" y="7845"/>
                    <a:pt x="1374735" y="21810"/>
                  </a:cubicBezTo>
                  <a:cubicBezTo>
                    <a:pt x="1388699" y="35774"/>
                    <a:pt x="1396544" y="54714"/>
                    <a:pt x="1396544" y="74463"/>
                  </a:cubicBezTo>
                  <a:lnTo>
                    <a:pt x="1396544" y="176431"/>
                  </a:lnTo>
                  <a:cubicBezTo>
                    <a:pt x="1396544" y="196179"/>
                    <a:pt x="1388699" y="215119"/>
                    <a:pt x="1374735" y="229084"/>
                  </a:cubicBezTo>
                  <a:cubicBezTo>
                    <a:pt x="1360770" y="243048"/>
                    <a:pt x="1341831" y="250893"/>
                    <a:pt x="1322082" y="250893"/>
                  </a:cubicBezTo>
                  <a:lnTo>
                    <a:pt x="74463" y="250893"/>
                  </a:lnTo>
                  <a:cubicBezTo>
                    <a:pt x="54714" y="250893"/>
                    <a:pt x="35774" y="243048"/>
                    <a:pt x="21810" y="229084"/>
                  </a:cubicBezTo>
                  <a:cubicBezTo>
                    <a:pt x="7845" y="215119"/>
                    <a:pt x="0" y="196179"/>
                    <a:pt x="0" y="176431"/>
                  </a:cubicBezTo>
                  <a:lnTo>
                    <a:pt x="0" y="74463"/>
                  </a:lnTo>
                  <a:cubicBezTo>
                    <a:pt x="0" y="54714"/>
                    <a:pt x="7845" y="35774"/>
                    <a:pt x="21810" y="21810"/>
                  </a:cubicBezTo>
                  <a:cubicBezTo>
                    <a:pt x="35774" y="7845"/>
                    <a:pt x="54714" y="0"/>
                    <a:pt x="7446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96544" cy="288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705415" y="914400"/>
            <a:ext cx="6877169" cy="1069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86"/>
              </a:lnSpc>
              <a:spcBef>
                <a:spcPct val="0"/>
              </a:spcBef>
            </a:pPr>
            <a:r>
              <a:rPr lang="en-US" sz="6275">
                <a:solidFill>
                  <a:srgbClr val="FFFFFF"/>
                </a:solidFill>
                <a:latin typeface="Gliker"/>
                <a:ea typeface="Gliker"/>
                <a:cs typeface="Gliker"/>
                <a:sym typeface="Gliker"/>
              </a:rPr>
              <a:t>C</a:t>
            </a:r>
            <a:r>
              <a:rPr lang="en-US" sz="6275">
                <a:solidFill>
                  <a:srgbClr val="FFFFFF"/>
                </a:solidFill>
                <a:latin typeface="Gliker"/>
                <a:ea typeface="Gliker"/>
                <a:cs typeface="Gliker"/>
                <a:sym typeface="Gliker"/>
              </a:rPr>
              <a:t>omando COMMIT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60218" y="3233033"/>
            <a:ext cx="11070987" cy="2758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76"/>
              </a:lnSpc>
              <a:spcBef>
                <a:spcPct val="0"/>
              </a:spcBef>
            </a:pPr>
            <a:r>
              <a:rPr lang="en-US" sz="3911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O COMMI</a:t>
            </a:r>
            <a:r>
              <a:rPr lang="en-US" sz="3911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T confirma as alterações feitas no banco de dados.</a:t>
            </a:r>
          </a:p>
          <a:p>
            <a:pPr algn="ctr">
              <a:lnSpc>
                <a:spcPts val="5476"/>
              </a:lnSpc>
              <a:spcBef>
                <a:spcPct val="0"/>
              </a:spcBef>
            </a:pPr>
            <a:r>
              <a:rPr lang="en-US" sz="3911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Depois dele, as mudanças ficam salvas permanentemente.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61694" y="7093569"/>
            <a:ext cx="6077069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BEGIN </a:t>
            </a: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TRANSACTION;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UPDATE Conta SET saldo = saldo - 100 WHERE id = 1;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COMMIT;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2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13840">
            <a:off x="15347030" y="7200900"/>
            <a:ext cx="4167845" cy="4114800"/>
          </a:xfrm>
          <a:custGeom>
            <a:avLst/>
            <a:gdLst/>
            <a:ahLst/>
            <a:cxnLst/>
            <a:rect r="r" b="b" t="t" l="l"/>
            <a:pathLst>
              <a:path h="4114800" w="4167845">
                <a:moveTo>
                  <a:pt x="0" y="0"/>
                </a:moveTo>
                <a:lnTo>
                  <a:pt x="4167846" y="0"/>
                </a:lnTo>
                <a:lnTo>
                  <a:pt x="41678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39457" y="-890325"/>
            <a:ext cx="4094949" cy="2784565"/>
          </a:xfrm>
          <a:custGeom>
            <a:avLst/>
            <a:gdLst/>
            <a:ahLst/>
            <a:cxnLst/>
            <a:rect r="r" b="b" t="t" l="l"/>
            <a:pathLst>
              <a:path h="2784565" w="4094949">
                <a:moveTo>
                  <a:pt x="0" y="0"/>
                </a:moveTo>
                <a:lnTo>
                  <a:pt x="4094949" y="0"/>
                </a:lnTo>
                <a:lnTo>
                  <a:pt x="4094949" y="2784565"/>
                </a:lnTo>
                <a:lnTo>
                  <a:pt x="0" y="2784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099776">
            <a:off x="-6144295" y="1307334"/>
            <a:ext cx="11095141" cy="8291096"/>
          </a:xfrm>
          <a:custGeom>
            <a:avLst/>
            <a:gdLst/>
            <a:ahLst/>
            <a:cxnLst/>
            <a:rect r="r" b="b" t="t" l="l"/>
            <a:pathLst>
              <a:path h="8291096" w="11095141">
                <a:moveTo>
                  <a:pt x="0" y="0"/>
                </a:moveTo>
                <a:lnTo>
                  <a:pt x="11095141" y="0"/>
                </a:lnTo>
                <a:lnTo>
                  <a:pt x="11095141" y="8291097"/>
                </a:lnTo>
                <a:lnTo>
                  <a:pt x="0" y="82910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767359"/>
            <a:ext cx="5302504" cy="952610"/>
            <a:chOff x="0" y="0"/>
            <a:chExt cx="1396544" cy="2508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96544" cy="250893"/>
            </a:xfrm>
            <a:custGeom>
              <a:avLst/>
              <a:gdLst/>
              <a:ahLst/>
              <a:cxnLst/>
              <a:rect r="r" b="b" t="t" l="l"/>
              <a:pathLst>
                <a:path h="250893" w="1396544">
                  <a:moveTo>
                    <a:pt x="74463" y="0"/>
                  </a:moveTo>
                  <a:lnTo>
                    <a:pt x="1322082" y="0"/>
                  </a:lnTo>
                  <a:cubicBezTo>
                    <a:pt x="1341831" y="0"/>
                    <a:pt x="1360770" y="7845"/>
                    <a:pt x="1374735" y="21810"/>
                  </a:cubicBezTo>
                  <a:cubicBezTo>
                    <a:pt x="1388699" y="35774"/>
                    <a:pt x="1396544" y="54714"/>
                    <a:pt x="1396544" y="74463"/>
                  </a:cubicBezTo>
                  <a:lnTo>
                    <a:pt x="1396544" y="176431"/>
                  </a:lnTo>
                  <a:cubicBezTo>
                    <a:pt x="1396544" y="196179"/>
                    <a:pt x="1388699" y="215119"/>
                    <a:pt x="1374735" y="229084"/>
                  </a:cubicBezTo>
                  <a:cubicBezTo>
                    <a:pt x="1360770" y="243048"/>
                    <a:pt x="1341831" y="250893"/>
                    <a:pt x="1322082" y="250893"/>
                  </a:cubicBezTo>
                  <a:lnTo>
                    <a:pt x="74463" y="250893"/>
                  </a:lnTo>
                  <a:cubicBezTo>
                    <a:pt x="54714" y="250893"/>
                    <a:pt x="35774" y="243048"/>
                    <a:pt x="21810" y="229084"/>
                  </a:cubicBezTo>
                  <a:cubicBezTo>
                    <a:pt x="7845" y="215119"/>
                    <a:pt x="0" y="196179"/>
                    <a:pt x="0" y="176431"/>
                  </a:cubicBezTo>
                  <a:lnTo>
                    <a:pt x="0" y="74463"/>
                  </a:lnTo>
                  <a:cubicBezTo>
                    <a:pt x="0" y="54714"/>
                    <a:pt x="7845" y="35774"/>
                    <a:pt x="21810" y="21810"/>
                  </a:cubicBezTo>
                  <a:cubicBezTo>
                    <a:pt x="35774" y="7845"/>
                    <a:pt x="54714" y="0"/>
                    <a:pt x="7446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96544" cy="288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333589" y="866775"/>
            <a:ext cx="5620821" cy="143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9"/>
              </a:lnSpc>
              <a:spcBef>
                <a:spcPct val="0"/>
              </a:spcBef>
            </a:pPr>
            <a:r>
              <a:rPr lang="en-US" sz="8406">
                <a:solidFill>
                  <a:srgbClr val="FFFFFF"/>
                </a:solidFill>
                <a:latin typeface="Gliker"/>
                <a:ea typeface="Gliker"/>
                <a:cs typeface="Gliker"/>
                <a:sym typeface="Gliker"/>
              </a:rPr>
              <a:t>ROLLBACK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03764" y="3271961"/>
            <a:ext cx="8280472" cy="188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4"/>
              </a:lnSpc>
              <a:spcBef>
                <a:spcPct val="0"/>
              </a:spcBef>
            </a:pPr>
            <a:r>
              <a:rPr lang="en-US" sz="2696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O ROLLBACK canc</a:t>
            </a:r>
            <a:r>
              <a:rPr lang="en-US" sz="2696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ela as alterações feitas desde o início da transação.</a:t>
            </a:r>
          </a:p>
          <a:p>
            <a:pPr algn="ctr">
              <a:lnSpc>
                <a:spcPts val="3774"/>
              </a:lnSpc>
              <a:spcBef>
                <a:spcPct val="0"/>
              </a:spcBef>
            </a:pPr>
            <a:r>
              <a:rPr lang="en-US" sz="2696">
                <a:solidFill>
                  <a:srgbClr val="FFFFFF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 Serve para voltar ao estado anterior quando algo dá errado.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05465" y="6766747"/>
            <a:ext cx="6077069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BEGIN </a:t>
            </a: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TRANSACTION;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UPDATE Conta SET saldo = saldo - 100 WHERE id = 1;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ROLLBACK;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2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13840">
            <a:off x="15347030" y="7200900"/>
            <a:ext cx="4167845" cy="4114800"/>
          </a:xfrm>
          <a:custGeom>
            <a:avLst/>
            <a:gdLst/>
            <a:ahLst/>
            <a:cxnLst/>
            <a:rect r="r" b="b" t="t" l="l"/>
            <a:pathLst>
              <a:path h="4114800" w="4167845">
                <a:moveTo>
                  <a:pt x="0" y="0"/>
                </a:moveTo>
                <a:lnTo>
                  <a:pt x="4167846" y="0"/>
                </a:lnTo>
                <a:lnTo>
                  <a:pt x="41678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099776">
            <a:off x="-6144295" y="1307334"/>
            <a:ext cx="11095141" cy="8291096"/>
          </a:xfrm>
          <a:custGeom>
            <a:avLst/>
            <a:gdLst/>
            <a:ahLst/>
            <a:cxnLst/>
            <a:rect r="r" b="b" t="t" l="l"/>
            <a:pathLst>
              <a:path h="8291096" w="11095141">
                <a:moveTo>
                  <a:pt x="0" y="0"/>
                </a:moveTo>
                <a:lnTo>
                  <a:pt x="11095141" y="0"/>
                </a:lnTo>
                <a:lnTo>
                  <a:pt x="11095141" y="8291097"/>
                </a:lnTo>
                <a:lnTo>
                  <a:pt x="0" y="82910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36898" y="1163498"/>
            <a:ext cx="4969199" cy="122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7"/>
              </a:lnSpc>
              <a:spcBef>
                <a:spcPct val="0"/>
              </a:spcBef>
            </a:pPr>
            <a:r>
              <a:rPr lang="en-US" sz="7205">
                <a:solidFill>
                  <a:srgbClr val="FFFFFF"/>
                </a:solidFill>
                <a:latin typeface="Gliker"/>
                <a:ea typeface="Gliker"/>
                <a:cs typeface="Gliker"/>
                <a:sym typeface="Gliker"/>
              </a:rPr>
              <a:t>SAVEPOIN</a:t>
            </a:r>
            <a:r>
              <a:rPr lang="en-US" sz="7205">
                <a:solidFill>
                  <a:srgbClr val="FFFFFF"/>
                </a:solidFill>
                <a:latin typeface="Gliker"/>
                <a:ea typeface="Gliker"/>
                <a:cs typeface="Gliker"/>
                <a:sym typeface="Gliker"/>
              </a:rPr>
              <a:t>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56608" y="3812805"/>
            <a:ext cx="10729780" cy="904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4"/>
              </a:lnSpc>
              <a:spcBef>
                <a:spcPct val="0"/>
              </a:spcBef>
            </a:pPr>
            <a:r>
              <a:rPr lang="en-US" sz="260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 SAVEPOIN</a:t>
            </a:r>
            <a:r>
              <a:rPr lang="en-US" sz="260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 cria um ponto de retorno dentro da transação.</a:t>
            </a:r>
          </a:p>
          <a:p>
            <a:pPr algn="ctr">
              <a:lnSpc>
                <a:spcPts val="3644"/>
              </a:lnSpc>
              <a:spcBef>
                <a:spcPct val="0"/>
              </a:spcBef>
            </a:pPr>
            <a:r>
              <a:rPr lang="en-US" sz="260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Assim, é possível voltar só até esse ponto, sem desfazer tudo.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17038" y="5767287"/>
            <a:ext cx="6081117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BEGIN TRANSACTION;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UPDA</a:t>
            </a: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 Conta SET saldo = saldo - 50 WHERE id = 1;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SAVE TRANSACTION etapa1;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UPDATE Conta SET saldo = saldo - 100 WHERE id = 2;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ROLLBACK TRANSACTION etapa1;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COMMIT;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02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13840">
            <a:off x="-1055223" y="7768196"/>
            <a:ext cx="4167845" cy="4114800"/>
          </a:xfrm>
          <a:custGeom>
            <a:avLst/>
            <a:gdLst/>
            <a:ahLst/>
            <a:cxnLst/>
            <a:rect r="r" b="b" t="t" l="l"/>
            <a:pathLst>
              <a:path h="4114800" w="4167845">
                <a:moveTo>
                  <a:pt x="0" y="0"/>
                </a:moveTo>
                <a:lnTo>
                  <a:pt x="4167846" y="0"/>
                </a:lnTo>
                <a:lnTo>
                  <a:pt x="41678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099776">
            <a:off x="13465486" y="-1577107"/>
            <a:ext cx="11095141" cy="8291096"/>
          </a:xfrm>
          <a:custGeom>
            <a:avLst/>
            <a:gdLst/>
            <a:ahLst/>
            <a:cxnLst/>
            <a:rect r="r" b="b" t="t" l="l"/>
            <a:pathLst>
              <a:path h="8291096" w="11095141">
                <a:moveTo>
                  <a:pt x="0" y="0"/>
                </a:moveTo>
                <a:lnTo>
                  <a:pt x="11095141" y="0"/>
                </a:lnTo>
                <a:lnTo>
                  <a:pt x="11095141" y="8291096"/>
                </a:lnTo>
                <a:lnTo>
                  <a:pt x="0" y="8291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018775" y="-363583"/>
            <a:ext cx="4094949" cy="2784565"/>
          </a:xfrm>
          <a:custGeom>
            <a:avLst/>
            <a:gdLst/>
            <a:ahLst/>
            <a:cxnLst/>
            <a:rect r="r" b="b" t="t" l="l"/>
            <a:pathLst>
              <a:path h="2784565" w="4094949">
                <a:moveTo>
                  <a:pt x="0" y="0"/>
                </a:moveTo>
                <a:lnTo>
                  <a:pt x="4094950" y="0"/>
                </a:lnTo>
                <a:lnTo>
                  <a:pt x="4094950" y="2784566"/>
                </a:lnTo>
                <a:lnTo>
                  <a:pt x="0" y="27845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33367" y="4189223"/>
            <a:ext cx="12021265" cy="1319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31"/>
              </a:lnSpc>
            </a:pPr>
            <a:r>
              <a:rPr lang="en-US" sz="7665" b="true">
                <a:solidFill>
                  <a:srgbClr val="FFFFFF"/>
                </a:solidFill>
                <a:latin typeface="Gliker Bold"/>
                <a:ea typeface="Gliker Bold"/>
                <a:cs typeface="Gliker Bold"/>
                <a:sym typeface="Gliker Bold"/>
              </a:rPr>
              <a:t>Obrigada pela atenção!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95213" y="6788851"/>
            <a:ext cx="2930128" cy="3012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4"/>
              </a:lnSpc>
            </a:pPr>
            <a:r>
              <a:rPr lang="en-US" sz="288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Anne Nicole</a:t>
            </a:r>
          </a:p>
          <a:p>
            <a:pPr algn="ctr">
              <a:lnSpc>
                <a:spcPts val="4044"/>
              </a:lnSpc>
            </a:pPr>
            <a:r>
              <a:rPr lang="en-US" sz="288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Maria Eduarda</a:t>
            </a:r>
          </a:p>
          <a:p>
            <a:pPr algn="ctr">
              <a:lnSpc>
                <a:spcPts val="4044"/>
              </a:lnSpc>
            </a:pPr>
            <a:r>
              <a:rPr lang="en-US" sz="288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Guilherme Vieira</a:t>
            </a:r>
          </a:p>
          <a:p>
            <a:pPr algn="ctr">
              <a:lnSpc>
                <a:spcPts val="4044"/>
              </a:lnSpc>
            </a:pPr>
            <a:r>
              <a:rPr lang="en-US" sz="288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Júlio Cesar</a:t>
            </a:r>
          </a:p>
          <a:p>
            <a:pPr algn="ctr">
              <a:lnSpc>
                <a:spcPts val="4044"/>
              </a:lnSpc>
            </a:pPr>
            <a:r>
              <a:rPr lang="en-US" sz="288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Felipe Torolho</a:t>
            </a:r>
          </a:p>
          <a:p>
            <a:pPr algn="ctr">
              <a:lnSpc>
                <a:spcPts val="4044"/>
              </a:lnSpc>
            </a:pPr>
            <a:r>
              <a:rPr lang="en-US" sz="288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Kaua Fidalgo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DAG1aSGFhDA</dc:identifier>
  <dcterms:modified xsi:type="dcterms:W3CDTF">2011-08-01T06:04:30Z</dcterms:modified>
  <cp:revision>1</cp:revision>
  <dc:title>Inserir um título</dc:title>
</cp:coreProperties>
</file>