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liker" panose="020B0604020202020204" charset="0"/>
      <p:regular r:id="rId13"/>
    </p:embeddedFont>
    <p:embeddedFont>
      <p:font typeface="Gliker Bold" panose="020B0604020202020204" charset="0"/>
      <p:regular r:id="rId14"/>
    </p:embeddedFont>
    <p:embeddedFont>
      <p:font typeface="Montaser Arabic" panose="020B0604020202020204" charset="-78"/>
      <p:regular r:id="rId15"/>
    </p:embeddedFont>
    <p:embeddedFont>
      <p:font typeface="Montaser Arabic Bold" panose="020B0604020202020204" charset="-78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64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32723" y="6849331"/>
            <a:ext cx="5526190" cy="4983619"/>
          </a:xfrm>
          <a:custGeom>
            <a:avLst/>
            <a:gdLst/>
            <a:ahLst/>
            <a:cxnLst/>
            <a:rect l="l" t="t" r="r" b="b"/>
            <a:pathLst>
              <a:path w="5526190" h="4983619">
                <a:moveTo>
                  <a:pt x="0" y="0"/>
                </a:moveTo>
                <a:lnTo>
                  <a:pt x="5526191" y="0"/>
                </a:lnTo>
                <a:lnTo>
                  <a:pt x="5526191" y="4983619"/>
                </a:lnTo>
                <a:lnTo>
                  <a:pt x="0" y="4983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45946" y="1692468"/>
            <a:ext cx="11586777" cy="3451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81"/>
              </a:lnSpc>
            </a:pPr>
            <a:r>
              <a:rPr lang="en-US" sz="13149">
                <a:solidFill>
                  <a:srgbClr val="FFFFFF"/>
                </a:solidFill>
                <a:latin typeface="Gliker"/>
                <a:ea typeface="Gliker"/>
                <a:cs typeface="Gliker"/>
                <a:sym typeface="Gliker"/>
              </a:rPr>
              <a:t> TCL no SQL Server</a:t>
            </a:r>
          </a:p>
        </p:txBody>
      </p:sp>
      <p:sp>
        <p:nvSpPr>
          <p:cNvPr id="4" name="Freeform 4"/>
          <p:cNvSpPr/>
          <p:nvPr/>
        </p:nvSpPr>
        <p:spPr>
          <a:xfrm>
            <a:off x="-430186" y="7820943"/>
            <a:ext cx="4187104" cy="4012007"/>
          </a:xfrm>
          <a:custGeom>
            <a:avLst/>
            <a:gdLst/>
            <a:ahLst/>
            <a:cxnLst/>
            <a:rect l="l" t="t" r="r" b="b"/>
            <a:pathLst>
              <a:path w="4187104" h="4012007">
                <a:moveTo>
                  <a:pt x="0" y="0"/>
                </a:moveTo>
                <a:lnTo>
                  <a:pt x="4187104" y="0"/>
                </a:lnTo>
                <a:lnTo>
                  <a:pt x="4187104" y="4012007"/>
                </a:lnTo>
                <a:lnTo>
                  <a:pt x="0" y="4012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35040" y="-2994119"/>
            <a:ext cx="5705919" cy="7052259"/>
          </a:xfrm>
          <a:custGeom>
            <a:avLst/>
            <a:gdLst/>
            <a:ahLst/>
            <a:cxnLst/>
            <a:rect l="l" t="t" r="r" b="b"/>
            <a:pathLst>
              <a:path w="5705919" h="7052259">
                <a:moveTo>
                  <a:pt x="0" y="0"/>
                </a:moveTo>
                <a:lnTo>
                  <a:pt x="5705920" y="0"/>
                </a:lnTo>
                <a:lnTo>
                  <a:pt x="5705920" y="7052259"/>
                </a:lnTo>
                <a:lnTo>
                  <a:pt x="0" y="70522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435040" y="7948858"/>
            <a:ext cx="4094949" cy="2784565"/>
          </a:xfrm>
          <a:custGeom>
            <a:avLst/>
            <a:gdLst/>
            <a:ahLst/>
            <a:cxnLst/>
            <a:rect l="l" t="t" r="r" b="b"/>
            <a:pathLst>
              <a:path w="4094949" h="2784565">
                <a:moveTo>
                  <a:pt x="0" y="0"/>
                </a:moveTo>
                <a:lnTo>
                  <a:pt x="4094950" y="0"/>
                </a:lnTo>
                <a:lnTo>
                  <a:pt x="4094950" y="2784566"/>
                </a:lnTo>
                <a:lnTo>
                  <a:pt x="0" y="27845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895784">
            <a:off x="-2535355" y="-2074280"/>
            <a:ext cx="6881610" cy="6205961"/>
          </a:xfrm>
          <a:custGeom>
            <a:avLst/>
            <a:gdLst/>
            <a:ahLst/>
            <a:cxnLst/>
            <a:rect l="l" t="t" r="r" b="b"/>
            <a:pathLst>
              <a:path w="6881610" h="6205961">
                <a:moveTo>
                  <a:pt x="0" y="0"/>
                </a:moveTo>
                <a:lnTo>
                  <a:pt x="6881610" y="0"/>
                </a:lnTo>
                <a:lnTo>
                  <a:pt x="6881610" y="6205960"/>
                </a:lnTo>
                <a:lnTo>
                  <a:pt x="0" y="62059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816917">
            <a:off x="710619" y="1142447"/>
            <a:ext cx="1907977" cy="822906"/>
          </a:xfrm>
          <a:custGeom>
            <a:avLst/>
            <a:gdLst/>
            <a:ahLst/>
            <a:cxnLst/>
            <a:rect l="l" t="t" r="r" b="b"/>
            <a:pathLst>
              <a:path w="1907977" h="822906">
                <a:moveTo>
                  <a:pt x="0" y="0"/>
                </a:moveTo>
                <a:lnTo>
                  <a:pt x="1907977" y="0"/>
                </a:lnTo>
                <a:lnTo>
                  <a:pt x="1907977" y="822906"/>
                </a:lnTo>
                <a:lnTo>
                  <a:pt x="0" y="8229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208682" y="6128606"/>
            <a:ext cx="9061305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CONTROLE DE TRANSAÇÕES COM COMMIT, ROLLBACK E SAVEPOINT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029381">
            <a:off x="-2261797" y="71030"/>
            <a:ext cx="4167845" cy="4114800"/>
          </a:xfrm>
          <a:custGeom>
            <a:avLst/>
            <a:gdLst/>
            <a:ahLst/>
            <a:cxnLst/>
            <a:rect l="l" t="t" r="r" b="b"/>
            <a:pathLst>
              <a:path w="4167845" h="4114800">
                <a:moveTo>
                  <a:pt x="0" y="0"/>
                </a:moveTo>
                <a:lnTo>
                  <a:pt x="4167845" y="0"/>
                </a:lnTo>
                <a:lnTo>
                  <a:pt x="41678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84194" y="5819007"/>
            <a:ext cx="5350213" cy="4114800"/>
          </a:xfrm>
          <a:custGeom>
            <a:avLst/>
            <a:gdLst/>
            <a:ahLst/>
            <a:cxnLst/>
            <a:rect l="l" t="t" r="r" b="b"/>
            <a:pathLst>
              <a:path w="5350213" h="4114800">
                <a:moveTo>
                  <a:pt x="0" y="0"/>
                </a:moveTo>
                <a:lnTo>
                  <a:pt x="5350212" y="0"/>
                </a:lnTo>
                <a:lnTo>
                  <a:pt x="53502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39457" y="-890325"/>
            <a:ext cx="4094949" cy="2784565"/>
          </a:xfrm>
          <a:custGeom>
            <a:avLst/>
            <a:gdLst/>
            <a:ahLst/>
            <a:cxnLst/>
            <a:rect l="l" t="t" r="r" b="b"/>
            <a:pathLst>
              <a:path w="4094949" h="2784565">
                <a:moveTo>
                  <a:pt x="0" y="0"/>
                </a:moveTo>
                <a:lnTo>
                  <a:pt x="4094949" y="0"/>
                </a:lnTo>
                <a:lnTo>
                  <a:pt x="4094949" y="2784565"/>
                </a:lnTo>
                <a:lnTo>
                  <a:pt x="0" y="27845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689342" y="1669737"/>
            <a:ext cx="6768959" cy="1062047"/>
            <a:chOff x="0" y="0"/>
            <a:chExt cx="1782771" cy="2797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82771" cy="279716"/>
            </a:xfrm>
            <a:custGeom>
              <a:avLst/>
              <a:gdLst/>
              <a:ahLst/>
              <a:cxnLst/>
              <a:rect l="l" t="t" r="r" b="b"/>
              <a:pathLst>
                <a:path w="1782771" h="279716">
                  <a:moveTo>
                    <a:pt x="58331" y="0"/>
                  </a:moveTo>
                  <a:lnTo>
                    <a:pt x="1724440" y="0"/>
                  </a:lnTo>
                  <a:cubicBezTo>
                    <a:pt x="1756656" y="0"/>
                    <a:pt x="1782771" y="26116"/>
                    <a:pt x="1782771" y="58331"/>
                  </a:cubicBezTo>
                  <a:lnTo>
                    <a:pt x="1782771" y="221385"/>
                  </a:lnTo>
                  <a:cubicBezTo>
                    <a:pt x="1782771" y="253600"/>
                    <a:pt x="1756656" y="279716"/>
                    <a:pt x="1724440" y="279716"/>
                  </a:cubicBezTo>
                  <a:lnTo>
                    <a:pt x="58331" y="279716"/>
                  </a:lnTo>
                  <a:cubicBezTo>
                    <a:pt x="26116" y="279716"/>
                    <a:pt x="0" y="253600"/>
                    <a:pt x="0" y="221385"/>
                  </a:cubicBezTo>
                  <a:lnTo>
                    <a:pt x="0" y="58331"/>
                  </a:lnTo>
                  <a:cubicBezTo>
                    <a:pt x="0" y="26116"/>
                    <a:pt x="26116" y="0"/>
                    <a:pt x="5833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82771" cy="317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139238" y="4962842"/>
            <a:ext cx="9525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3592534" y="1732315"/>
            <a:ext cx="7380266" cy="1482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58"/>
              </a:lnSpc>
              <a:spcBef>
                <a:spcPct val="0"/>
              </a:spcBef>
            </a:pPr>
            <a:r>
              <a:rPr lang="en-US" sz="8684" dirty="0">
                <a:solidFill>
                  <a:srgbClr val="FFFFFF"/>
                </a:solidFill>
                <a:latin typeface="Gliker"/>
                <a:ea typeface="Gliker"/>
                <a:cs typeface="Gliker"/>
                <a:sym typeface="Gliker"/>
              </a:rPr>
              <a:t>O que é TCL?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24359" y="4701519"/>
            <a:ext cx="11648806" cy="2187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9"/>
              </a:lnSpc>
              <a:spcBef>
                <a:spcPct val="0"/>
              </a:spcBef>
            </a:pPr>
            <a:r>
              <a:rPr lang="en-US" sz="3135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TCL significa Transaction Control Language (Linguagem de Controle de Transações).</a:t>
            </a:r>
          </a:p>
          <a:p>
            <a:pPr algn="ctr">
              <a:lnSpc>
                <a:spcPts val="4389"/>
              </a:lnSpc>
              <a:spcBef>
                <a:spcPct val="0"/>
              </a:spcBef>
            </a:pPr>
            <a:r>
              <a:rPr lang="en-US" sz="3135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Ela serve para controlar as mudanças no banco de dados, garantindo que tudo seja feito corretamente.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413840">
            <a:off x="11638316" y="7981321"/>
            <a:ext cx="4167845" cy="4114800"/>
          </a:xfrm>
          <a:custGeom>
            <a:avLst/>
            <a:gdLst/>
            <a:ahLst/>
            <a:cxnLst/>
            <a:rect l="l" t="t" r="r" b="b"/>
            <a:pathLst>
              <a:path w="4167845" h="4114800">
                <a:moveTo>
                  <a:pt x="0" y="0"/>
                </a:moveTo>
                <a:lnTo>
                  <a:pt x="4167846" y="0"/>
                </a:lnTo>
                <a:lnTo>
                  <a:pt x="41678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839457" y="-890325"/>
            <a:ext cx="4094949" cy="2784565"/>
          </a:xfrm>
          <a:custGeom>
            <a:avLst/>
            <a:gdLst/>
            <a:ahLst/>
            <a:cxnLst/>
            <a:rect l="l" t="t" r="r" b="b"/>
            <a:pathLst>
              <a:path w="4094949" h="2784565">
                <a:moveTo>
                  <a:pt x="0" y="0"/>
                </a:moveTo>
                <a:lnTo>
                  <a:pt x="4094949" y="0"/>
                </a:lnTo>
                <a:lnTo>
                  <a:pt x="4094949" y="2784565"/>
                </a:lnTo>
                <a:lnTo>
                  <a:pt x="0" y="2784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099776">
            <a:off x="13097245" y="2986121"/>
            <a:ext cx="11095141" cy="8291096"/>
          </a:xfrm>
          <a:custGeom>
            <a:avLst/>
            <a:gdLst/>
            <a:ahLst/>
            <a:cxnLst/>
            <a:rect l="l" t="t" r="r" b="b"/>
            <a:pathLst>
              <a:path w="11095141" h="8291096">
                <a:moveTo>
                  <a:pt x="0" y="0"/>
                </a:moveTo>
                <a:lnTo>
                  <a:pt x="11095141" y="0"/>
                </a:lnTo>
                <a:lnTo>
                  <a:pt x="11095141" y="8291096"/>
                </a:lnTo>
                <a:lnTo>
                  <a:pt x="0" y="82910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4348" y="767359"/>
            <a:ext cx="5302504" cy="952610"/>
            <a:chOff x="0" y="0"/>
            <a:chExt cx="1396544" cy="2508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96544" cy="250893"/>
            </a:xfrm>
            <a:custGeom>
              <a:avLst/>
              <a:gdLst/>
              <a:ahLst/>
              <a:cxnLst/>
              <a:rect l="l" t="t" r="r" b="b"/>
              <a:pathLst>
                <a:path w="1396544" h="250893">
                  <a:moveTo>
                    <a:pt x="74463" y="0"/>
                  </a:moveTo>
                  <a:lnTo>
                    <a:pt x="1322082" y="0"/>
                  </a:lnTo>
                  <a:cubicBezTo>
                    <a:pt x="1341831" y="0"/>
                    <a:pt x="1360770" y="7845"/>
                    <a:pt x="1374735" y="21810"/>
                  </a:cubicBezTo>
                  <a:cubicBezTo>
                    <a:pt x="1388699" y="35774"/>
                    <a:pt x="1396544" y="54714"/>
                    <a:pt x="1396544" y="74463"/>
                  </a:cubicBezTo>
                  <a:lnTo>
                    <a:pt x="1396544" y="176431"/>
                  </a:lnTo>
                  <a:cubicBezTo>
                    <a:pt x="1396544" y="196179"/>
                    <a:pt x="1388699" y="215119"/>
                    <a:pt x="1374735" y="229084"/>
                  </a:cubicBezTo>
                  <a:cubicBezTo>
                    <a:pt x="1360770" y="243048"/>
                    <a:pt x="1341831" y="250893"/>
                    <a:pt x="1322082" y="250893"/>
                  </a:cubicBezTo>
                  <a:lnTo>
                    <a:pt x="74463" y="250893"/>
                  </a:lnTo>
                  <a:cubicBezTo>
                    <a:pt x="54714" y="250893"/>
                    <a:pt x="35774" y="243048"/>
                    <a:pt x="21810" y="229084"/>
                  </a:cubicBezTo>
                  <a:cubicBezTo>
                    <a:pt x="7845" y="215119"/>
                    <a:pt x="0" y="196179"/>
                    <a:pt x="0" y="176431"/>
                  </a:cubicBezTo>
                  <a:lnTo>
                    <a:pt x="0" y="74463"/>
                  </a:lnTo>
                  <a:cubicBezTo>
                    <a:pt x="0" y="54714"/>
                    <a:pt x="7845" y="35774"/>
                    <a:pt x="21810" y="21810"/>
                  </a:cubicBezTo>
                  <a:cubicBezTo>
                    <a:pt x="35774" y="7845"/>
                    <a:pt x="54714" y="0"/>
                    <a:pt x="7446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96544" cy="288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057127" y="824925"/>
            <a:ext cx="7058673" cy="1033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86"/>
              </a:lnSpc>
              <a:spcBef>
                <a:spcPct val="0"/>
              </a:spcBef>
            </a:pPr>
            <a:r>
              <a:rPr lang="en-US" sz="6275" dirty="0" err="1">
                <a:solidFill>
                  <a:srgbClr val="FFFFFF"/>
                </a:solidFill>
                <a:latin typeface="Gliker"/>
                <a:ea typeface="Gliker"/>
                <a:cs typeface="Gliker"/>
                <a:sym typeface="Gliker"/>
              </a:rPr>
              <a:t>Comando</a:t>
            </a:r>
            <a:r>
              <a:rPr lang="en-US" sz="6275" dirty="0">
                <a:solidFill>
                  <a:srgbClr val="FFFFFF"/>
                </a:solidFill>
                <a:latin typeface="Gliker"/>
                <a:ea typeface="Gliker"/>
                <a:cs typeface="Gliker"/>
                <a:sym typeface="Gliker"/>
              </a:rPr>
              <a:t> COMMIT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60218" y="3233033"/>
            <a:ext cx="11070987" cy="2758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76"/>
              </a:lnSpc>
              <a:spcBef>
                <a:spcPct val="0"/>
              </a:spcBef>
            </a:pPr>
            <a:r>
              <a:rPr lang="en-US" sz="3911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O COMMIT confirma as alterações feitas no banco de dados.</a:t>
            </a:r>
          </a:p>
          <a:p>
            <a:pPr algn="ctr">
              <a:lnSpc>
                <a:spcPts val="5476"/>
              </a:lnSpc>
              <a:spcBef>
                <a:spcPct val="0"/>
              </a:spcBef>
            </a:pPr>
            <a:r>
              <a:rPr lang="en-US" sz="3911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Depois dele, as mudanças ficam salvas permanentemente.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88352" y="7093569"/>
            <a:ext cx="6223754" cy="989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BEGIN TRANSACTION;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UPDATE Conta SET saldo = saldo - 100 WHERE id = 1;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COMMIT;</a:t>
            </a:r>
          </a:p>
        </p:txBody>
      </p:sp>
      <p:sp>
        <p:nvSpPr>
          <p:cNvPr id="11" name="Freeform 11"/>
          <p:cNvSpPr/>
          <p:nvPr/>
        </p:nvSpPr>
        <p:spPr>
          <a:xfrm rot="-1413840">
            <a:off x="11790716" y="8133721"/>
            <a:ext cx="4167845" cy="4114800"/>
          </a:xfrm>
          <a:custGeom>
            <a:avLst/>
            <a:gdLst/>
            <a:ahLst/>
            <a:cxnLst/>
            <a:rect l="l" t="t" r="r" b="b"/>
            <a:pathLst>
              <a:path w="4167845" h="4114800">
                <a:moveTo>
                  <a:pt x="0" y="0"/>
                </a:moveTo>
                <a:lnTo>
                  <a:pt x="4167846" y="0"/>
                </a:lnTo>
                <a:lnTo>
                  <a:pt x="41678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413840">
            <a:off x="15347030" y="7200900"/>
            <a:ext cx="4167845" cy="4114800"/>
          </a:xfrm>
          <a:custGeom>
            <a:avLst/>
            <a:gdLst/>
            <a:ahLst/>
            <a:cxnLst/>
            <a:rect l="l" t="t" r="r" b="b"/>
            <a:pathLst>
              <a:path w="4167845" h="4114800">
                <a:moveTo>
                  <a:pt x="0" y="0"/>
                </a:moveTo>
                <a:lnTo>
                  <a:pt x="4167846" y="0"/>
                </a:lnTo>
                <a:lnTo>
                  <a:pt x="41678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839457" y="-890325"/>
            <a:ext cx="4094949" cy="2784565"/>
          </a:xfrm>
          <a:custGeom>
            <a:avLst/>
            <a:gdLst/>
            <a:ahLst/>
            <a:cxnLst/>
            <a:rect l="l" t="t" r="r" b="b"/>
            <a:pathLst>
              <a:path w="4094949" h="2784565">
                <a:moveTo>
                  <a:pt x="0" y="0"/>
                </a:moveTo>
                <a:lnTo>
                  <a:pt x="4094949" y="0"/>
                </a:lnTo>
                <a:lnTo>
                  <a:pt x="4094949" y="2784565"/>
                </a:lnTo>
                <a:lnTo>
                  <a:pt x="0" y="2784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099776">
            <a:off x="-6144295" y="1307334"/>
            <a:ext cx="11095141" cy="8291096"/>
          </a:xfrm>
          <a:custGeom>
            <a:avLst/>
            <a:gdLst/>
            <a:ahLst/>
            <a:cxnLst/>
            <a:rect l="l" t="t" r="r" b="b"/>
            <a:pathLst>
              <a:path w="11095141" h="8291096">
                <a:moveTo>
                  <a:pt x="0" y="0"/>
                </a:moveTo>
                <a:lnTo>
                  <a:pt x="11095141" y="0"/>
                </a:lnTo>
                <a:lnTo>
                  <a:pt x="11095141" y="8291097"/>
                </a:lnTo>
                <a:lnTo>
                  <a:pt x="0" y="82910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5550479" y="941630"/>
            <a:ext cx="5943307" cy="952610"/>
            <a:chOff x="0" y="0"/>
            <a:chExt cx="1565315" cy="2508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65316" cy="250893"/>
            </a:xfrm>
            <a:custGeom>
              <a:avLst/>
              <a:gdLst/>
              <a:ahLst/>
              <a:cxnLst/>
              <a:rect l="l" t="t" r="r" b="b"/>
              <a:pathLst>
                <a:path w="1565316" h="250893">
                  <a:moveTo>
                    <a:pt x="66434" y="0"/>
                  </a:moveTo>
                  <a:lnTo>
                    <a:pt x="1498881" y="0"/>
                  </a:lnTo>
                  <a:cubicBezTo>
                    <a:pt x="1516501" y="0"/>
                    <a:pt x="1533399" y="6999"/>
                    <a:pt x="1545857" y="19458"/>
                  </a:cubicBezTo>
                  <a:cubicBezTo>
                    <a:pt x="1558316" y="31917"/>
                    <a:pt x="1565316" y="48815"/>
                    <a:pt x="1565316" y="66434"/>
                  </a:cubicBezTo>
                  <a:lnTo>
                    <a:pt x="1565316" y="184459"/>
                  </a:lnTo>
                  <a:cubicBezTo>
                    <a:pt x="1565316" y="221150"/>
                    <a:pt x="1535572" y="250893"/>
                    <a:pt x="1498881" y="250893"/>
                  </a:cubicBezTo>
                  <a:lnTo>
                    <a:pt x="66434" y="250893"/>
                  </a:lnTo>
                  <a:cubicBezTo>
                    <a:pt x="48815" y="250893"/>
                    <a:pt x="31917" y="243894"/>
                    <a:pt x="19458" y="231435"/>
                  </a:cubicBezTo>
                  <a:cubicBezTo>
                    <a:pt x="6999" y="218976"/>
                    <a:pt x="0" y="202078"/>
                    <a:pt x="0" y="184459"/>
                  </a:cubicBezTo>
                  <a:lnTo>
                    <a:pt x="0" y="66434"/>
                  </a:lnTo>
                  <a:cubicBezTo>
                    <a:pt x="0" y="29744"/>
                    <a:pt x="29744" y="0"/>
                    <a:pt x="6643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65315" cy="288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329218" y="866775"/>
            <a:ext cx="5926659" cy="1434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69"/>
              </a:lnSpc>
              <a:spcBef>
                <a:spcPct val="0"/>
              </a:spcBef>
            </a:pPr>
            <a:r>
              <a:rPr lang="en-US" sz="8406">
                <a:solidFill>
                  <a:srgbClr val="FFFFFF"/>
                </a:solidFill>
                <a:latin typeface="Gliker"/>
                <a:ea typeface="Gliker"/>
                <a:cs typeface="Gliker"/>
                <a:sym typeface="Gliker"/>
              </a:rPr>
              <a:t>ROLLBACK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03764" y="3271961"/>
            <a:ext cx="8280472" cy="188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4"/>
              </a:lnSpc>
              <a:spcBef>
                <a:spcPct val="0"/>
              </a:spcBef>
            </a:pPr>
            <a:r>
              <a:rPr lang="en-US" sz="2696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O ROLLBACK cancela as alterações feitas desde o início da transação.</a:t>
            </a:r>
          </a:p>
          <a:p>
            <a:pPr algn="ctr">
              <a:lnSpc>
                <a:spcPts val="3774"/>
              </a:lnSpc>
              <a:spcBef>
                <a:spcPct val="0"/>
              </a:spcBef>
            </a:pPr>
            <a:r>
              <a:rPr lang="en-US" sz="2696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Serve para voltar ao estado anterior quando algo dá errado.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032123" y="6378169"/>
            <a:ext cx="6223754" cy="989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BEGIN TRANSACTION;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UPDATE Conta SET saldo = saldo - 100 WHERE id = 1;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ROLLBACK;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413840">
            <a:off x="15347030" y="7200900"/>
            <a:ext cx="4167845" cy="4114800"/>
          </a:xfrm>
          <a:custGeom>
            <a:avLst/>
            <a:gdLst/>
            <a:ahLst/>
            <a:cxnLst/>
            <a:rect l="l" t="t" r="r" b="b"/>
            <a:pathLst>
              <a:path w="4167845" h="4114800">
                <a:moveTo>
                  <a:pt x="0" y="0"/>
                </a:moveTo>
                <a:lnTo>
                  <a:pt x="4167846" y="0"/>
                </a:lnTo>
                <a:lnTo>
                  <a:pt x="41678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099776">
            <a:off x="-6144295" y="1307334"/>
            <a:ext cx="11095141" cy="8291096"/>
          </a:xfrm>
          <a:custGeom>
            <a:avLst/>
            <a:gdLst/>
            <a:ahLst/>
            <a:cxnLst/>
            <a:rect l="l" t="t" r="r" b="b"/>
            <a:pathLst>
              <a:path w="11095141" h="8291096">
                <a:moveTo>
                  <a:pt x="0" y="0"/>
                </a:moveTo>
                <a:lnTo>
                  <a:pt x="11095141" y="0"/>
                </a:lnTo>
                <a:lnTo>
                  <a:pt x="11095141" y="8291097"/>
                </a:lnTo>
                <a:lnTo>
                  <a:pt x="0" y="82910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76433" y="3231370"/>
            <a:ext cx="11421874" cy="950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9"/>
              </a:lnSpc>
              <a:spcBef>
                <a:spcPct val="0"/>
              </a:spcBef>
            </a:pPr>
            <a:r>
              <a:rPr lang="en-US" sz="2771">
                <a:solidFill>
                  <a:srgbClr val="FFFFFF"/>
                </a:solidFill>
                <a:latin typeface="Gliker"/>
                <a:ea typeface="Gliker"/>
                <a:cs typeface="Gliker"/>
                <a:sym typeface="Gliker"/>
              </a:rPr>
              <a:t>O SAVEPOINT cria um ponto de retorno dentro da transação.</a:t>
            </a:r>
          </a:p>
          <a:p>
            <a:pPr algn="ctr">
              <a:lnSpc>
                <a:spcPts val="3879"/>
              </a:lnSpc>
              <a:spcBef>
                <a:spcPct val="0"/>
              </a:spcBef>
            </a:pPr>
            <a:r>
              <a:rPr lang="en-US" sz="2771">
                <a:solidFill>
                  <a:srgbClr val="FFFFFF"/>
                </a:solidFill>
                <a:latin typeface="Gliker"/>
                <a:ea typeface="Gliker"/>
                <a:cs typeface="Gliker"/>
                <a:sym typeface="Gliker"/>
              </a:rPr>
              <a:t> Assim, é possível voltar só até esse ponto, sem desfazer tudo.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762000" y="5020183"/>
            <a:ext cx="14951806" cy="3251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57"/>
              </a:lnSpc>
            </a:pPr>
            <a:r>
              <a:rPr lang="en-US" sz="2255" b="1" dirty="0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BEGIN TRANSACTION;</a:t>
            </a:r>
          </a:p>
          <a:p>
            <a:pPr algn="ctr">
              <a:lnSpc>
                <a:spcPts val="3157"/>
              </a:lnSpc>
              <a:spcBef>
                <a:spcPct val="0"/>
              </a:spcBef>
            </a:pPr>
            <a:r>
              <a:rPr lang="en-US" sz="2255" b="1" dirty="0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                                                                            UPDATE </a:t>
            </a:r>
            <a:r>
              <a:rPr lang="en-US" sz="2255" b="1" dirty="0" err="1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Conta</a:t>
            </a:r>
            <a:r>
              <a:rPr lang="en-US" sz="2255" b="1" dirty="0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SET </a:t>
            </a:r>
            <a:r>
              <a:rPr lang="en-US" sz="2255" b="1" dirty="0" err="1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saldo</a:t>
            </a:r>
            <a:r>
              <a:rPr lang="en-US" sz="2255" b="1" dirty="0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= </a:t>
            </a:r>
            <a:r>
              <a:rPr lang="en-US" sz="2255" b="1" dirty="0" err="1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saldo</a:t>
            </a:r>
            <a:r>
              <a:rPr lang="en-US" sz="2255" b="1" dirty="0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- 50 WHERE id = 1;</a:t>
            </a:r>
          </a:p>
          <a:p>
            <a:pPr algn="ctr">
              <a:lnSpc>
                <a:spcPts val="3157"/>
              </a:lnSpc>
              <a:spcBef>
                <a:spcPct val="0"/>
              </a:spcBef>
            </a:pPr>
            <a:r>
              <a:rPr lang="en-US" sz="2255" b="1" dirty="0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                                  SAVE TRANSACTION etapa1;</a:t>
            </a:r>
          </a:p>
          <a:p>
            <a:pPr algn="ctr">
              <a:lnSpc>
                <a:spcPts val="3157"/>
              </a:lnSpc>
              <a:spcBef>
                <a:spcPct val="0"/>
              </a:spcBef>
            </a:pPr>
            <a:r>
              <a:rPr lang="en-US" sz="2255" b="1" dirty="0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                                                                                UPDATE </a:t>
            </a:r>
            <a:r>
              <a:rPr lang="en-US" sz="2255" b="1" dirty="0" err="1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Conta</a:t>
            </a:r>
            <a:r>
              <a:rPr lang="en-US" sz="2255" b="1" dirty="0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SET </a:t>
            </a:r>
            <a:r>
              <a:rPr lang="en-US" sz="2255" b="1" dirty="0" err="1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saldo</a:t>
            </a:r>
            <a:r>
              <a:rPr lang="en-US" sz="2255" b="1" dirty="0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= </a:t>
            </a:r>
            <a:r>
              <a:rPr lang="en-US" sz="2255" b="1" dirty="0" err="1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saldo</a:t>
            </a:r>
            <a:r>
              <a:rPr lang="en-US" sz="2255" b="1" dirty="0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- 100 WHERE id = 2;</a:t>
            </a:r>
          </a:p>
          <a:p>
            <a:pPr algn="ctr">
              <a:lnSpc>
                <a:spcPts val="3157"/>
              </a:lnSpc>
              <a:spcBef>
                <a:spcPct val="0"/>
              </a:spcBef>
            </a:pPr>
            <a:r>
              <a:rPr lang="en-US" sz="2255" b="1" dirty="0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                                              ROLLBACK TRANSACTION etapa1;</a:t>
            </a:r>
          </a:p>
          <a:p>
            <a:pPr algn="ctr">
              <a:lnSpc>
                <a:spcPts val="3157"/>
              </a:lnSpc>
              <a:spcBef>
                <a:spcPct val="0"/>
              </a:spcBef>
            </a:pPr>
            <a:r>
              <a:rPr lang="en-US" sz="2255" b="1" dirty="0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COMMIT;</a:t>
            </a:r>
          </a:p>
          <a:p>
            <a:pPr algn="ctr">
              <a:lnSpc>
                <a:spcPts val="3157"/>
              </a:lnSpc>
              <a:spcBef>
                <a:spcPct val="0"/>
              </a:spcBef>
            </a:pPr>
            <a:endParaRPr lang="en-US" sz="2255" b="1" dirty="0">
              <a:solidFill>
                <a:srgbClr val="FFFFFF"/>
              </a:solidFill>
              <a:latin typeface="Montaser Arabic Bold"/>
              <a:ea typeface="Montaser Arabic Bold"/>
              <a:cs typeface="Montaser Arabic Bold"/>
              <a:sym typeface="Montaser Arabic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4900778" y="1028700"/>
            <a:ext cx="5302504" cy="952610"/>
            <a:chOff x="0" y="0"/>
            <a:chExt cx="1396544" cy="2508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96544" cy="250893"/>
            </a:xfrm>
            <a:custGeom>
              <a:avLst/>
              <a:gdLst/>
              <a:ahLst/>
              <a:cxnLst/>
              <a:rect l="l" t="t" r="r" b="b"/>
              <a:pathLst>
                <a:path w="1396544" h="250893">
                  <a:moveTo>
                    <a:pt x="74463" y="0"/>
                  </a:moveTo>
                  <a:lnTo>
                    <a:pt x="1322082" y="0"/>
                  </a:lnTo>
                  <a:cubicBezTo>
                    <a:pt x="1341831" y="0"/>
                    <a:pt x="1360770" y="7845"/>
                    <a:pt x="1374735" y="21810"/>
                  </a:cubicBezTo>
                  <a:cubicBezTo>
                    <a:pt x="1388699" y="35774"/>
                    <a:pt x="1396544" y="54714"/>
                    <a:pt x="1396544" y="74463"/>
                  </a:cubicBezTo>
                  <a:lnTo>
                    <a:pt x="1396544" y="176431"/>
                  </a:lnTo>
                  <a:cubicBezTo>
                    <a:pt x="1396544" y="196179"/>
                    <a:pt x="1388699" y="215119"/>
                    <a:pt x="1374735" y="229084"/>
                  </a:cubicBezTo>
                  <a:cubicBezTo>
                    <a:pt x="1360770" y="243048"/>
                    <a:pt x="1341831" y="250893"/>
                    <a:pt x="1322082" y="250893"/>
                  </a:cubicBezTo>
                  <a:lnTo>
                    <a:pt x="74463" y="250893"/>
                  </a:lnTo>
                  <a:cubicBezTo>
                    <a:pt x="54714" y="250893"/>
                    <a:pt x="35774" y="243048"/>
                    <a:pt x="21810" y="229084"/>
                  </a:cubicBezTo>
                  <a:cubicBezTo>
                    <a:pt x="7845" y="215119"/>
                    <a:pt x="0" y="196179"/>
                    <a:pt x="0" y="176431"/>
                  </a:cubicBezTo>
                  <a:lnTo>
                    <a:pt x="0" y="74463"/>
                  </a:lnTo>
                  <a:cubicBezTo>
                    <a:pt x="0" y="54714"/>
                    <a:pt x="7845" y="35774"/>
                    <a:pt x="21810" y="21810"/>
                  </a:cubicBezTo>
                  <a:cubicBezTo>
                    <a:pt x="35774" y="7845"/>
                    <a:pt x="54714" y="0"/>
                    <a:pt x="7446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96544" cy="288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074506" y="1167582"/>
            <a:ext cx="5660294" cy="1186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7"/>
              </a:lnSpc>
              <a:spcBef>
                <a:spcPct val="0"/>
              </a:spcBef>
            </a:pPr>
            <a:r>
              <a:rPr lang="en-US" sz="7205" dirty="0">
                <a:solidFill>
                  <a:srgbClr val="FFFFFF"/>
                </a:solidFill>
                <a:latin typeface="Gliker"/>
                <a:ea typeface="Gliker"/>
                <a:cs typeface="Gliker"/>
                <a:sym typeface="Gliker"/>
              </a:rPr>
              <a:t>SAVEPOINT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099776">
            <a:off x="13181985" y="-1138010"/>
            <a:ext cx="11095141" cy="8291096"/>
          </a:xfrm>
          <a:custGeom>
            <a:avLst/>
            <a:gdLst/>
            <a:ahLst/>
            <a:cxnLst/>
            <a:rect l="l" t="t" r="r" b="b"/>
            <a:pathLst>
              <a:path w="11095141" h="8291096">
                <a:moveTo>
                  <a:pt x="0" y="0"/>
                </a:moveTo>
                <a:lnTo>
                  <a:pt x="11095142" y="0"/>
                </a:lnTo>
                <a:lnTo>
                  <a:pt x="11095142" y="8291096"/>
                </a:lnTo>
                <a:lnTo>
                  <a:pt x="0" y="8291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13840">
            <a:off x="-1208541" y="7054809"/>
            <a:ext cx="4167845" cy="4114800"/>
          </a:xfrm>
          <a:custGeom>
            <a:avLst/>
            <a:gdLst/>
            <a:ahLst/>
            <a:cxnLst/>
            <a:rect l="l" t="t" r="r" b="b"/>
            <a:pathLst>
              <a:path w="4167845" h="4114800">
                <a:moveTo>
                  <a:pt x="0" y="0"/>
                </a:moveTo>
                <a:lnTo>
                  <a:pt x="4167845" y="0"/>
                </a:lnTo>
                <a:lnTo>
                  <a:pt x="41678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417148" y="1326737"/>
            <a:ext cx="9351904" cy="952610"/>
            <a:chOff x="0" y="0"/>
            <a:chExt cx="2463053" cy="2508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63053" cy="250893"/>
            </a:xfrm>
            <a:custGeom>
              <a:avLst/>
              <a:gdLst/>
              <a:ahLst/>
              <a:cxnLst/>
              <a:rect l="l" t="t" r="r" b="b"/>
              <a:pathLst>
                <a:path w="2463053" h="250893">
                  <a:moveTo>
                    <a:pt x="42220" y="0"/>
                  </a:moveTo>
                  <a:lnTo>
                    <a:pt x="2420833" y="0"/>
                  </a:lnTo>
                  <a:cubicBezTo>
                    <a:pt x="2432030" y="0"/>
                    <a:pt x="2442769" y="4448"/>
                    <a:pt x="2450687" y="12366"/>
                  </a:cubicBezTo>
                  <a:cubicBezTo>
                    <a:pt x="2458605" y="20284"/>
                    <a:pt x="2463053" y="31023"/>
                    <a:pt x="2463053" y="42220"/>
                  </a:cubicBezTo>
                  <a:lnTo>
                    <a:pt x="2463053" y="208673"/>
                  </a:lnTo>
                  <a:cubicBezTo>
                    <a:pt x="2463053" y="219871"/>
                    <a:pt x="2458605" y="230609"/>
                    <a:pt x="2450687" y="238527"/>
                  </a:cubicBezTo>
                  <a:cubicBezTo>
                    <a:pt x="2442769" y="246445"/>
                    <a:pt x="2432030" y="250893"/>
                    <a:pt x="2420833" y="250893"/>
                  </a:cubicBezTo>
                  <a:lnTo>
                    <a:pt x="42220" y="250893"/>
                  </a:lnTo>
                  <a:cubicBezTo>
                    <a:pt x="31023" y="250893"/>
                    <a:pt x="20284" y="246445"/>
                    <a:pt x="12366" y="238527"/>
                  </a:cubicBezTo>
                  <a:cubicBezTo>
                    <a:pt x="4448" y="230609"/>
                    <a:pt x="0" y="219871"/>
                    <a:pt x="0" y="208673"/>
                  </a:cubicBezTo>
                  <a:lnTo>
                    <a:pt x="0" y="42220"/>
                  </a:lnTo>
                  <a:cubicBezTo>
                    <a:pt x="0" y="31023"/>
                    <a:pt x="4448" y="20284"/>
                    <a:pt x="12366" y="12366"/>
                  </a:cubicBezTo>
                  <a:cubicBezTo>
                    <a:pt x="20284" y="4448"/>
                    <a:pt x="31023" y="0"/>
                    <a:pt x="422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463053" cy="288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3168671" y="2922865"/>
            <a:ext cx="11165730" cy="5888005"/>
          </a:xfrm>
          <a:custGeom>
            <a:avLst/>
            <a:gdLst/>
            <a:ahLst/>
            <a:cxnLst/>
            <a:rect l="l" t="t" r="r" b="b"/>
            <a:pathLst>
              <a:path w="11165730" h="5888005">
                <a:moveTo>
                  <a:pt x="0" y="0"/>
                </a:moveTo>
                <a:lnTo>
                  <a:pt x="11165730" y="0"/>
                </a:lnTo>
                <a:lnTo>
                  <a:pt x="11165730" y="5888006"/>
                </a:lnTo>
                <a:lnTo>
                  <a:pt x="0" y="58880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997" r="-3233" b="-3248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139238" y="4962842"/>
            <a:ext cx="9525" cy="656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</a:pPr>
            <a:endParaRPr/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3168671" y="1439725"/>
            <a:ext cx="10242529" cy="1225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7"/>
              </a:lnSpc>
              <a:spcBef>
                <a:spcPct val="0"/>
              </a:spcBef>
            </a:pPr>
            <a:r>
              <a:rPr lang="en-US" sz="7205" dirty="0">
                <a:solidFill>
                  <a:srgbClr val="FFFFFF"/>
                </a:solidFill>
                <a:latin typeface="Gliker"/>
                <a:ea typeface="Gliker"/>
                <a:cs typeface="Gliker"/>
                <a:sym typeface="Gliker"/>
              </a:rPr>
              <a:t>EXEMPLO DE CÓDIGO: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413840">
            <a:off x="-1055223" y="7768196"/>
            <a:ext cx="4167845" cy="4114800"/>
          </a:xfrm>
          <a:custGeom>
            <a:avLst/>
            <a:gdLst/>
            <a:ahLst/>
            <a:cxnLst/>
            <a:rect l="l" t="t" r="r" b="b"/>
            <a:pathLst>
              <a:path w="4167845" h="4114800">
                <a:moveTo>
                  <a:pt x="0" y="0"/>
                </a:moveTo>
                <a:lnTo>
                  <a:pt x="4167846" y="0"/>
                </a:lnTo>
                <a:lnTo>
                  <a:pt x="41678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099776">
            <a:off x="13465486" y="-1577107"/>
            <a:ext cx="11095141" cy="8291096"/>
          </a:xfrm>
          <a:custGeom>
            <a:avLst/>
            <a:gdLst/>
            <a:ahLst/>
            <a:cxnLst/>
            <a:rect l="l" t="t" r="r" b="b"/>
            <a:pathLst>
              <a:path w="11095141" h="8291096">
                <a:moveTo>
                  <a:pt x="0" y="0"/>
                </a:moveTo>
                <a:lnTo>
                  <a:pt x="11095141" y="0"/>
                </a:lnTo>
                <a:lnTo>
                  <a:pt x="11095141" y="8291096"/>
                </a:lnTo>
                <a:lnTo>
                  <a:pt x="0" y="8291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018775" y="-363583"/>
            <a:ext cx="4094949" cy="2784565"/>
          </a:xfrm>
          <a:custGeom>
            <a:avLst/>
            <a:gdLst/>
            <a:ahLst/>
            <a:cxnLst/>
            <a:rect l="l" t="t" r="r" b="b"/>
            <a:pathLst>
              <a:path w="4094949" h="2784565">
                <a:moveTo>
                  <a:pt x="0" y="0"/>
                </a:moveTo>
                <a:lnTo>
                  <a:pt x="4094950" y="0"/>
                </a:lnTo>
                <a:lnTo>
                  <a:pt x="4094950" y="2784566"/>
                </a:lnTo>
                <a:lnTo>
                  <a:pt x="0" y="27845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32183" y="4533113"/>
            <a:ext cx="13823634" cy="1096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46"/>
              </a:lnSpc>
            </a:pPr>
            <a:r>
              <a:rPr lang="en-US" sz="6390" b="1">
                <a:solidFill>
                  <a:srgbClr val="FFFFFF"/>
                </a:solidFill>
                <a:latin typeface="Gliker Bold"/>
                <a:ea typeface="Gliker Bold"/>
                <a:cs typeface="Gliker Bold"/>
                <a:sym typeface="Gliker Bold"/>
              </a:rPr>
              <a:t>Obrigado a todos pela atenção!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215</Words>
  <Application>Microsoft Office PowerPoint</Application>
  <PresentationFormat>Personalizar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Gliker</vt:lpstr>
      <vt:lpstr>Calibri</vt:lpstr>
      <vt:lpstr>Arial</vt:lpstr>
      <vt:lpstr>Gliker Bold</vt:lpstr>
      <vt:lpstr>Montaser Arabic</vt:lpstr>
      <vt:lpstr>Montaser Arabic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Inserir um título</dc:title>
  <cp:lastModifiedBy>FELIPE TOROLHO</cp:lastModifiedBy>
  <cp:revision>3</cp:revision>
  <dcterms:created xsi:type="dcterms:W3CDTF">2006-08-16T00:00:00Z</dcterms:created>
  <dcterms:modified xsi:type="dcterms:W3CDTF">2025-10-17T11:54:42Z</dcterms:modified>
  <dc:identifier>DAG1aSGFhDA</dc:identifier>
</cp:coreProperties>
</file>