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3" r:id="rId5"/>
    <p:sldId id="280" r:id="rId6"/>
    <p:sldId id="266" r:id="rId7"/>
    <p:sldId id="277" r:id="rId8"/>
    <p:sldId id="269" r:id="rId9"/>
    <p:sldId id="270" r:id="rId10"/>
    <p:sldId id="271" r:id="rId11"/>
    <p:sldId id="272" r:id="rId12"/>
    <p:sldId id="276" r:id="rId13"/>
    <p:sldId id="274" r:id="rId14"/>
    <p:sldId id="259" r:id="rId15"/>
    <p:sldId id="278" r:id="rId16"/>
    <p:sldId id="260" r:id="rId17"/>
    <p:sldId id="262" r:id="rId18"/>
    <p:sldId id="261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13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7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6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9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9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EB66AA-DA24-4933-AB33-BD0DB49DEDB1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DA7182-8CCF-4162-8C04-133821BD6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1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5A96C91-B815-4865-AB6A-3D1D734B3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A2849-A2AE-AF7B-7FC1-268DD279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31862"/>
            <a:ext cx="6293104" cy="3103108"/>
          </a:xfrm>
        </p:spPr>
        <p:txBody>
          <a:bodyPr anchor="b">
            <a:normAutofit/>
          </a:bodyPr>
          <a:lstStyle/>
          <a:p>
            <a:r>
              <a:rPr lang="pt-BR" sz="5400" dirty="0"/>
              <a:t>Trabalho Mineração de Dados – Predição de Casos de AVC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5430E-6142-CC4E-381A-6D0916E5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268437"/>
            <a:ext cx="6293104" cy="1819729"/>
          </a:xfrm>
          <a:noFill/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Alunos:</a:t>
            </a:r>
          </a:p>
          <a:p>
            <a:r>
              <a:rPr lang="pt-BR" sz="2000" dirty="0">
                <a:solidFill>
                  <a:schemeClr val="tx1"/>
                </a:solidFill>
              </a:rPr>
              <a:t>Felipe Akihiro Yoshida - 22253285</a:t>
            </a:r>
          </a:p>
          <a:p>
            <a:r>
              <a:rPr lang="pt-BR" sz="2000" dirty="0">
                <a:solidFill>
                  <a:schemeClr val="tx1"/>
                </a:solidFill>
              </a:rPr>
              <a:t>Gustavo do Vale Ferreira - 22253081</a:t>
            </a:r>
          </a:p>
        </p:txBody>
      </p:sp>
      <p:pic>
        <p:nvPicPr>
          <p:cNvPr id="1026" name="Picture 2" descr="React &quot;FAST&quot; to the signs of stroke - Hamilton Health Sciences">
            <a:extLst>
              <a:ext uri="{FF2B5EF4-FFF2-40B4-BE49-F238E27FC236}">
                <a16:creationId xmlns:a16="http://schemas.microsoft.com/office/drawing/2014/main" id="{ADAA957D-4B47-347C-77BA-B32B0DB0E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36563" b="-1"/>
          <a:stretch/>
        </p:blipFill>
        <p:spPr bwMode="auto">
          <a:xfrm>
            <a:off x="20" y="10"/>
            <a:ext cx="405905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1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CE75-012F-C6D3-1420-112F7455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87" y="168015"/>
            <a:ext cx="2848309" cy="871913"/>
          </a:xfrm>
        </p:spPr>
        <p:txBody>
          <a:bodyPr/>
          <a:lstStyle/>
          <a:p>
            <a:r>
              <a:rPr lang="pt-BR" sz="4000" dirty="0"/>
              <a:t>AVC</a:t>
            </a:r>
            <a:endParaRPr lang="pt-BR" dirty="0"/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F9D1D679-DFED-151F-6D0D-7F9AF7B2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10" y="1274617"/>
            <a:ext cx="8299018" cy="4979411"/>
          </a:xfrm>
        </p:spPr>
      </p:pic>
    </p:spTree>
    <p:extLst>
      <p:ext uri="{BB962C8B-B14F-4D97-AF65-F5344CB8AC3E}">
        <p14:creationId xmlns:p14="http://schemas.microsoft.com/office/powerpoint/2010/main" val="250737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B396-E354-1B1B-E31B-C2A4828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36" y="257254"/>
            <a:ext cx="9692640" cy="742604"/>
          </a:xfrm>
        </p:spPr>
        <p:txBody>
          <a:bodyPr>
            <a:normAutofit/>
          </a:bodyPr>
          <a:lstStyle/>
          <a:p>
            <a:r>
              <a:rPr lang="pt-BR" sz="4000" dirty="0"/>
              <a:t>Casos de AVC por Gênero</a:t>
            </a:r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D8969A69-CD5C-5F2A-6E8B-AD177499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8" y="1144587"/>
            <a:ext cx="7045229" cy="5283922"/>
          </a:xfrm>
        </p:spPr>
      </p:pic>
    </p:spTree>
    <p:extLst>
      <p:ext uri="{BB962C8B-B14F-4D97-AF65-F5344CB8AC3E}">
        <p14:creationId xmlns:p14="http://schemas.microsoft.com/office/powerpoint/2010/main" val="24790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F7DAB-A09B-22B3-A1F2-AFA79461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4851"/>
            <a:ext cx="9692640" cy="761076"/>
          </a:xfrm>
        </p:spPr>
        <p:txBody>
          <a:bodyPr>
            <a:normAutofit/>
          </a:bodyPr>
          <a:lstStyle/>
          <a:p>
            <a:r>
              <a:rPr lang="pt-BR" sz="4000" dirty="0"/>
              <a:t>Tipo de Trabalho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C5A73F7A-BF7B-A0BA-F35C-37BF15D19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7" y="1034040"/>
            <a:ext cx="8257309" cy="5590290"/>
          </a:xfrm>
        </p:spPr>
      </p:pic>
    </p:spTree>
    <p:extLst>
      <p:ext uri="{BB962C8B-B14F-4D97-AF65-F5344CB8AC3E}">
        <p14:creationId xmlns:p14="http://schemas.microsoft.com/office/powerpoint/2010/main" val="406567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5F0A8-3A53-1B7B-C3DB-00FB6500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44" y="107142"/>
            <a:ext cx="9692640" cy="890385"/>
          </a:xfrm>
        </p:spPr>
        <p:txBody>
          <a:bodyPr>
            <a:normAutofit/>
          </a:bodyPr>
          <a:lstStyle/>
          <a:p>
            <a:r>
              <a:rPr lang="pt-BR" sz="4000" dirty="0"/>
              <a:t>Taxa de AVC por Tipo  de Trabalho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14F6881-85D2-D472-9C7B-113520F84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72" y="997527"/>
            <a:ext cx="7823200" cy="5753331"/>
          </a:xfrm>
        </p:spPr>
      </p:pic>
    </p:spTree>
    <p:extLst>
      <p:ext uri="{BB962C8B-B14F-4D97-AF65-F5344CB8AC3E}">
        <p14:creationId xmlns:p14="http://schemas.microsoft.com/office/powerpoint/2010/main" val="389014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6E03A-D427-4597-2031-874ED2AB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0" y="425336"/>
            <a:ext cx="8243795" cy="505056"/>
          </a:xfrm>
        </p:spPr>
        <p:txBody>
          <a:bodyPr>
            <a:noAutofit/>
          </a:bodyPr>
          <a:lstStyle/>
          <a:p>
            <a:r>
              <a:rPr lang="pt-BR" sz="4000" dirty="0"/>
              <a:t>Pré–Processamento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221A2-04BB-CB45-2D95-35C0295D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179320"/>
            <a:ext cx="3690425" cy="5678679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Existência de 201 valores NAs na coluna BMI;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valores foram substituídos pela média dos valores;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variáveis categóricas foi aplicado o LabelEncoder() – transforma os valores categóricos em valor numérico;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colunas “Age”, “Avg_glucose_level” e “BMI” foi aplicado o MinMaxScaler como método de normalização;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48D4172F-845F-666B-F272-76092102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43" y="2201482"/>
            <a:ext cx="6436406" cy="17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2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E2DD-D4D6-1F8C-33B6-59AB3714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08" y="272515"/>
            <a:ext cx="8639683" cy="515130"/>
          </a:xfrm>
        </p:spPr>
        <p:txBody>
          <a:bodyPr>
            <a:normAutofit fontScale="90000"/>
          </a:bodyPr>
          <a:lstStyle/>
          <a:p>
            <a:r>
              <a:rPr lang="pt-BR" dirty="0"/>
              <a:t>Balanceamento da variável target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C2D27-46AD-FC8C-A69A-31F0BA77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08" y="1059680"/>
            <a:ext cx="7734519" cy="512045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finalidade de lidar com o desequilíbrio da classe, utilizamos a técnica RESAMPLE;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usada para realizar amostragem (sampling) de dados, em particular para lidar com desequilíbrio de classes em conjuntos de dados;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juda a melhorar a capacidade do modelo de aprender com a classe minoritária e reduzir o viés em direção à classe majoritária;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CD17CA-88B7-31EE-F1D6-434D709C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045" y="1764193"/>
            <a:ext cx="1643566" cy="831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A19F0B-F68B-812E-60AE-4057D871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4" y="2018524"/>
            <a:ext cx="3302022" cy="3230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D6EC00D-7F6C-FA45-AE7A-4D94B918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045" y="4100610"/>
            <a:ext cx="1643566" cy="83168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E46DE2-A7CC-E5DC-7F4E-640ED25ECE0B}"/>
              </a:ext>
            </a:extLst>
          </p:cNvPr>
          <p:cNvSpPr txBox="1"/>
          <p:nvPr/>
        </p:nvSpPr>
        <p:spPr>
          <a:xfrm>
            <a:off x="8925045" y="1283492"/>
            <a:ext cx="164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Antes: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BE306F-3E13-08AD-733D-4B8945A61899}"/>
              </a:ext>
            </a:extLst>
          </p:cNvPr>
          <p:cNvSpPr txBox="1"/>
          <p:nvPr/>
        </p:nvSpPr>
        <p:spPr>
          <a:xfrm>
            <a:off x="8925045" y="3619909"/>
            <a:ext cx="164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Depois:</a:t>
            </a:r>
          </a:p>
        </p:txBody>
      </p:sp>
    </p:spTree>
    <p:extLst>
      <p:ext uri="{BB962C8B-B14F-4D97-AF65-F5344CB8AC3E}">
        <p14:creationId xmlns:p14="http://schemas.microsoft.com/office/powerpoint/2010/main" val="186017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9A32E-A208-B0A5-00BD-B3BCC9D0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72" y="236451"/>
            <a:ext cx="9692640" cy="604058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dos Modelos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123B51-09B1-EDCA-08CF-D5185801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872" y="1168834"/>
            <a:ext cx="9210291" cy="1623829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867A23C-64B3-E9A7-CC59-CE3F25F8F551}"/>
              </a:ext>
            </a:extLst>
          </p:cNvPr>
          <p:cNvSpPr txBox="1"/>
          <p:nvPr/>
        </p:nvSpPr>
        <p:spPr>
          <a:xfrm>
            <a:off x="753872" y="3042303"/>
            <a:ext cx="9210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classificação supervisionada, o modelo de machine learning é treinado usando um conjunto de dados rotulados, onde as saídas desejadas são conhecidas;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caso, utilizamos os modelos: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Decisão;</a:t>
            </a: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K–Nearest Neighbors (KNN); </a:t>
            </a:r>
          </a:p>
          <a:p>
            <a:pPr lvl="1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(SVM).</a:t>
            </a:r>
          </a:p>
        </p:txBody>
      </p:sp>
    </p:spTree>
    <p:extLst>
      <p:ext uri="{BB962C8B-B14F-4D97-AF65-F5344CB8AC3E}">
        <p14:creationId xmlns:p14="http://schemas.microsoft.com/office/powerpoint/2010/main" val="137905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2413-4FA5-526F-B73E-FFF7DAF4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89" y="325034"/>
            <a:ext cx="4769473" cy="613294"/>
          </a:xfrm>
        </p:spPr>
        <p:txBody>
          <a:bodyPr>
            <a:noAutofit/>
          </a:bodyPr>
          <a:lstStyle/>
          <a:p>
            <a:r>
              <a:rPr lang="pt-BR" sz="4000" dirty="0"/>
              <a:t>Matriz de Confusão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B447FF-79B4-E74B-2C05-1D0EB14FC960}"/>
              </a:ext>
            </a:extLst>
          </p:cNvPr>
          <p:cNvSpPr txBox="1"/>
          <p:nvPr/>
        </p:nvSpPr>
        <p:spPr>
          <a:xfrm>
            <a:off x="590472" y="1440064"/>
            <a:ext cx="19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Decisão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8ECF0C-FA39-691A-9FA1-87E21C5D0DCE}"/>
              </a:ext>
            </a:extLst>
          </p:cNvPr>
          <p:cNvSpPr txBox="1"/>
          <p:nvPr/>
        </p:nvSpPr>
        <p:spPr>
          <a:xfrm>
            <a:off x="4370924" y="1440064"/>
            <a:ext cx="19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59726B-CDCA-48DB-6245-9661A4615FD6}"/>
              </a:ext>
            </a:extLst>
          </p:cNvPr>
          <p:cNvSpPr txBox="1"/>
          <p:nvPr/>
        </p:nvSpPr>
        <p:spPr>
          <a:xfrm>
            <a:off x="8256454" y="1440064"/>
            <a:ext cx="19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9B447-F6E4-7047-B34C-96F7B83C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" y="1836548"/>
            <a:ext cx="3617096" cy="320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303CC5-7019-4414-5EC6-12FFFF78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37" y="1834412"/>
            <a:ext cx="3739650" cy="33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5C8557-5DEF-9EE5-156D-1344EF1A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51" y="1834412"/>
            <a:ext cx="3608047" cy="31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8991544-B6E9-4F04-3ADF-2F7A0AAC5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390" y="5417936"/>
            <a:ext cx="1267002" cy="695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7F671AC-4305-BD42-8327-940C90BB1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462" y="5408410"/>
            <a:ext cx="1228896" cy="7049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467451-1A2D-9B8D-17FE-0714026BA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246" y="5351252"/>
            <a:ext cx="1324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3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8733-F1AE-1918-0DEC-3DD70A2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250136"/>
            <a:ext cx="3690425" cy="486756"/>
          </a:xfrm>
        </p:spPr>
        <p:txBody>
          <a:bodyPr>
            <a:noAutofit/>
          </a:bodyPr>
          <a:lstStyle/>
          <a:p>
            <a:r>
              <a:rPr lang="pt-BR" sz="4000"/>
              <a:t>Resultados</a:t>
            </a:r>
            <a:endParaRPr lang="pt-BR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27D8E-B963-D38D-952A-F2AEF504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0" y="622353"/>
            <a:ext cx="3885147" cy="30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08E98C4-4F7B-5818-ADBD-25AE9ED3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88" y="566009"/>
            <a:ext cx="3885147" cy="30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F26754B-50E5-A34B-DE57-E7856F4C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0" y="3712004"/>
            <a:ext cx="3885147" cy="30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21DA573-3088-B648-87D0-7F43824B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88" y="3655660"/>
            <a:ext cx="3955998" cy="31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2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68FA2-F1BA-8080-1026-0F56C5D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20" y="279784"/>
            <a:ext cx="5779863" cy="5913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Avaliação das métricas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38C16-6E73-D927-AE8F-D89EE5DC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20" y="1170101"/>
            <a:ext cx="9975848" cy="4820501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alta acurácia significa que o modelo é eficaz na classificação geral de casos de AVC.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modelo está identificando corretamente as pessoas que têm AVC e as que não têm na maioria dos casos;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alta precisão indica que o modelo está minimizando os falsos positivos, ou seja, classificando corretamente a maioria das pessoas saudáveis;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alto recall é essencial, pois é crucial identificar a maioria dos casos verdadeiros de AVC. Um recall alto indica que o modelo está identificando a maioria dos casos reais;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alto F1 Score indica que o modelo é capaz de equilibrar a identificação precisa dos casos de AVC com a identificação da maioria dos casos reais.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7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25078-B368-FAB1-4761-4C05FACE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24" y="249568"/>
            <a:ext cx="7412109" cy="856589"/>
          </a:xfrm>
        </p:spPr>
        <p:txBody>
          <a:bodyPr>
            <a:normAutofit/>
          </a:bodyPr>
          <a:lstStyle/>
          <a:p>
            <a:r>
              <a:rPr lang="pt-BR" sz="4000" dirty="0"/>
              <a:t>Introdução Ao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DCE8-F5C1-4B8B-2022-8F7A4B23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24" y="1253331"/>
            <a:ext cx="8595360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AVC é uma condição médica grave que ocorre quando o suprimento de sangue para o cérebro é interrompido ou reduzido, levando à privação de oxigênio e nutrientes para as células cerebrais. </a:t>
            </a:r>
          </a:p>
          <a:p>
            <a:pPr marL="0" indent="0">
              <a:buNone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uma das principais causas de morte e incapacidade em todo o mundo. 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anos, a aplicação de modelos de aprendizado de máquina na área da saúde tem recebido atenção significativa, oferecendo caminhos promissores para a previsão do AVC.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0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A518-B63F-D8E5-4970-204D1FE4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80" y="1187865"/>
            <a:ext cx="8595360" cy="5567659"/>
          </a:xfrm>
        </p:spPr>
        <p:txBody>
          <a:bodyPr/>
          <a:lstStyle/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resumo, os resultados obtidos refletem o comprometimento e a eficácia da nossa abordagem;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contexto de prever AVC, esses resultados são muito promissores e sugerem que o modelo tem potencial para ser uma ferramenta útil na detecção precoce de AVC;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indicadores de desempenho, incluindo acurácia, precisão, recall e F1 Score, consistentemente acima de 80%, demonstram que nosso modelo é capaz de realizar com sucesso a tarefa de classificação em um contexto crítico, como a previsão de AVC.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99900D-DE35-A663-BC1F-B530174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80" y="309221"/>
            <a:ext cx="4660172" cy="737283"/>
          </a:xfrm>
        </p:spPr>
        <p:txBody>
          <a:bodyPr>
            <a:normAutofit/>
          </a:bodyPr>
          <a:lstStyle/>
          <a:p>
            <a:r>
              <a:rPr lang="pt-BR" sz="4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049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A518-B63F-D8E5-4970-204D1FE4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80" y="1187865"/>
            <a:ext cx="8595360" cy="5567659"/>
          </a:xfrm>
        </p:spPr>
        <p:txBody>
          <a:bodyPr/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fim, n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ota-se que nessa base de dados as variáveis são muito importantes para a análise em sua totalidade, levando em consideração que cada fator influência no resultado final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xemplos claros disso são as variáveis de tipo de residência e tipo de trabalho, que mostram uma realidade de que fatores externos podem influenciar na probabilidade de ocorrer um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 determinados indivíduos, excluindo a ideia limitante de que apenas fatores óbvios como hipertensão ou doença cardíaca ocasionam o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podemos ressaltar que a base em si mostra-se com um bom desempenho, podendo ser visto e corroborado em seus resultados com altos níveis de precisão em cada modelo aplicado.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99900D-DE35-A663-BC1F-B5301746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80" y="309221"/>
            <a:ext cx="4660172" cy="737283"/>
          </a:xfrm>
        </p:spPr>
        <p:txBody>
          <a:bodyPr>
            <a:normAutofit/>
          </a:bodyPr>
          <a:lstStyle/>
          <a:p>
            <a:r>
              <a:rPr lang="pt-BR" sz="4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026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E98E2-F7FD-BF88-9AE2-E4D4E418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03" y="194844"/>
            <a:ext cx="9692640" cy="693919"/>
          </a:xfrm>
        </p:spPr>
        <p:txBody>
          <a:bodyPr>
            <a:normAutofit fontScale="90000"/>
          </a:bodyPr>
          <a:lstStyle/>
          <a:p>
            <a:r>
              <a:rPr lang="pt-BR" dirty="0"/>
              <a:t>Sobre 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ABFAA-FB4D-A5F4-4280-B2F05CD4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03" y="1068225"/>
            <a:ext cx="8595360" cy="5460762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 conjunto de dados é usado para prever se um paciente tem probabilidade de sofrer acidente vascular cerebral com base em parâmetros de entrada como sexo, idade, várias doenças e tabagismo.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Tamanho da base: 5110 linhas e 10 colunas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 de dados: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pt-BR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“Masculino”, “Feminino” ou “Outro”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idade do paciente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hypertension: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se o paciente não tiver hipertensão, 1 se o paciente tiver hipertensão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heart_disease: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se tiver nenhuma doença cardíaca, 1 se tiver uma doença cardíaca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ever_married: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“Não” ou “Sim”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work_type: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riança", “Servidor", "Nunca_trabalhou", "Privado" ou "Autônomo"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Residence_type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“Rural” ou “Urbano”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avg_glucose_level: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 de glicose no sangue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índice de massa corporal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smoking_status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"anteriormente fumou", "nunca fumou", "fuma" ou "Desconhecido"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r>
              <a:rPr lang="pt-B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se o paciente teve acidente vascular cerebral ou 0 se não</a:t>
            </a:r>
          </a:p>
          <a:p>
            <a:pPr lvl="2"/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9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1B4DB-6802-4BBD-3610-9945FC3C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3" y="211936"/>
            <a:ext cx="9692640" cy="839197"/>
          </a:xfrm>
        </p:spPr>
        <p:txBody>
          <a:bodyPr>
            <a:normAutofit/>
          </a:bodyPr>
          <a:lstStyle/>
          <a:p>
            <a:r>
              <a:rPr lang="pt-BR" sz="4000" dirty="0"/>
              <a:t>Exploração dos Dados - Correlação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AD519E-ED82-37A0-D757-3E23E8EB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02" y="1362839"/>
            <a:ext cx="9266548" cy="4651372"/>
          </a:xfrm>
        </p:spPr>
      </p:pic>
    </p:spTree>
    <p:extLst>
      <p:ext uri="{BB962C8B-B14F-4D97-AF65-F5344CB8AC3E}">
        <p14:creationId xmlns:p14="http://schemas.microsoft.com/office/powerpoint/2010/main" val="222021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F48683-5264-7883-EB2A-649C437A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59" y="249401"/>
            <a:ext cx="4566168" cy="856924"/>
          </a:xfrm>
        </p:spPr>
        <p:txBody>
          <a:bodyPr>
            <a:noAutofit/>
          </a:bodyPr>
          <a:lstStyle/>
          <a:p>
            <a:r>
              <a:rPr lang="pt-BR" sz="4000" dirty="0" err="1"/>
              <a:t>Boxplot</a:t>
            </a:r>
            <a:r>
              <a:rPr lang="pt-BR" sz="4000" dirty="0"/>
              <a:t> – Idade</a:t>
            </a:r>
          </a:p>
        </p:txBody>
      </p:sp>
      <p:pic>
        <p:nvPicPr>
          <p:cNvPr id="6" name="Imagem 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FC91215D-CEF9-AD1B-9CA4-BEDD055B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7" y="1180216"/>
            <a:ext cx="8859180" cy="53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420A-07C5-04A3-4C6F-1B865E9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85" y="203390"/>
            <a:ext cx="9394734" cy="796468"/>
          </a:xfrm>
        </p:spPr>
        <p:txBody>
          <a:bodyPr>
            <a:normAutofit/>
          </a:bodyPr>
          <a:lstStyle/>
          <a:p>
            <a:r>
              <a:rPr lang="pt-BR" sz="4000" dirty="0"/>
              <a:t>Idade</a:t>
            </a:r>
          </a:p>
        </p:txBody>
      </p:sp>
      <p:pic>
        <p:nvPicPr>
          <p:cNvPr id="5" name="Espaço Reservado para Conteúdo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0087147C-F736-D824-7786-ABB88A6C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5" y="1171041"/>
            <a:ext cx="8846721" cy="5308032"/>
          </a:xfrm>
        </p:spPr>
      </p:pic>
    </p:spTree>
    <p:extLst>
      <p:ext uri="{BB962C8B-B14F-4D97-AF65-F5344CB8AC3E}">
        <p14:creationId xmlns:p14="http://schemas.microsoft.com/office/powerpoint/2010/main" val="15349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08D8C-884D-0ADE-85AE-90E38FBD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4" y="268296"/>
            <a:ext cx="9957376" cy="764833"/>
          </a:xfrm>
        </p:spPr>
        <p:txBody>
          <a:bodyPr>
            <a:noAutofit/>
          </a:bodyPr>
          <a:lstStyle/>
          <a:p>
            <a:r>
              <a:rPr lang="pt-BR" sz="4000" dirty="0" err="1"/>
              <a:t>Boxplot</a:t>
            </a:r>
            <a:r>
              <a:rPr lang="pt-BR" sz="4000" dirty="0"/>
              <a:t> – Nível de Glicose e BMI</a:t>
            </a:r>
          </a:p>
        </p:txBody>
      </p:sp>
      <p:pic>
        <p:nvPicPr>
          <p:cNvPr id="7" name="Imagem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ACD09D73-AAA0-D01E-C27E-F1559515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4" y="1444194"/>
            <a:ext cx="5139932" cy="4535976"/>
          </a:xfrm>
          <a:prstGeom prst="rect">
            <a:avLst/>
          </a:prstGeom>
        </p:spPr>
      </p:pic>
      <p:pic>
        <p:nvPicPr>
          <p:cNvPr id="5" name="Espaço Reservado para Conteúdo 4" descr="Gráfico, Linha do tempo&#10;&#10;Descrição gerada automaticamente">
            <a:extLst>
              <a:ext uri="{FF2B5EF4-FFF2-40B4-BE49-F238E27FC236}">
                <a16:creationId xmlns:a16="http://schemas.microsoft.com/office/drawing/2014/main" id="{6607F44E-D6EB-D72A-F966-13799A463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93" y="1444194"/>
            <a:ext cx="5139931" cy="4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FFA81-DE32-859D-6949-95D8383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09" y="361978"/>
            <a:ext cx="2552746" cy="631767"/>
          </a:xfrm>
        </p:spPr>
        <p:txBody>
          <a:bodyPr>
            <a:noAutofit/>
          </a:bodyPr>
          <a:lstStyle/>
          <a:p>
            <a:r>
              <a:rPr lang="pt-BR" sz="4000" dirty="0"/>
              <a:t>Gênero</a:t>
            </a:r>
            <a:endParaRPr lang="pt-BR" dirty="0"/>
          </a:p>
        </p:txBody>
      </p:sp>
      <p:pic>
        <p:nvPicPr>
          <p:cNvPr id="7" name="Espaço Reservado para Conteúdo 6" descr="Gráfico, Gráfico de pizza&#10;&#10;Descrição gerada automaticamente">
            <a:extLst>
              <a:ext uri="{FF2B5EF4-FFF2-40B4-BE49-F238E27FC236}">
                <a16:creationId xmlns:a16="http://schemas.microsoft.com/office/drawing/2014/main" id="{E687C275-78EE-485F-2099-8B1F18D46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9" y="1228435"/>
            <a:ext cx="8184980" cy="4910988"/>
          </a:xfrm>
        </p:spPr>
      </p:pic>
    </p:spTree>
    <p:extLst>
      <p:ext uri="{BB962C8B-B14F-4D97-AF65-F5344CB8AC3E}">
        <p14:creationId xmlns:p14="http://schemas.microsoft.com/office/powerpoint/2010/main" val="122124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384A-5C27-6C39-A856-45D5E28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9" y="319578"/>
            <a:ext cx="5379073" cy="881149"/>
          </a:xfrm>
        </p:spPr>
        <p:txBody>
          <a:bodyPr/>
          <a:lstStyle/>
          <a:p>
            <a:r>
              <a:rPr lang="pt-BR" sz="4000" dirty="0"/>
              <a:t>Tipo</a:t>
            </a:r>
            <a:r>
              <a:rPr lang="pt-BR" dirty="0"/>
              <a:t> de Residência</a:t>
            </a:r>
          </a:p>
        </p:txBody>
      </p:sp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FA62E574-2D8F-3A18-DE38-CDC6CE50E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1570181"/>
            <a:ext cx="7773242" cy="4663945"/>
          </a:xfrm>
        </p:spPr>
      </p:pic>
    </p:spTree>
    <p:extLst>
      <p:ext uri="{BB962C8B-B14F-4D97-AF65-F5344CB8AC3E}">
        <p14:creationId xmlns:p14="http://schemas.microsoft.com/office/powerpoint/2010/main" val="93479382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530</TotalTime>
  <Words>881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Times New Roman</vt:lpstr>
      <vt:lpstr>Wingdings 2</vt:lpstr>
      <vt:lpstr>Exibir</vt:lpstr>
      <vt:lpstr>Trabalho Mineração de Dados – Predição de Casos de AVC</vt:lpstr>
      <vt:lpstr>Introdução Ao Problema</vt:lpstr>
      <vt:lpstr>Sobre a Base de Dados</vt:lpstr>
      <vt:lpstr>Exploração dos Dados - Correlação</vt:lpstr>
      <vt:lpstr>Boxplot – Idade</vt:lpstr>
      <vt:lpstr>Idade</vt:lpstr>
      <vt:lpstr>Boxplot – Nível de Glicose e BMI</vt:lpstr>
      <vt:lpstr>Gênero</vt:lpstr>
      <vt:lpstr>Tipo de Residência</vt:lpstr>
      <vt:lpstr>AVC</vt:lpstr>
      <vt:lpstr>Casos de AVC por Gênero</vt:lpstr>
      <vt:lpstr>Tipo de Trabalho</vt:lpstr>
      <vt:lpstr>Taxa de AVC por Tipo  de Trabalho</vt:lpstr>
      <vt:lpstr>Pré–Processamento de Dados</vt:lpstr>
      <vt:lpstr>Balanceamento da variável target</vt:lpstr>
      <vt:lpstr>Aplicação dos Modelos</vt:lpstr>
      <vt:lpstr>Matriz de Confusão</vt:lpstr>
      <vt:lpstr>Resultados</vt:lpstr>
      <vt:lpstr>Avaliação das métricas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Mineração de Dados – Predição de Casos de AVC</dc:title>
  <dc:creator>Felipe Akihiro Yoshida</dc:creator>
  <cp:lastModifiedBy>Felipe Akihiro Yoshida</cp:lastModifiedBy>
  <cp:revision>12</cp:revision>
  <dcterms:created xsi:type="dcterms:W3CDTF">2023-10-13T22:47:09Z</dcterms:created>
  <dcterms:modified xsi:type="dcterms:W3CDTF">2023-10-27T20:54:37Z</dcterms:modified>
</cp:coreProperties>
</file>