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6" r:id="rId3"/>
    <p:sldId id="271" r:id="rId4"/>
    <p:sldId id="272" r:id="rId5"/>
    <p:sldId id="273" r:id="rId6"/>
    <p:sldId id="274" r:id="rId7"/>
    <p:sldId id="275" r:id="rId8"/>
    <p:sldId id="276" r:id="rId9"/>
    <p:sldId id="279" r:id="rId10"/>
    <p:sldId id="278" r:id="rId11"/>
    <p:sldId id="280" r:id="rId12"/>
    <p:sldId id="281" r:id="rId13"/>
    <p:sldId id="282" r:id="rId14"/>
    <p:sldId id="283" r:id="rId15"/>
    <p:sldId id="284" r:id="rId16"/>
    <p:sldId id="285" r:id="rId17"/>
    <p:sldId id="286" r:id="rId18"/>
    <p:sldId id="287"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218" autoAdjust="0"/>
  </p:normalViewPr>
  <p:slideViewPr>
    <p:cSldViewPr snapToGrid="0">
      <p:cViewPr>
        <p:scale>
          <a:sx n="75" d="100"/>
          <a:sy n="75" d="100"/>
        </p:scale>
        <p:origin x="9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73A96-9FE5-49E6-B677-4FAAEF674D3E}" type="datetimeFigureOut">
              <a:rPr lang="pt-BR" smtClean="0"/>
              <a:t>03/11/2024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05CE-D17A-4B1D-BE0B-7F55875AEB0E}" type="slidenum">
              <a:rPr lang="pt-BR" smtClean="0"/>
              <a:t>‹nº›</a:t>
            </a:fld>
            <a:endParaRPr lang="pt-BR"/>
          </a:p>
        </p:txBody>
      </p:sp>
    </p:spTree>
    <p:extLst>
      <p:ext uri="{BB962C8B-B14F-4D97-AF65-F5344CB8AC3E}">
        <p14:creationId xmlns:p14="http://schemas.microsoft.com/office/powerpoint/2010/main" val="206408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rogramador.com.br/linguagens-de-programacao.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57F05CE-D17A-4B1D-BE0B-7F55875AEB0E}" type="slidenum">
              <a:rPr lang="pt-BR" smtClean="0"/>
              <a:t>5</a:t>
            </a:fld>
            <a:endParaRPr lang="pt-BR"/>
          </a:p>
        </p:txBody>
      </p:sp>
    </p:spTree>
    <p:extLst>
      <p:ext uri="{BB962C8B-B14F-4D97-AF65-F5344CB8AC3E}">
        <p14:creationId xmlns:p14="http://schemas.microsoft.com/office/powerpoint/2010/main" val="164701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EF433-D2AA-1792-9AF3-D8438A99E3B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1239993-A925-0390-E65E-1B3E3A933E1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D6D864D-6062-571E-A3E5-44D402936E2C}"/>
              </a:ext>
            </a:extLst>
          </p:cNvPr>
          <p:cNvSpPr>
            <a:spLocks noGrp="1"/>
          </p:cNvSpPr>
          <p:nvPr>
            <p:ph type="body" idx="1"/>
          </p:nvPr>
        </p:nvSpPr>
        <p:spPr/>
        <p:txBody>
          <a:bodyPr/>
          <a:lstStyle/>
          <a:p>
            <a:r>
              <a:rPr lang="pt-BR" b="0" i="0" dirty="0">
                <a:solidFill>
                  <a:srgbClr val="000000"/>
                </a:solidFill>
                <a:effectLst/>
                <a:latin typeface="Arial" panose="020B0604020202020204" pitchFamily="34" charset="0"/>
              </a:rPr>
              <a:t>De certa forma, a história da programação teve início com </a:t>
            </a:r>
            <a:r>
              <a:rPr lang="pt-BR" b="0" i="1" dirty="0">
                <a:solidFill>
                  <a:srgbClr val="000000"/>
                </a:solidFill>
                <a:effectLst/>
                <a:latin typeface="Arial" panose="020B0604020202020204" pitchFamily="34" charset="0"/>
              </a:rPr>
              <a:t>Ada Augusta Byron King</a:t>
            </a:r>
            <a:r>
              <a:rPr lang="pt-BR" b="0" i="0" dirty="0">
                <a:solidFill>
                  <a:srgbClr val="000000"/>
                </a:solidFill>
                <a:effectLst/>
                <a:latin typeface="Arial" panose="020B0604020202020204" pitchFamily="34" charset="0"/>
              </a:rPr>
              <a:t> ou simplesmente Ada </a:t>
            </a:r>
            <a:r>
              <a:rPr lang="pt-BR" b="0" i="0" dirty="0" err="1">
                <a:solidFill>
                  <a:srgbClr val="000000"/>
                </a:solidFill>
                <a:effectLst/>
                <a:latin typeface="Arial" panose="020B0604020202020204" pitchFamily="34" charset="0"/>
              </a:rPr>
              <a:t>Lovelace</a:t>
            </a:r>
            <a:r>
              <a:rPr lang="pt-BR" b="0" i="0" dirty="0">
                <a:solidFill>
                  <a:srgbClr val="000000"/>
                </a:solidFill>
                <a:effectLst/>
                <a:latin typeface="Arial" panose="020B0604020202020204" pitchFamily="34" charset="0"/>
              </a:rPr>
              <a:t> (nome da província que morava), a </a:t>
            </a:r>
            <a:r>
              <a:rPr lang="pt-BR" b="1" i="0" dirty="0">
                <a:solidFill>
                  <a:srgbClr val="000000"/>
                </a:solidFill>
                <a:effectLst/>
                <a:latin typeface="Arial" panose="020B0604020202020204" pitchFamily="34" charset="0"/>
              </a:rPr>
              <a:t>primeira programadora de computadores</a:t>
            </a:r>
            <a:r>
              <a:rPr lang="pt-BR" b="0" i="0" dirty="0">
                <a:solidFill>
                  <a:srgbClr val="000000"/>
                </a:solidFill>
                <a:effectLst/>
                <a:latin typeface="Arial" panose="020B0604020202020204" pitchFamily="34" charset="0"/>
              </a:rPr>
              <a:t>.</a:t>
            </a:r>
          </a:p>
          <a:p>
            <a:pPr algn="just">
              <a:spcBef>
                <a:spcPts val="750"/>
              </a:spcBef>
              <a:spcAft>
                <a:spcPts val="750"/>
              </a:spcAft>
            </a:pPr>
            <a:r>
              <a:rPr lang="pt-BR" b="0" i="0" dirty="0">
                <a:solidFill>
                  <a:srgbClr val="000000"/>
                </a:solidFill>
                <a:effectLst/>
                <a:latin typeface="Arial" panose="020B0604020202020204" pitchFamily="34" charset="0"/>
              </a:rPr>
              <a:t>Ela tinha enormes talentos para a área e quando foi apresentada à Charles Babbage auxiliou-o em sua máquina.</a:t>
            </a:r>
          </a:p>
          <a:p>
            <a:pPr algn="just">
              <a:spcBef>
                <a:spcPts val="750"/>
              </a:spcBef>
              <a:spcAft>
                <a:spcPts val="750"/>
              </a:spcAft>
            </a:pPr>
            <a:r>
              <a:rPr lang="pt-BR" b="0" i="1" dirty="0">
                <a:solidFill>
                  <a:srgbClr val="000000"/>
                </a:solidFill>
                <a:effectLst/>
                <a:latin typeface="Arial" panose="020B0604020202020204" pitchFamily="34" charset="0"/>
              </a:rPr>
              <a:t>Charles Babbage</a:t>
            </a:r>
            <a:r>
              <a:rPr lang="pt-BR" b="0" i="0" dirty="0">
                <a:solidFill>
                  <a:srgbClr val="000000"/>
                </a:solidFill>
                <a:effectLst/>
                <a:latin typeface="Arial" panose="020B0604020202020204" pitchFamily="34" charset="0"/>
              </a:rPr>
              <a:t> foi um dos pioneiros na criação dos computadores e propôs em 1822, na cidade de Londres, um projeto de uma máquina de madeira e latão que poderia realizar vários cálculos, baseada nos cartões perfurados do tear mecânico.</a:t>
            </a:r>
          </a:p>
          <a:p>
            <a:pPr algn="just">
              <a:spcBef>
                <a:spcPts val="750"/>
              </a:spcBef>
              <a:spcAft>
                <a:spcPts val="750"/>
              </a:spcAft>
            </a:pPr>
            <a:r>
              <a:rPr lang="pt-BR" b="0" i="0" dirty="0">
                <a:solidFill>
                  <a:srgbClr val="000000"/>
                </a:solidFill>
                <a:effectLst/>
                <a:latin typeface="Arial" panose="020B0604020202020204" pitchFamily="34" charset="0"/>
              </a:rPr>
              <a:t>Ela traduziu e expandiu uma descrição da </a:t>
            </a:r>
            <a:r>
              <a:rPr lang="pt-BR" b="1" i="0" dirty="0">
                <a:solidFill>
                  <a:srgbClr val="000000"/>
                </a:solidFill>
                <a:effectLst/>
                <a:latin typeface="Arial" panose="020B0604020202020204" pitchFamily="34" charset="0"/>
              </a:rPr>
              <a:t>máquina analítica</a:t>
            </a:r>
            <a:r>
              <a:rPr lang="pt-BR" b="0" i="0" dirty="0">
                <a:solidFill>
                  <a:srgbClr val="000000"/>
                </a:solidFill>
                <a:effectLst/>
                <a:latin typeface="Arial" panose="020B0604020202020204" pitchFamily="34" charset="0"/>
              </a:rPr>
              <a:t> de Charles Babbage, considerado o primeiro computador da história e escreveu um programa que poderia funcionar nela. Através da interpretação dos artigos do italiano Luigi </a:t>
            </a:r>
            <a:r>
              <a:rPr lang="pt-BR" b="0" i="0" dirty="0" err="1">
                <a:solidFill>
                  <a:srgbClr val="000000"/>
                </a:solidFill>
                <a:effectLst/>
                <a:latin typeface="Arial" panose="020B0604020202020204" pitchFamily="34" charset="0"/>
              </a:rPr>
              <a:t>Menabrea</a:t>
            </a:r>
            <a:r>
              <a:rPr lang="pt-BR" b="0" i="0" dirty="0">
                <a:solidFill>
                  <a:srgbClr val="000000"/>
                </a:solidFill>
                <a:effectLst/>
                <a:latin typeface="Arial" panose="020B0604020202020204" pitchFamily="34" charset="0"/>
              </a:rPr>
              <a:t>, ela expôs entre os anos de 1842 a 1843, um artigo contando sobre um método para realizar cálculos com a sequência de Bernoulli. Foi considerado um dos primeiros algoritmos criados que podia ser interpretado pela máquina. Apesar dessa descoberta, ela não foi construída nesse período.</a:t>
            </a:r>
          </a:p>
          <a:p>
            <a:endParaRPr lang="pt-BR" dirty="0"/>
          </a:p>
        </p:txBody>
      </p:sp>
      <p:sp>
        <p:nvSpPr>
          <p:cNvPr id="4" name="Espaço Reservado para Número de Slide 3">
            <a:extLst>
              <a:ext uri="{FF2B5EF4-FFF2-40B4-BE49-F238E27FC236}">
                <a16:creationId xmlns:a16="http://schemas.microsoft.com/office/drawing/2014/main" id="{B5C42C4F-5BE2-3EE5-B0B0-256EB5BCFC83}"/>
              </a:ext>
            </a:extLst>
          </p:cNvPr>
          <p:cNvSpPr>
            <a:spLocks noGrp="1"/>
          </p:cNvSpPr>
          <p:nvPr>
            <p:ph type="sldNum" sz="quarter" idx="5"/>
          </p:nvPr>
        </p:nvSpPr>
        <p:spPr/>
        <p:txBody>
          <a:bodyPr/>
          <a:lstStyle/>
          <a:p>
            <a:fld id="{057F05CE-D17A-4B1D-BE0B-7F55875AEB0E}" type="slidenum">
              <a:rPr lang="pt-BR" smtClean="0"/>
              <a:t>6</a:t>
            </a:fld>
            <a:endParaRPr lang="pt-BR"/>
          </a:p>
        </p:txBody>
      </p:sp>
    </p:spTree>
    <p:extLst>
      <p:ext uri="{BB962C8B-B14F-4D97-AF65-F5344CB8AC3E}">
        <p14:creationId xmlns:p14="http://schemas.microsoft.com/office/powerpoint/2010/main" val="319722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72CB0-A759-F8F9-DC83-8A27D5E4EB3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B64A777-6A01-B264-E2F5-605EAFA9C22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DE7D5BE-4B32-4A57-22BB-6EB3EB8FF8D1}"/>
              </a:ext>
            </a:extLst>
          </p:cNvPr>
          <p:cNvSpPr>
            <a:spLocks noGrp="1"/>
          </p:cNvSpPr>
          <p:nvPr>
            <p:ph type="body" idx="1"/>
          </p:nvPr>
        </p:nvSpPr>
        <p:spPr/>
        <p:txBody>
          <a:bodyPr/>
          <a:lstStyle/>
          <a:p>
            <a:pPr algn="just">
              <a:spcBef>
                <a:spcPts val="750"/>
              </a:spcBef>
              <a:spcAft>
                <a:spcPts val="750"/>
              </a:spcAft>
            </a:pPr>
            <a:r>
              <a:rPr lang="pt-BR" b="0" i="0" dirty="0">
                <a:solidFill>
                  <a:srgbClr val="000000"/>
                </a:solidFill>
                <a:effectLst/>
                <a:latin typeface="Arial" panose="020B0604020202020204" pitchFamily="34" charset="0"/>
              </a:rPr>
              <a:t>Ao longo dos tempos foi visto que havia necessidade da criação de linguagens para cada tipo de problema. Por isso surgiram os algoritmos que são uma sequência lógica de instruções que poderiam ser executadas por um agente computacional, quer seja humano, mecânico, eletrônico, etc. Os </a:t>
            </a:r>
            <a:r>
              <a:rPr lang="pt-BR" b="1" i="0" dirty="0">
                <a:solidFill>
                  <a:srgbClr val="000000"/>
                </a:solidFill>
                <a:effectLst/>
                <a:latin typeface="Arial" panose="020B0604020202020204" pitchFamily="34" charset="0"/>
              </a:rPr>
              <a:t>programas de computadores</a:t>
            </a:r>
            <a:r>
              <a:rPr lang="pt-BR" b="0" i="0" dirty="0">
                <a:solidFill>
                  <a:srgbClr val="000000"/>
                </a:solidFill>
                <a:effectLst/>
                <a:latin typeface="Arial" panose="020B0604020202020204" pitchFamily="34" charset="0"/>
              </a:rPr>
              <a:t> são escritos por meio de algoritmos que atendem a uma linguagem específica. Elas devem ser escritas de acordo com:</a:t>
            </a:r>
          </a:p>
          <a:p>
            <a:pPr algn="just">
              <a:lnSpc>
                <a:spcPts val="1500"/>
              </a:lnSpc>
              <a:spcBef>
                <a:spcPts val="750"/>
              </a:spcBef>
              <a:spcAft>
                <a:spcPts val="750"/>
              </a:spcAft>
              <a:buFont typeface="Arial" panose="020B0604020202020204" pitchFamily="34" charset="0"/>
              <a:buChar char="•"/>
            </a:pPr>
            <a:r>
              <a:rPr lang="pt-BR" b="0" i="0" dirty="0">
                <a:solidFill>
                  <a:srgbClr val="000000"/>
                </a:solidFill>
                <a:effectLst/>
                <a:latin typeface="Arial" panose="020B0604020202020204" pitchFamily="34" charset="0"/>
              </a:rPr>
              <a:t>As regras de sintaxe específicas;</a:t>
            </a:r>
          </a:p>
          <a:p>
            <a:pPr algn="just">
              <a:lnSpc>
                <a:spcPts val="1500"/>
              </a:lnSpc>
              <a:spcBef>
                <a:spcPts val="750"/>
              </a:spcBef>
              <a:spcAft>
                <a:spcPts val="750"/>
              </a:spcAft>
              <a:buFont typeface="Arial" panose="020B0604020202020204" pitchFamily="34" charset="0"/>
              <a:buChar char="•"/>
            </a:pPr>
            <a:r>
              <a:rPr lang="pt-BR" b="0" i="0" dirty="0">
                <a:solidFill>
                  <a:srgbClr val="000000"/>
                </a:solidFill>
                <a:effectLst/>
                <a:latin typeface="Arial" panose="020B0604020202020204" pitchFamily="34" charset="0"/>
              </a:rPr>
              <a:t>Precisa ser universal, onde um problema pode ser facilmente resolvido por ela através de um computador;</a:t>
            </a:r>
          </a:p>
          <a:p>
            <a:pPr algn="just">
              <a:lnSpc>
                <a:spcPts val="1500"/>
              </a:lnSpc>
              <a:spcBef>
                <a:spcPts val="750"/>
              </a:spcBef>
              <a:spcAft>
                <a:spcPts val="750"/>
              </a:spcAft>
              <a:buFont typeface="Arial" panose="020B0604020202020204" pitchFamily="34" charset="0"/>
              <a:buChar char="•"/>
            </a:pPr>
            <a:r>
              <a:rPr lang="pt-BR" b="0" i="0" dirty="0">
                <a:solidFill>
                  <a:srgbClr val="000000"/>
                </a:solidFill>
                <a:effectLst/>
                <a:latin typeface="Arial" panose="020B0604020202020204" pitchFamily="34" charset="0"/>
              </a:rPr>
              <a:t>Deve respeitar as normas de semântica.</a:t>
            </a:r>
          </a:p>
          <a:p>
            <a:pPr algn="just">
              <a:spcBef>
                <a:spcPts val="750"/>
              </a:spcBef>
              <a:spcAft>
                <a:spcPts val="750"/>
              </a:spcAft>
            </a:pPr>
            <a:r>
              <a:rPr lang="pt-BR" b="0" i="0" dirty="0">
                <a:solidFill>
                  <a:srgbClr val="000000"/>
                </a:solidFill>
                <a:effectLst/>
                <a:latin typeface="Arial" panose="020B0604020202020204" pitchFamily="34" charset="0"/>
              </a:rPr>
              <a:t>As linguagens foram crescendo, algumas em paralelo, outras buscaram caminhos específicos para atender uma função. Isso levou a produção de diferentes tipos de </a:t>
            </a:r>
            <a:r>
              <a:rPr lang="pt-BR" b="1" i="0" dirty="0">
                <a:solidFill>
                  <a:srgbClr val="000000"/>
                </a:solidFill>
                <a:effectLst/>
                <a:latin typeface="Arial" panose="020B0604020202020204" pitchFamily="34" charset="0"/>
              </a:rPr>
              <a:t>paradigmas</a:t>
            </a:r>
            <a:r>
              <a:rPr lang="pt-BR" b="0" i="0" dirty="0">
                <a:solidFill>
                  <a:srgbClr val="000000"/>
                </a:solidFill>
                <a:effectLst/>
                <a:latin typeface="Arial" panose="020B0604020202020204" pitchFamily="34" charset="0"/>
              </a:rPr>
              <a:t>, ou seja, estilos de linguagens e objetivos para as quais deveriam ser criadas como por exemplo surgiram </a:t>
            </a:r>
            <a:r>
              <a:rPr lang="pt-BR" b="0" i="0" u="none" strike="noStrike" dirty="0">
                <a:solidFill>
                  <a:srgbClr val="0000EE"/>
                </a:solidFill>
                <a:effectLst/>
                <a:latin typeface="Arial" panose="020B0604020202020204" pitchFamily="34" charset="0"/>
                <a:hlinkClick r:id="rId3"/>
              </a:rPr>
              <a:t>linguagens de programação</a:t>
            </a:r>
            <a:r>
              <a:rPr lang="pt-BR" b="0" i="0" dirty="0">
                <a:solidFill>
                  <a:srgbClr val="000000"/>
                </a:solidFill>
                <a:effectLst/>
                <a:latin typeface="Arial" panose="020B0604020202020204" pitchFamily="34" charset="0"/>
              </a:rPr>
              <a:t> orientadas a objetos, imperativas, funcionais, estruturadas, etc.</a:t>
            </a:r>
          </a:p>
          <a:p>
            <a:pPr algn="just">
              <a:spcBef>
                <a:spcPts val="750"/>
              </a:spcBef>
              <a:spcAft>
                <a:spcPts val="750"/>
              </a:spcAft>
            </a:pPr>
            <a:r>
              <a:rPr lang="pt-BR" b="0" i="0" dirty="0">
                <a:solidFill>
                  <a:srgbClr val="000000"/>
                </a:solidFill>
                <a:effectLst/>
                <a:latin typeface="Arial" panose="020B0604020202020204" pitchFamily="34" charset="0"/>
              </a:rPr>
              <a:t>Antes da década de 40, os primeiros algoritmos criados foram encontrados, por exemplo, na Mesopotâmia e na Grécia, que só evoluíram dentro da computação, principalmente com Babbage e Ada </a:t>
            </a:r>
            <a:r>
              <a:rPr lang="pt-BR" b="0" i="0" dirty="0" err="1">
                <a:solidFill>
                  <a:srgbClr val="000000"/>
                </a:solidFill>
                <a:effectLst/>
                <a:latin typeface="Arial" panose="020B0604020202020204" pitchFamily="34" charset="0"/>
              </a:rPr>
              <a:t>Lovelace</a:t>
            </a:r>
            <a:r>
              <a:rPr lang="pt-BR" b="0" i="0" dirty="0">
                <a:solidFill>
                  <a:srgbClr val="000000"/>
                </a:solidFill>
                <a:effectLst/>
                <a:latin typeface="Arial" panose="020B0604020202020204" pitchFamily="34" charset="0"/>
              </a:rPr>
              <a:t>.</a:t>
            </a:r>
          </a:p>
          <a:p>
            <a:pPr algn="just">
              <a:spcBef>
                <a:spcPts val="750"/>
              </a:spcBef>
              <a:spcAft>
                <a:spcPts val="750"/>
              </a:spcAft>
            </a:pPr>
            <a:endParaRPr lang="pt-BR" b="0" i="0" dirty="0">
              <a:solidFill>
                <a:srgbClr val="000000"/>
              </a:solidFill>
              <a:effectLst/>
              <a:latin typeface="Arial" panose="020B0604020202020204" pitchFamily="34" charset="0"/>
            </a:endParaRPr>
          </a:p>
          <a:p>
            <a:pPr algn="just">
              <a:spcBef>
                <a:spcPts val="750"/>
              </a:spcBef>
              <a:spcAft>
                <a:spcPts val="750"/>
              </a:spcAft>
            </a:pPr>
            <a:r>
              <a:rPr lang="pt-BR" b="0" i="0" dirty="0">
                <a:solidFill>
                  <a:srgbClr val="000000"/>
                </a:solidFill>
                <a:effectLst/>
                <a:latin typeface="Arial" panose="020B0604020202020204" pitchFamily="34" charset="0"/>
              </a:rPr>
              <a:t>Entre 1943 a 1945, </a:t>
            </a:r>
            <a:r>
              <a:rPr lang="pt-BR" b="0" i="1" dirty="0">
                <a:solidFill>
                  <a:srgbClr val="000000"/>
                </a:solidFill>
                <a:effectLst/>
                <a:latin typeface="Arial" panose="020B0604020202020204" pitchFamily="34" charset="0"/>
              </a:rPr>
              <a:t>Konrad Zuse</a:t>
            </a:r>
            <a:r>
              <a:rPr lang="pt-BR" b="0" i="0" dirty="0">
                <a:solidFill>
                  <a:srgbClr val="000000"/>
                </a:solidFill>
                <a:effectLst/>
                <a:latin typeface="Arial" panose="020B0604020202020204" pitchFamily="34" charset="0"/>
              </a:rPr>
              <a:t>, um engenheiro alemão responsável por criar um dos primeiros computadores, desenvolveu a</a:t>
            </a:r>
            <a:r>
              <a:rPr lang="pt-BR" b="1" i="0" dirty="0">
                <a:solidFill>
                  <a:srgbClr val="000000"/>
                </a:solidFill>
                <a:effectLst/>
                <a:latin typeface="Arial" panose="020B0604020202020204" pitchFamily="34" charset="0"/>
              </a:rPr>
              <a:t> </a:t>
            </a:r>
            <a:r>
              <a:rPr lang="pt-BR" b="1" i="0" dirty="0" err="1">
                <a:solidFill>
                  <a:srgbClr val="000000"/>
                </a:solidFill>
                <a:effectLst/>
                <a:latin typeface="Arial" panose="020B0604020202020204" pitchFamily="34" charset="0"/>
              </a:rPr>
              <a:t>Plankalkül</a:t>
            </a:r>
            <a:r>
              <a:rPr lang="pt-BR" b="0" i="0" dirty="0">
                <a:solidFill>
                  <a:srgbClr val="000000"/>
                </a:solidFill>
                <a:effectLst/>
                <a:latin typeface="Arial" panose="020B0604020202020204" pitchFamily="34" charset="0"/>
              </a:rPr>
              <a:t> (</a:t>
            </a:r>
            <a:r>
              <a:rPr lang="pt-BR" b="0" i="0" dirty="0" err="1">
                <a:solidFill>
                  <a:srgbClr val="000000"/>
                </a:solidFill>
                <a:effectLst/>
                <a:latin typeface="Arial" panose="020B0604020202020204" pitchFamily="34" charset="0"/>
              </a:rPr>
              <a:t>Program</a:t>
            </a:r>
            <a:r>
              <a:rPr lang="pt-BR" b="0" i="0" dirty="0">
                <a:solidFill>
                  <a:srgbClr val="000000"/>
                </a:solidFill>
                <a:effectLst/>
                <a:latin typeface="Arial" panose="020B0604020202020204" pitchFamily="34" charset="0"/>
              </a:rPr>
              <a:t> </a:t>
            </a:r>
            <a:r>
              <a:rPr lang="pt-BR" b="0" i="0" dirty="0" err="1">
                <a:solidFill>
                  <a:srgbClr val="000000"/>
                </a:solidFill>
                <a:effectLst/>
                <a:latin typeface="Arial" panose="020B0604020202020204" pitchFamily="34" charset="0"/>
              </a:rPr>
              <a:t>Calculus</a:t>
            </a:r>
            <a:r>
              <a:rPr lang="pt-BR" b="0" i="0" dirty="0">
                <a:solidFill>
                  <a:srgbClr val="000000"/>
                </a:solidFill>
                <a:effectLst/>
                <a:latin typeface="Arial" panose="020B0604020202020204" pitchFamily="34" charset="0"/>
              </a:rPr>
              <a:t>).</a:t>
            </a:r>
          </a:p>
          <a:p>
            <a:pPr algn="just">
              <a:spcBef>
                <a:spcPts val="750"/>
              </a:spcBef>
              <a:spcAft>
                <a:spcPts val="750"/>
              </a:spcAft>
            </a:pPr>
            <a:endParaRPr lang="pt-BR" b="0" i="0" dirty="0">
              <a:solidFill>
                <a:srgbClr val="000000"/>
              </a:solidFill>
              <a:effectLst/>
              <a:latin typeface="Arial" panose="020B0604020202020204" pitchFamily="34" charset="0"/>
            </a:endParaRPr>
          </a:p>
          <a:p>
            <a:pPr algn="just">
              <a:spcBef>
                <a:spcPts val="750"/>
              </a:spcBef>
              <a:spcAft>
                <a:spcPts val="750"/>
              </a:spcAft>
            </a:pPr>
            <a:r>
              <a:rPr lang="pt-BR" b="0" i="0" dirty="0">
                <a:solidFill>
                  <a:srgbClr val="000000"/>
                </a:solidFill>
                <a:effectLst/>
                <a:latin typeface="Arial" panose="020B0604020202020204" pitchFamily="34" charset="0"/>
              </a:rPr>
              <a:t>Em Princeton, nos Estados Unidos os pesquisadores </a:t>
            </a:r>
            <a:r>
              <a:rPr lang="pt-BR" b="0" i="1" dirty="0">
                <a:solidFill>
                  <a:srgbClr val="000000"/>
                </a:solidFill>
                <a:effectLst/>
                <a:latin typeface="Arial" panose="020B0604020202020204" pitchFamily="34" charset="0"/>
              </a:rPr>
              <a:t>John von Neumann</a:t>
            </a:r>
            <a:r>
              <a:rPr lang="pt-BR" b="0" i="0" dirty="0">
                <a:solidFill>
                  <a:srgbClr val="000000"/>
                </a:solidFill>
                <a:effectLst/>
                <a:latin typeface="Arial" panose="020B0604020202020204" pitchFamily="34" charset="0"/>
              </a:rPr>
              <a:t> e </a:t>
            </a:r>
            <a:r>
              <a:rPr lang="pt-BR" b="0" i="1" dirty="0">
                <a:solidFill>
                  <a:srgbClr val="000000"/>
                </a:solidFill>
                <a:effectLst/>
                <a:latin typeface="Arial" panose="020B0604020202020204" pitchFamily="34" charset="0"/>
              </a:rPr>
              <a:t>Herman Heine </a:t>
            </a:r>
            <a:r>
              <a:rPr lang="pt-BR" b="0" i="1" dirty="0" err="1">
                <a:solidFill>
                  <a:srgbClr val="000000"/>
                </a:solidFill>
                <a:effectLst/>
                <a:latin typeface="Arial" panose="020B0604020202020204" pitchFamily="34" charset="0"/>
              </a:rPr>
              <a:t>Goldstine</a:t>
            </a:r>
            <a:r>
              <a:rPr lang="pt-BR" b="0" i="0" dirty="0">
                <a:solidFill>
                  <a:srgbClr val="000000"/>
                </a:solidFill>
                <a:effectLst/>
                <a:latin typeface="Arial" panose="020B0604020202020204" pitchFamily="34" charset="0"/>
              </a:rPr>
              <a:t> também se preocuparam em como poderiam escrever um algoritmo de forma precisa que pudesse ser entendido por uma máquina. Eles desenvolveram projetos de programas para o</a:t>
            </a:r>
            <a:r>
              <a:rPr lang="pt-BR" b="1" i="0" dirty="0">
                <a:solidFill>
                  <a:srgbClr val="000000"/>
                </a:solidFill>
                <a:effectLst/>
                <a:latin typeface="Arial" panose="020B0604020202020204" pitchFamily="34" charset="0"/>
              </a:rPr>
              <a:t> computador EDVAC</a:t>
            </a:r>
            <a:r>
              <a:rPr lang="pt-BR" b="0" i="0" dirty="0">
                <a:solidFill>
                  <a:srgbClr val="000000"/>
                </a:solidFill>
                <a:effectLst/>
                <a:latin typeface="Arial" panose="020B0604020202020204" pitchFamily="34" charset="0"/>
              </a:rPr>
              <a:t> e a</a:t>
            </a:r>
            <a:r>
              <a:rPr lang="pt-BR" b="1" i="0" dirty="0">
                <a:solidFill>
                  <a:srgbClr val="000000"/>
                </a:solidFill>
                <a:effectLst/>
                <a:latin typeface="Arial" panose="020B0604020202020204" pitchFamily="34" charset="0"/>
              </a:rPr>
              <a:t> máquina do Instituto Avançado de Estudos de Princeton</a:t>
            </a:r>
            <a:r>
              <a:rPr lang="pt-BR" b="0" i="0" dirty="0">
                <a:solidFill>
                  <a:srgbClr val="000000"/>
                </a:solidFill>
                <a:effectLst/>
                <a:latin typeface="Arial" panose="020B0604020202020204" pitchFamily="34" charset="0"/>
              </a:rPr>
              <a:t>.</a:t>
            </a:r>
          </a:p>
          <a:p>
            <a:pPr algn="just">
              <a:spcBef>
                <a:spcPts val="750"/>
              </a:spcBef>
              <a:spcAft>
                <a:spcPts val="750"/>
              </a:spcAft>
            </a:pPr>
            <a:endParaRPr lang="pt-BR" b="0" i="0" dirty="0">
              <a:solidFill>
                <a:srgbClr val="000000"/>
              </a:solidFill>
              <a:effectLst/>
              <a:latin typeface="Arial" panose="020B0604020202020204" pitchFamily="34" charset="0"/>
            </a:endParaRPr>
          </a:p>
          <a:p>
            <a:pPr algn="just">
              <a:spcBef>
                <a:spcPts val="750"/>
              </a:spcBef>
              <a:spcAft>
                <a:spcPts val="750"/>
              </a:spcAft>
            </a:pPr>
            <a:r>
              <a:rPr lang="pt-BR" b="0" i="0" dirty="0">
                <a:solidFill>
                  <a:srgbClr val="000000"/>
                </a:solidFill>
                <a:effectLst/>
                <a:latin typeface="Arial" panose="020B0604020202020204" pitchFamily="34" charset="0"/>
              </a:rPr>
              <a:t>Outra contribuição importante para a computação foi a do cientista e matemático britânico </a:t>
            </a:r>
            <a:r>
              <a:rPr lang="pt-BR" b="0" i="1" dirty="0">
                <a:solidFill>
                  <a:srgbClr val="000000"/>
                </a:solidFill>
                <a:effectLst/>
                <a:latin typeface="Arial" panose="020B0604020202020204" pitchFamily="34" charset="0"/>
              </a:rPr>
              <a:t>Alan Turing</a:t>
            </a:r>
            <a:r>
              <a:rPr lang="pt-BR" b="0" i="0" dirty="0">
                <a:solidFill>
                  <a:srgbClr val="000000"/>
                </a:solidFill>
                <a:effectLst/>
                <a:latin typeface="Arial" panose="020B0604020202020204" pitchFamily="34" charset="0"/>
              </a:rPr>
              <a:t>, um dos pioneiros em códigos de computador. Ele pensou em um projeto de criação de uma máquina inteligente e projetou a máquina de Turin que serviu como base para os computadores atuais, bem como os conceitos de computação. Ele é considerado o pai da computação. Além dele, outros personalidades auxiliaram na produção das linguagens.</a:t>
            </a:r>
          </a:p>
          <a:p>
            <a:pPr algn="just">
              <a:spcBef>
                <a:spcPts val="750"/>
              </a:spcBef>
              <a:spcAft>
                <a:spcPts val="750"/>
              </a:spcAft>
            </a:pPr>
            <a:endParaRPr lang="pt-BR" b="0" i="0" dirty="0">
              <a:solidFill>
                <a:srgbClr val="000000"/>
              </a:solidFill>
              <a:effectLst/>
              <a:latin typeface="Arial" panose="020B0604020202020204" pitchFamily="34" charset="0"/>
            </a:endParaRPr>
          </a:p>
        </p:txBody>
      </p:sp>
      <p:sp>
        <p:nvSpPr>
          <p:cNvPr id="4" name="Espaço Reservado para Número de Slide 3">
            <a:extLst>
              <a:ext uri="{FF2B5EF4-FFF2-40B4-BE49-F238E27FC236}">
                <a16:creationId xmlns:a16="http://schemas.microsoft.com/office/drawing/2014/main" id="{FDF2F737-3353-5D6B-0FC4-1B395299F731}"/>
              </a:ext>
            </a:extLst>
          </p:cNvPr>
          <p:cNvSpPr>
            <a:spLocks noGrp="1"/>
          </p:cNvSpPr>
          <p:nvPr>
            <p:ph type="sldNum" sz="quarter" idx="5"/>
          </p:nvPr>
        </p:nvSpPr>
        <p:spPr/>
        <p:txBody>
          <a:bodyPr/>
          <a:lstStyle/>
          <a:p>
            <a:fld id="{057F05CE-D17A-4B1D-BE0B-7F55875AEB0E}" type="slidenum">
              <a:rPr lang="pt-BR" smtClean="0"/>
              <a:t>7</a:t>
            </a:fld>
            <a:endParaRPr lang="pt-BR"/>
          </a:p>
        </p:txBody>
      </p:sp>
    </p:spTree>
    <p:extLst>
      <p:ext uri="{BB962C8B-B14F-4D97-AF65-F5344CB8AC3E}">
        <p14:creationId xmlns:p14="http://schemas.microsoft.com/office/powerpoint/2010/main" val="112965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B0D04-8ABF-2612-CC4B-218CFA67B8F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CD51DE4-6F32-3E38-F11C-D418BBC6631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CD33EF7-AB20-DF3C-6D08-CAE05955D3BF}"/>
              </a:ext>
            </a:extLst>
          </p:cNvPr>
          <p:cNvSpPr>
            <a:spLocks noGrp="1"/>
          </p:cNvSpPr>
          <p:nvPr>
            <p:ph type="body" idx="1"/>
          </p:nvPr>
        </p:nvSpPr>
        <p:spPr/>
        <p:txBody>
          <a:bodyPr/>
          <a:lstStyle/>
          <a:p>
            <a:pPr algn="just">
              <a:spcBef>
                <a:spcPts val="750"/>
              </a:spcBef>
              <a:spcAft>
                <a:spcPts val="750"/>
              </a:spcAft>
            </a:pPr>
            <a:r>
              <a:rPr lang="pt-BR" b="1" i="0" dirty="0">
                <a:solidFill>
                  <a:srgbClr val="000000"/>
                </a:solidFill>
                <a:effectLst/>
                <a:latin typeface="Arial" panose="020B0604020202020204" pitchFamily="34" charset="0"/>
              </a:rPr>
              <a:t>Década de 50:</a:t>
            </a:r>
          </a:p>
          <a:p>
            <a:pPr algn="just">
              <a:spcBef>
                <a:spcPts val="750"/>
              </a:spcBef>
              <a:spcAft>
                <a:spcPts val="750"/>
              </a:spcAft>
            </a:pPr>
            <a:r>
              <a:rPr lang="pt-BR" b="0" i="0" dirty="0">
                <a:solidFill>
                  <a:srgbClr val="000000"/>
                </a:solidFill>
                <a:effectLst/>
                <a:latin typeface="Arial" panose="020B0604020202020204" pitchFamily="34" charset="0"/>
              </a:rPr>
              <a:t>As primeiras linguagens eram as de máquina desenvolvidas para os primeiros computadores. Os programas eram escritos em código de máquina e inseridos no computador através de cabos. Códigos como 0001101010101.</a:t>
            </a:r>
          </a:p>
          <a:p>
            <a:pPr algn="just">
              <a:spcBef>
                <a:spcPts val="750"/>
              </a:spcBef>
              <a:spcAft>
                <a:spcPts val="750"/>
              </a:spcAft>
            </a:pPr>
            <a:r>
              <a:rPr lang="pt-BR" b="0" i="0" dirty="0">
                <a:solidFill>
                  <a:srgbClr val="000000"/>
                </a:solidFill>
                <a:effectLst/>
                <a:latin typeface="Arial" panose="020B0604020202020204" pitchFamily="34" charset="0"/>
              </a:rPr>
              <a:t>Nessa época, os programadores viram que era difícil escrever e modificar a linguagem de máquina e logo perceberam que era necessário encontrar uma forma mais fácil de escrever os programas para computador. Assim surgiu </a:t>
            </a:r>
            <a:r>
              <a:rPr lang="pt-BR" b="1" i="0" dirty="0">
                <a:solidFill>
                  <a:srgbClr val="000000"/>
                </a:solidFill>
                <a:effectLst/>
                <a:latin typeface="Arial" panose="020B0604020202020204" pitchFamily="34" charset="0"/>
              </a:rPr>
              <a:t>Assembly</a:t>
            </a:r>
            <a:r>
              <a:rPr lang="pt-BR" b="0" i="0" dirty="0">
                <a:solidFill>
                  <a:srgbClr val="000000"/>
                </a:solidFill>
                <a:effectLst/>
                <a:latin typeface="Arial" panose="020B0604020202020204" pitchFamily="34" charset="0"/>
              </a:rPr>
              <a:t>. A Assembly é considerada de baixo nível, pois tem maior proximidade com a máquina.</a:t>
            </a:r>
          </a:p>
          <a:p>
            <a:pPr algn="just">
              <a:spcBef>
                <a:spcPts val="750"/>
              </a:spcBef>
              <a:spcAft>
                <a:spcPts val="750"/>
              </a:spcAft>
            </a:pPr>
            <a:r>
              <a:rPr lang="pt-BR" b="0" i="0" dirty="0">
                <a:solidFill>
                  <a:srgbClr val="000000"/>
                </a:solidFill>
                <a:effectLst/>
                <a:latin typeface="Arial" panose="020B0604020202020204" pitchFamily="34" charset="0"/>
              </a:rPr>
              <a:t>Assim, foi criada por </a:t>
            </a:r>
            <a:r>
              <a:rPr lang="pt-BR" b="0" i="1" dirty="0">
                <a:solidFill>
                  <a:srgbClr val="000000"/>
                </a:solidFill>
                <a:effectLst/>
                <a:latin typeface="Arial" panose="020B0604020202020204" pitchFamily="34" charset="0"/>
              </a:rPr>
              <a:t>John </a:t>
            </a:r>
            <a:r>
              <a:rPr lang="pt-BR" b="0" i="1" dirty="0" err="1">
                <a:solidFill>
                  <a:srgbClr val="000000"/>
                </a:solidFill>
                <a:effectLst/>
                <a:latin typeface="Arial" panose="020B0604020202020204" pitchFamily="34" charset="0"/>
              </a:rPr>
              <a:t>Backus</a:t>
            </a:r>
            <a:r>
              <a:rPr lang="pt-BR" b="0" i="0" dirty="0">
                <a:solidFill>
                  <a:srgbClr val="000000"/>
                </a:solidFill>
                <a:effectLst/>
                <a:latin typeface="Arial" panose="020B0604020202020204" pitchFamily="34" charset="0"/>
              </a:rPr>
              <a:t>, em 1954, na Califórnia, a </a:t>
            </a:r>
            <a:r>
              <a:rPr lang="pt-BR" b="1" i="0" dirty="0">
                <a:solidFill>
                  <a:srgbClr val="000000"/>
                </a:solidFill>
                <a:effectLst/>
                <a:latin typeface="Arial" panose="020B0604020202020204" pitchFamily="34" charset="0"/>
              </a:rPr>
              <a:t>FORTRAN</a:t>
            </a:r>
            <a:r>
              <a:rPr lang="pt-BR" b="0" i="0" dirty="0">
                <a:solidFill>
                  <a:srgbClr val="000000"/>
                </a:solidFill>
                <a:effectLst/>
                <a:latin typeface="Arial" panose="020B0604020202020204" pitchFamily="34" charset="0"/>
              </a:rPr>
              <a:t>, </a:t>
            </a:r>
            <a:r>
              <a:rPr lang="pt-BR" b="0" i="0" dirty="0" err="1">
                <a:solidFill>
                  <a:srgbClr val="000000"/>
                </a:solidFill>
                <a:effectLst/>
                <a:latin typeface="Arial" panose="020B0604020202020204" pitchFamily="34" charset="0"/>
              </a:rPr>
              <a:t>FORmula</a:t>
            </a:r>
            <a:r>
              <a:rPr lang="pt-BR" b="0" i="0" dirty="0">
                <a:solidFill>
                  <a:srgbClr val="000000"/>
                </a:solidFill>
                <a:effectLst/>
                <a:latin typeface="Arial" panose="020B0604020202020204" pitchFamily="34" charset="0"/>
              </a:rPr>
              <a:t> </a:t>
            </a:r>
            <a:r>
              <a:rPr lang="pt-BR" b="0" i="0" dirty="0" err="1">
                <a:solidFill>
                  <a:srgbClr val="000000"/>
                </a:solidFill>
                <a:effectLst/>
                <a:latin typeface="Arial" panose="020B0604020202020204" pitchFamily="34" charset="0"/>
              </a:rPr>
              <a:t>TRANSlation</a:t>
            </a:r>
            <a:r>
              <a:rPr lang="pt-BR" b="0" i="0" dirty="0">
                <a:solidFill>
                  <a:srgbClr val="000000"/>
                </a:solidFill>
                <a:effectLst/>
                <a:latin typeface="Arial" panose="020B0604020202020204" pitchFamily="34" charset="0"/>
              </a:rPr>
              <a:t>. Ele queria desenvolver um linguagem para realização de cálculos matemáticos complexos à baixo custo. Foi uma das primeiras linguagens de alto nível que teve sucesso, sendo utilizada na engenharia e em aplicativos científicos para a resolução de cálculos matemáticos amplos.</a:t>
            </a:r>
          </a:p>
          <a:p>
            <a:pPr algn="just">
              <a:spcBef>
                <a:spcPts val="750"/>
              </a:spcBef>
              <a:spcAft>
                <a:spcPts val="750"/>
              </a:spcAft>
            </a:pPr>
            <a:r>
              <a:rPr lang="pt-BR" b="1" i="0" dirty="0">
                <a:solidFill>
                  <a:srgbClr val="000000"/>
                </a:solidFill>
                <a:effectLst/>
                <a:latin typeface="Arial" panose="020B0604020202020204" pitchFamily="34" charset="0"/>
              </a:rPr>
              <a:t>Década 60 e 70:</a:t>
            </a:r>
          </a:p>
          <a:p>
            <a:pPr algn="just">
              <a:spcBef>
                <a:spcPts val="750"/>
              </a:spcBef>
              <a:spcAft>
                <a:spcPts val="750"/>
              </a:spcAft>
            </a:pPr>
            <a:r>
              <a:rPr lang="pt-BR" b="0" i="0" dirty="0">
                <a:solidFill>
                  <a:srgbClr val="000000"/>
                </a:solidFill>
                <a:effectLst/>
                <a:latin typeface="Arial" panose="020B0604020202020204" pitchFamily="34" charset="0"/>
              </a:rPr>
              <a:t>Criada por </a:t>
            </a:r>
            <a:r>
              <a:rPr lang="pt-BR" b="0" i="1" dirty="0" err="1">
                <a:solidFill>
                  <a:srgbClr val="000000"/>
                </a:solidFill>
                <a:effectLst/>
                <a:latin typeface="Arial" panose="020B0604020202020204" pitchFamily="34" charset="0"/>
              </a:rPr>
              <a:t>Niklaus</a:t>
            </a:r>
            <a:r>
              <a:rPr lang="pt-BR" b="0" i="1" dirty="0">
                <a:solidFill>
                  <a:srgbClr val="000000"/>
                </a:solidFill>
                <a:effectLst/>
                <a:latin typeface="Arial" panose="020B0604020202020204" pitchFamily="34" charset="0"/>
              </a:rPr>
              <a:t> </a:t>
            </a:r>
            <a:r>
              <a:rPr lang="pt-BR" b="0" i="1" dirty="0" err="1">
                <a:solidFill>
                  <a:srgbClr val="000000"/>
                </a:solidFill>
                <a:effectLst/>
                <a:latin typeface="Arial" panose="020B0604020202020204" pitchFamily="34" charset="0"/>
              </a:rPr>
              <a:t>With</a:t>
            </a:r>
            <a:r>
              <a:rPr lang="pt-BR" b="0" i="0" dirty="0">
                <a:solidFill>
                  <a:srgbClr val="000000"/>
                </a:solidFill>
                <a:effectLst/>
                <a:latin typeface="Arial" panose="020B0604020202020204" pitchFamily="34" charset="0"/>
              </a:rPr>
              <a:t>, em 1970, </a:t>
            </a:r>
            <a:r>
              <a:rPr lang="pt-BR" b="1" i="0" dirty="0">
                <a:solidFill>
                  <a:srgbClr val="000000"/>
                </a:solidFill>
                <a:effectLst/>
                <a:latin typeface="Arial" panose="020B0604020202020204" pitchFamily="34" charset="0"/>
              </a:rPr>
              <a:t>Pascal</a:t>
            </a:r>
            <a:r>
              <a:rPr lang="pt-BR" b="0" i="0" dirty="0">
                <a:solidFill>
                  <a:srgbClr val="000000"/>
                </a:solidFill>
                <a:effectLst/>
                <a:latin typeface="Arial" panose="020B0604020202020204" pitchFamily="34" charset="0"/>
              </a:rPr>
              <a:t> é uma linguagem de alto nível usada no ensino da programação estruturada. As versões comerciais da linguagem foram amplamente utilizadas nos anos 80. É usada nos cursos da área de exatas para introdução a lógica de programação, bem como da versão atualizada de Pascal, </a:t>
            </a:r>
            <a:r>
              <a:rPr lang="pt-BR" b="0" i="0" dirty="0" err="1">
                <a:solidFill>
                  <a:srgbClr val="000000"/>
                </a:solidFill>
                <a:effectLst/>
                <a:latin typeface="Arial" panose="020B0604020202020204" pitchFamily="34" charset="0"/>
              </a:rPr>
              <a:t>Object</a:t>
            </a:r>
            <a:r>
              <a:rPr lang="pt-BR" b="0" i="0" dirty="0">
                <a:solidFill>
                  <a:srgbClr val="000000"/>
                </a:solidFill>
                <a:effectLst/>
                <a:latin typeface="Arial" panose="020B0604020202020204" pitchFamily="34" charset="0"/>
              </a:rPr>
              <a:t> Pascal e para o desenvolvimento de aplicações para o Windows. Empresas como a Apple utilizaram a linguagem para o computador pessoal Lisa, em 1983.</a:t>
            </a:r>
          </a:p>
          <a:p>
            <a:pPr algn="just">
              <a:spcBef>
                <a:spcPts val="750"/>
              </a:spcBef>
              <a:spcAft>
                <a:spcPts val="750"/>
              </a:spcAft>
            </a:pPr>
            <a:r>
              <a:rPr lang="pt-BR" b="0" i="0" dirty="0">
                <a:solidFill>
                  <a:srgbClr val="000000"/>
                </a:solidFill>
                <a:effectLst/>
                <a:latin typeface="Arial" panose="020B0604020202020204" pitchFamily="34" charset="0"/>
              </a:rPr>
              <a:t>Na década de 70, a linguagem </a:t>
            </a:r>
            <a:r>
              <a:rPr lang="pt-BR" b="1" i="0" dirty="0">
                <a:solidFill>
                  <a:srgbClr val="000000"/>
                </a:solidFill>
                <a:effectLst/>
                <a:latin typeface="Arial" panose="020B0604020202020204" pitchFamily="34" charset="0"/>
              </a:rPr>
              <a:t>C</a:t>
            </a:r>
            <a:r>
              <a:rPr lang="pt-BR" b="0" i="0" dirty="0">
                <a:solidFill>
                  <a:srgbClr val="000000"/>
                </a:solidFill>
                <a:effectLst/>
                <a:latin typeface="Arial" panose="020B0604020202020204" pitchFamily="34" charset="0"/>
              </a:rPr>
              <a:t>, foi uma das favoritas. Criada em 1972 por </a:t>
            </a:r>
            <a:r>
              <a:rPr lang="pt-BR" b="0" i="1" dirty="0">
                <a:solidFill>
                  <a:srgbClr val="000000"/>
                </a:solidFill>
                <a:effectLst/>
                <a:latin typeface="Arial" panose="020B0604020202020204" pitchFamily="34" charset="0"/>
              </a:rPr>
              <a:t>Dennis Ritchie</a:t>
            </a:r>
            <a:r>
              <a:rPr lang="pt-BR" b="0" i="0" dirty="0">
                <a:solidFill>
                  <a:srgbClr val="000000"/>
                </a:solidFill>
                <a:effectLst/>
                <a:latin typeface="Arial" panose="020B0604020202020204" pitchFamily="34" charset="0"/>
              </a:rPr>
              <a:t>, ela foi desenvolvida nos laboratórios da Bell </a:t>
            </a:r>
            <a:r>
              <a:rPr lang="pt-BR" b="0" i="0" dirty="0" err="1">
                <a:solidFill>
                  <a:srgbClr val="000000"/>
                </a:solidFill>
                <a:effectLst/>
                <a:latin typeface="Arial" panose="020B0604020202020204" pitchFamily="34" charset="0"/>
              </a:rPr>
              <a:t>Telephone</a:t>
            </a:r>
            <a:r>
              <a:rPr lang="pt-BR" b="0" i="0" dirty="0">
                <a:solidFill>
                  <a:srgbClr val="000000"/>
                </a:solidFill>
                <a:effectLst/>
                <a:latin typeface="Arial" panose="020B0604020202020204" pitchFamily="34" charset="0"/>
              </a:rPr>
              <a:t> para utilização do sistema Unix. Ela é de uso geral e intermediária. Muitas linguagens originaram dela como C#, Java, </a:t>
            </a:r>
            <a:r>
              <a:rPr lang="pt-BR" b="0" i="0" dirty="0" err="1">
                <a:solidFill>
                  <a:srgbClr val="000000"/>
                </a:solidFill>
                <a:effectLst/>
                <a:latin typeface="Arial" panose="020B0604020202020204" pitchFamily="34" charset="0"/>
              </a:rPr>
              <a:t>JavaScript</a:t>
            </a:r>
            <a:r>
              <a:rPr lang="pt-BR" b="0" i="0" dirty="0">
                <a:solidFill>
                  <a:srgbClr val="000000"/>
                </a:solidFill>
                <a:effectLst/>
                <a:latin typeface="Arial" panose="020B0604020202020204" pitchFamily="34" charset="0"/>
              </a:rPr>
              <a:t>, PHP, Perl e Python. Foi usada primeiramente para </a:t>
            </a:r>
            <a:r>
              <a:rPr lang="pt-BR" b="0" i="0" dirty="0" err="1">
                <a:solidFill>
                  <a:srgbClr val="000000"/>
                </a:solidFill>
                <a:effectLst/>
                <a:latin typeface="Arial" panose="020B0604020202020204" pitchFamily="34" charset="0"/>
              </a:rPr>
              <a:t>multi-plataformas</a:t>
            </a:r>
            <a:r>
              <a:rPr lang="pt-BR" b="0" i="0" dirty="0">
                <a:solidFill>
                  <a:srgbClr val="000000"/>
                </a:solidFill>
                <a:effectLst/>
                <a:latin typeface="Arial" panose="020B0604020202020204" pitchFamily="34" charset="0"/>
              </a:rPr>
              <a:t>, para a programação do sistema Unix e para o desenvolvimento de jogos de computador.</a:t>
            </a:r>
          </a:p>
          <a:p>
            <a:pPr algn="just">
              <a:spcBef>
                <a:spcPts val="750"/>
              </a:spcBef>
              <a:spcAft>
                <a:spcPts val="750"/>
              </a:spcAft>
            </a:pPr>
            <a:r>
              <a:rPr lang="pt-BR" b="0" i="0" dirty="0">
                <a:solidFill>
                  <a:srgbClr val="000000"/>
                </a:solidFill>
                <a:effectLst/>
                <a:latin typeface="Arial" panose="020B0604020202020204" pitchFamily="34" charset="0"/>
              </a:rPr>
              <a:t>A </a:t>
            </a:r>
            <a:r>
              <a:rPr lang="pt-BR" b="1" i="0" dirty="0">
                <a:solidFill>
                  <a:srgbClr val="000000"/>
                </a:solidFill>
                <a:effectLst/>
                <a:latin typeface="Arial" panose="020B0604020202020204" pitchFamily="34" charset="0"/>
              </a:rPr>
              <a:t>linguagem ADA</a:t>
            </a:r>
            <a:r>
              <a:rPr lang="pt-BR" b="0" i="0" dirty="0">
                <a:solidFill>
                  <a:srgbClr val="000000"/>
                </a:solidFill>
                <a:effectLst/>
                <a:latin typeface="Arial" panose="020B0604020202020204" pitchFamily="34" charset="0"/>
              </a:rPr>
              <a:t> criada EM 1979 pelo Departamento de Defesa dos Estados Unidos, foi batizada com o nome de Ada </a:t>
            </a:r>
            <a:r>
              <a:rPr lang="pt-BR" b="0" i="0" dirty="0" err="1">
                <a:solidFill>
                  <a:srgbClr val="000000"/>
                </a:solidFill>
                <a:effectLst/>
                <a:latin typeface="Arial" panose="020B0604020202020204" pitchFamily="34" charset="0"/>
              </a:rPr>
              <a:t>Lovelace</a:t>
            </a:r>
            <a:r>
              <a:rPr lang="pt-BR" b="0" i="0" dirty="0">
                <a:solidFill>
                  <a:srgbClr val="000000"/>
                </a:solidFill>
                <a:effectLst/>
                <a:latin typeface="Arial" panose="020B0604020202020204" pitchFamily="34" charset="0"/>
              </a:rPr>
              <a:t>, uma das primeiras pessoas a escrever um programa no mundo.</a:t>
            </a:r>
          </a:p>
          <a:p>
            <a:pPr algn="l">
              <a:spcBef>
                <a:spcPts val="750"/>
              </a:spcBef>
              <a:spcAft>
                <a:spcPts val="750"/>
              </a:spcAft>
            </a:pPr>
            <a:r>
              <a:rPr lang="pt-BR" sz="1400" b="1" i="0" dirty="0">
                <a:solidFill>
                  <a:srgbClr val="000000"/>
                </a:solidFill>
                <a:effectLst/>
                <a:latin typeface="Arial" panose="020B0604020202020204" pitchFamily="34" charset="0"/>
              </a:rPr>
              <a:t>Década de 80:</a:t>
            </a:r>
            <a:br>
              <a:rPr lang="pt-BR" b="0" i="0" dirty="0">
                <a:solidFill>
                  <a:srgbClr val="000000"/>
                </a:solidFill>
                <a:effectLst/>
                <a:latin typeface="Arial" panose="020B0604020202020204" pitchFamily="34" charset="0"/>
              </a:rPr>
            </a:br>
            <a:r>
              <a:rPr lang="pt-BR" b="0" i="0" dirty="0">
                <a:solidFill>
                  <a:srgbClr val="000000"/>
                </a:solidFill>
                <a:effectLst/>
                <a:latin typeface="Arial" panose="020B0604020202020204" pitchFamily="34" charset="0"/>
              </a:rPr>
              <a:t>Os anos 80 foi um marco, pois as empresas buscaram investir nas linguagens criadas nas décadas de 60 e 70. Um exemplo disso é a</a:t>
            </a:r>
            <a:r>
              <a:rPr lang="pt-BR" b="1" i="0" dirty="0">
                <a:solidFill>
                  <a:srgbClr val="000000"/>
                </a:solidFill>
                <a:effectLst/>
                <a:latin typeface="Arial" panose="020B0604020202020204" pitchFamily="34" charset="0"/>
              </a:rPr>
              <a:t> C++</a:t>
            </a:r>
            <a:r>
              <a:rPr lang="pt-BR" b="0" i="0" dirty="0">
                <a:solidFill>
                  <a:srgbClr val="000000"/>
                </a:solidFill>
                <a:effectLst/>
                <a:latin typeface="Arial" panose="020B0604020202020204" pitchFamily="34" charset="0"/>
              </a:rPr>
              <a:t>, uma linguagem de nível intermediário, orientada a objetos. É uma evolução da linguagem C, com melhorias. Ela foi criada por </a:t>
            </a:r>
            <a:r>
              <a:rPr lang="pt-BR" b="0" i="1" dirty="0" err="1">
                <a:solidFill>
                  <a:srgbClr val="000000"/>
                </a:solidFill>
                <a:effectLst/>
                <a:latin typeface="Arial" panose="020B0604020202020204" pitchFamily="34" charset="0"/>
              </a:rPr>
              <a:t>Bjarne</a:t>
            </a:r>
            <a:r>
              <a:rPr lang="pt-BR" b="0" i="1" dirty="0">
                <a:solidFill>
                  <a:srgbClr val="000000"/>
                </a:solidFill>
                <a:effectLst/>
                <a:latin typeface="Arial" panose="020B0604020202020204" pitchFamily="34" charset="0"/>
              </a:rPr>
              <a:t> </a:t>
            </a:r>
            <a:r>
              <a:rPr lang="pt-BR" b="0" i="1" dirty="0" err="1">
                <a:solidFill>
                  <a:srgbClr val="000000"/>
                </a:solidFill>
                <a:effectLst/>
                <a:latin typeface="Arial" panose="020B0604020202020204" pitchFamily="34" charset="0"/>
              </a:rPr>
              <a:t>Stroustrup</a:t>
            </a:r>
            <a:r>
              <a:rPr lang="pt-BR" b="0" i="0" dirty="0">
                <a:solidFill>
                  <a:srgbClr val="000000"/>
                </a:solidFill>
                <a:effectLst/>
                <a:latin typeface="Arial" panose="020B0604020202020204" pitchFamily="34" charset="0"/>
              </a:rPr>
              <a:t> em 1983. Seus usos foram para o desenvolvimento de aplicações comerciais, produção de jogos, etc. Adobe, Microsoft (Internet Explorer), Google (Google Chrome), Mozilla Firefox utilizam-na.</a:t>
            </a:r>
          </a:p>
          <a:p>
            <a:pPr algn="just">
              <a:spcBef>
                <a:spcPts val="750"/>
              </a:spcBef>
              <a:spcAft>
                <a:spcPts val="750"/>
              </a:spcAft>
            </a:pPr>
            <a:r>
              <a:rPr lang="pt-BR" b="0" i="0" dirty="0">
                <a:solidFill>
                  <a:srgbClr val="000000"/>
                </a:solidFill>
                <a:effectLst/>
                <a:latin typeface="Arial" panose="020B0604020202020204" pitchFamily="34" charset="0"/>
              </a:rPr>
              <a:t>Outra marcante foi </a:t>
            </a:r>
            <a:r>
              <a:rPr lang="pt-BR" b="1" i="0" dirty="0" err="1">
                <a:solidFill>
                  <a:srgbClr val="000000"/>
                </a:solidFill>
                <a:effectLst/>
                <a:latin typeface="Arial" panose="020B0604020202020204" pitchFamily="34" charset="0"/>
              </a:rPr>
              <a:t>Objective</a:t>
            </a:r>
            <a:r>
              <a:rPr lang="pt-BR" b="1" i="0" dirty="0">
                <a:solidFill>
                  <a:srgbClr val="000000"/>
                </a:solidFill>
                <a:effectLst/>
                <a:latin typeface="Arial" panose="020B0604020202020204" pitchFamily="34" charset="0"/>
              </a:rPr>
              <a:t>-C</a:t>
            </a:r>
            <a:r>
              <a:rPr lang="pt-BR" b="0" i="0" dirty="0">
                <a:solidFill>
                  <a:srgbClr val="000000"/>
                </a:solidFill>
                <a:effectLst/>
                <a:latin typeface="Arial" panose="020B0604020202020204" pitchFamily="34" charset="0"/>
              </a:rPr>
              <a:t>. De alto nível e de uso geral, é uma ampliação da linguagem C, com a funcionalidade de transmissão de mensagens baseada em </a:t>
            </a:r>
            <a:r>
              <a:rPr lang="pt-BR" b="0" i="0" dirty="0" err="1">
                <a:solidFill>
                  <a:srgbClr val="000000"/>
                </a:solidFill>
                <a:effectLst/>
                <a:latin typeface="Arial" panose="020B0604020202020204" pitchFamily="34" charset="0"/>
              </a:rPr>
              <a:t>Smalltalk</a:t>
            </a:r>
            <a:r>
              <a:rPr lang="pt-BR" b="0" i="0" dirty="0">
                <a:solidFill>
                  <a:srgbClr val="000000"/>
                </a:solidFill>
                <a:effectLst/>
                <a:latin typeface="Arial" panose="020B0604020202020204" pitchFamily="34" charset="0"/>
              </a:rPr>
              <a:t>. Foi criada em 1983 por </a:t>
            </a:r>
            <a:r>
              <a:rPr lang="pt-BR" b="0" i="1" dirty="0">
                <a:solidFill>
                  <a:srgbClr val="000000"/>
                </a:solidFill>
                <a:effectLst/>
                <a:latin typeface="Arial" panose="020B0604020202020204" pitchFamily="34" charset="0"/>
              </a:rPr>
              <a:t>Brad Cox</a:t>
            </a:r>
            <a:r>
              <a:rPr lang="pt-BR" b="0" i="0" dirty="0">
                <a:solidFill>
                  <a:srgbClr val="000000"/>
                </a:solidFill>
                <a:effectLst/>
                <a:latin typeface="Arial" panose="020B0604020202020204" pitchFamily="34" charset="0"/>
              </a:rPr>
              <a:t> e </a:t>
            </a:r>
            <a:r>
              <a:rPr lang="pt-BR" b="0" i="1" dirty="0">
                <a:solidFill>
                  <a:srgbClr val="000000"/>
                </a:solidFill>
                <a:effectLst/>
                <a:latin typeface="Arial" panose="020B0604020202020204" pitchFamily="34" charset="0"/>
              </a:rPr>
              <a:t>Tom Love</a:t>
            </a:r>
            <a:r>
              <a:rPr lang="pt-BR" b="0" i="0" dirty="0">
                <a:solidFill>
                  <a:srgbClr val="000000"/>
                </a:solidFill>
                <a:effectLst/>
                <a:latin typeface="Arial" panose="020B0604020202020204" pitchFamily="34" charset="0"/>
              </a:rPr>
              <a:t>. Atualmente, é utilizada principalmente para a programação da Apple, para o sistema operacional OS X e IOS da Apple</a:t>
            </a:r>
          </a:p>
          <a:p>
            <a:pPr algn="just">
              <a:spcBef>
                <a:spcPts val="750"/>
              </a:spcBef>
              <a:spcAft>
                <a:spcPts val="750"/>
              </a:spcAft>
            </a:pPr>
            <a:r>
              <a:rPr lang="pt-BR" b="1" i="0" dirty="0">
                <a:solidFill>
                  <a:srgbClr val="000000"/>
                </a:solidFill>
                <a:effectLst/>
                <a:latin typeface="Arial" panose="020B0604020202020204" pitchFamily="34" charset="0"/>
              </a:rPr>
              <a:t>Década de 90:</a:t>
            </a:r>
          </a:p>
          <a:p>
            <a:pPr algn="just">
              <a:spcBef>
                <a:spcPts val="750"/>
              </a:spcBef>
              <a:spcAft>
                <a:spcPts val="750"/>
              </a:spcAft>
            </a:pPr>
            <a:r>
              <a:rPr lang="pt-BR" b="0" i="0" dirty="0">
                <a:solidFill>
                  <a:srgbClr val="000000"/>
                </a:solidFill>
                <a:effectLst/>
                <a:latin typeface="Arial" panose="020B0604020202020204" pitchFamily="34" charset="0"/>
              </a:rPr>
              <a:t>Originárias das linguagens antigas, as modernas linguagens de programação vieram com um foco inovador para a rede mundial de computadores e para a </a:t>
            </a:r>
            <a:r>
              <a:rPr lang="pt-BR" b="0" i="0" dirty="0" err="1">
                <a:solidFill>
                  <a:srgbClr val="000000"/>
                </a:solidFill>
                <a:effectLst/>
                <a:latin typeface="Arial" panose="020B0604020202020204" pitchFamily="34" charset="0"/>
              </a:rPr>
              <a:t>orietação</a:t>
            </a:r>
            <a:r>
              <a:rPr lang="pt-BR" b="0" i="0" dirty="0">
                <a:solidFill>
                  <a:srgbClr val="000000"/>
                </a:solidFill>
                <a:effectLst/>
                <a:latin typeface="Arial" panose="020B0604020202020204" pitchFamily="34" charset="0"/>
              </a:rPr>
              <a:t> a objeto, tais como Python, Java e C#.</a:t>
            </a:r>
            <a:endParaRPr lang="pt-BR" b="1" i="0" dirty="0">
              <a:solidFill>
                <a:srgbClr val="000000"/>
              </a:solidFill>
              <a:effectLst/>
              <a:latin typeface="Arial" panose="020B0604020202020204" pitchFamily="34" charset="0"/>
            </a:endParaRPr>
          </a:p>
        </p:txBody>
      </p:sp>
      <p:sp>
        <p:nvSpPr>
          <p:cNvPr id="4" name="Espaço Reservado para Número de Slide 3">
            <a:extLst>
              <a:ext uri="{FF2B5EF4-FFF2-40B4-BE49-F238E27FC236}">
                <a16:creationId xmlns:a16="http://schemas.microsoft.com/office/drawing/2014/main" id="{679882BA-D427-CC13-250F-8AFBE4638541}"/>
              </a:ext>
            </a:extLst>
          </p:cNvPr>
          <p:cNvSpPr>
            <a:spLocks noGrp="1"/>
          </p:cNvSpPr>
          <p:nvPr>
            <p:ph type="sldNum" sz="quarter" idx="5"/>
          </p:nvPr>
        </p:nvSpPr>
        <p:spPr/>
        <p:txBody>
          <a:bodyPr/>
          <a:lstStyle/>
          <a:p>
            <a:fld id="{057F05CE-D17A-4B1D-BE0B-7F55875AEB0E}" type="slidenum">
              <a:rPr lang="pt-BR" smtClean="0"/>
              <a:t>8</a:t>
            </a:fld>
            <a:endParaRPr lang="pt-BR"/>
          </a:p>
        </p:txBody>
      </p:sp>
    </p:spTree>
    <p:extLst>
      <p:ext uri="{BB962C8B-B14F-4D97-AF65-F5344CB8AC3E}">
        <p14:creationId xmlns:p14="http://schemas.microsoft.com/office/powerpoint/2010/main" val="4292155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64C989F6-B663-80EC-2828-7EBAD43F58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ítulo 9">
            <a:extLst>
              <a:ext uri="{FF2B5EF4-FFF2-40B4-BE49-F238E27FC236}">
                <a16:creationId xmlns:a16="http://schemas.microsoft.com/office/drawing/2014/main" id="{54569C1B-EBC8-2AB5-B001-347A0191A46D}"/>
              </a:ext>
            </a:extLst>
          </p:cNvPr>
          <p:cNvSpPr>
            <a:spLocks noGrp="1"/>
          </p:cNvSpPr>
          <p:nvPr>
            <p:ph type="title" hasCustomPrompt="1"/>
          </p:nvPr>
        </p:nvSpPr>
        <p:spPr>
          <a:xfrm>
            <a:off x="5736772" y="2318667"/>
            <a:ext cx="5863046" cy="743154"/>
          </a:xfrm>
        </p:spPr>
        <p:txBody>
          <a:bodyPr>
            <a:noAutofit/>
          </a:bodyPr>
          <a:lstStyle>
            <a:lvl1pPr algn="ctr">
              <a:defRPr sz="3600" b="0">
                <a:solidFill>
                  <a:schemeClr val="bg1"/>
                </a:solidFill>
                <a:latin typeface="Arial Black" panose="020B0A04020102020204" pitchFamily="34" charset="0"/>
              </a:defRPr>
            </a:lvl1pPr>
          </a:lstStyle>
          <a:p>
            <a:r>
              <a:rPr lang="pt-BR" dirty="0"/>
              <a:t>TÍTULO</a:t>
            </a:r>
          </a:p>
        </p:txBody>
      </p:sp>
      <p:sp>
        <p:nvSpPr>
          <p:cNvPr id="10" name="Espaço Reservado para Texto 11">
            <a:extLst>
              <a:ext uri="{FF2B5EF4-FFF2-40B4-BE49-F238E27FC236}">
                <a16:creationId xmlns:a16="http://schemas.microsoft.com/office/drawing/2014/main" id="{6DB0564A-95C3-93BC-C96E-C6C1E0EBB059}"/>
              </a:ext>
            </a:extLst>
          </p:cNvPr>
          <p:cNvSpPr>
            <a:spLocks noGrp="1"/>
          </p:cNvSpPr>
          <p:nvPr>
            <p:ph type="body" sz="quarter" idx="10" hasCustomPrompt="1"/>
          </p:nvPr>
        </p:nvSpPr>
        <p:spPr>
          <a:xfrm>
            <a:off x="5737180" y="3258229"/>
            <a:ext cx="5862638" cy="327025"/>
          </a:xfrm>
        </p:spPr>
        <p:txBody>
          <a:bodyPr>
            <a:noAutofit/>
          </a:bodyPr>
          <a:lstStyle>
            <a:lvl1pPr marL="0" indent="0" algn="ctr">
              <a:buNone/>
              <a:defRPr sz="2000">
                <a:solidFill>
                  <a:schemeClr val="bg1"/>
                </a:solidFill>
              </a:defRPr>
            </a:lvl1pPr>
          </a:lstStyle>
          <a:p>
            <a:pPr lvl="0"/>
            <a:r>
              <a:rPr lang="pt-BR" dirty="0"/>
              <a:t>Subtítulo (opcional)</a:t>
            </a:r>
          </a:p>
        </p:txBody>
      </p:sp>
      <p:sp>
        <p:nvSpPr>
          <p:cNvPr id="11" name="Espaço Reservado para Texto 13">
            <a:extLst>
              <a:ext uri="{FF2B5EF4-FFF2-40B4-BE49-F238E27FC236}">
                <a16:creationId xmlns:a16="http://schemas.microsoft.com/office/drawing/2014/main" id="{BCCD7325-8720-AFAA-4924-CD94B8F31ABE}"/>
              </a:ext>
            </a:extLst>
          </p:cNvPr>
          <p:cNvSpPr>
            <a:spLocks noGrp="1"/>
          </p:cNvSpPr>
          <p:nvPr>
            <p:ph type="body" sz="quarter" idx="11" hasCustomPrompt="1"/>
          </p:nvPr>
        </p:nvSpPr>
        <p:spPr>
          <a:xfrm>
            <a:off x="5737180" y="4064610"/>
            <a:ext cx="5862638" cy="422389"/>
          </a:xfrm>
        </p:spPr>
        <p:txBody>
          <a:bodyPr>
            <a:normAutofit/>
          </a:bodyPr>
          <a:lstStyle>
            <a:lvl1pPr marL="0" indent="0" algn="ctr">
              <a:buNone/>
              <a:defRPr sz="2400" b="1"/>
            </a:lvl1pPr>
          </a:lstStyle>
          <a:p>
            <a:pPr lvl="0"/>
            <a:r>
              <a:rPr lang="pt-BR" dirty="0"/>
              <a:t>Nome do Palestrante</a:t>
            </a:r>
          </a:p>
        </p:txBody>
      </p:sp>
    </p:spTree>
    <p:extLst>
      <p:ext uri="{BB962C8B-B14F-4D97-AF65-F5344CB8AC3E}">
        <p14:creationId xmlns:p14="http://schemas.microsoft.com/office/powerpoint/2010/main" val="425526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3B04B622-D113-5CF7-E8C6-A713220729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ítulo 10">
            <a:extLst>
              <a:ext uri="{FF2B5EF4-FFF2-40B4-BE49-F238E27FC236}">
                <a16:creationId xmlns:a16="http://schemas.microsoft.com/office/drawing/2014/main" id="{C2114BB7-C9A1-75BA-AA47-C2A76D02DD65}"/>
              </a:ext>
            </a:extLst>
          </p:cNvPr>
          <p:cNvSpPr>
            <a:spLocks noGrp="1"/>
          </p:cNvSpPr>
          <p:nvPr>
            <p:ph type="title" hasCustomPrompt="1"/>
          </p:nvPr>
        </p:nvSpPr>
        <p:spPr>
          <a:xfrm>
            <a:off x="2954383" y="718457"/>
            <a:ext cx="5862637" cy="559651"/>
          </a:xfrm>
        </p:spPr>
        <p:txBody>
          <a:bodyPr>
            <a:noAutofit/>
          </a:bodyPr>
          <a:lstStyle>
            <a:lvl1pPr>
              <a:defRPr sz="4000">
                <a:solidFill>
                  <a:schemeClr val="tx1"/>
                </a:solidFill>
                <a:latin typeface="Arial" panose="020B0604020202020204" pitchFamily="34" charset="0"/>
                <a:cs typeface="Arial" panose="020B0604020202020204" pitchFamily="34" charset="0"/>
              </a:defRPr>
            </a:lvl1pPr>
          </a:lstStyle>
          <a:p>
            <a:r>
              <a:rPr lang="pt-BR" dirty="0"/>
              <a:t>Título</a:t>
            </a:r>
          </a:p>
        </p:txBody>
      </p:sp>
      <p:sp>
        <p:nvSpPr>
          <p:cNvPr id="12" name="Espaço Reservado para Texto 11">
            <a:extLst>
              <a:ext uri="{FF2B5EF4-FFF2-40B4-BE49-F238E27FC236}">
                <a16:creationId xmlns:a16="http://schemas.microsoft.com/office/drawing/2014/main" id="{B9EDEE8A-4EE5-9D6D-A801-47372E08A231}"/>
              </a:ext>
            </a:extLst>
          </p:cNvPr>
          <p:cNvSpPr>
            <a:spLocks noGrp="1"/>
          </p:cNvSpPr>
          <p:nvPr>
            <p:ph type="body" sz="quarter" idx="10" hasCustomPrompt="1"/>
          </p:nvPr>
        </p:nvSpPr>
        <p:spPr>
          <a:xfrm>
            <a:off x="2954383" y="1584143"/>
            <a:ext cx="5862638" cy="327025"/>
          </a:xfrm>
        </p:spPr>
        <p:txBody>
          <a:bodyPr>
            <a:noAutofit/>
          </a:bodyPr>
          <a:lstStyle>
            <a:lvl1pPr marL="0" indent="0" algn="l">
              <a:buNone/>
              <a:defRPr sz="1800">
                <a:solidFill>
                  <a:schemeClr val="tx1"/>
                </a:solidFill>
                <a:latin typeface="Arial" panose="020B0604020202020204" pitchFamily="34" charset="0"/>
                <a:cs typeface="Arial" panose="020B0604020202020204" pitchFamily="34" charset="0"/>
              </a:defRPr>
            </a:lvl1pPr>
          </a:lstStyle>
          <a:p>
            <a:pPr lvl="0"/>
            <a:r>
              <a:rPr lang="pt-BR" dirty="0"/>
              <a:t>Subtítulo (opcional)</a:t>
            </a:r>
          </a:p>
        </p:txBody>
      </p:sp>
      <p:sp>
        <p:nvSpPr>
          <p:cNvPr id="13" name="Espaço Reservado para Texto 14">
            <a:extLst>
              <a:ext uri="{FF2B5EF4-FFF2-40B4-BE49-F238E27FC236}">
                <a16:creationId xmlns:a16="http://schemas.microsoft.com/office/drawing/2014/main" id="{EE1BCFE8-2599-1B39-4CC7-AFD5EC25BE49}"/>
              </a:ext>
            </a:extLst>
          </p:cNvPr>
          <p:cNvSpPr>
            <a:spLocks noGrp="1"/>
          </p:cNvSpPr>
          <p:nvPr>
            <p:ph type="body" sz="quarter" idx="12" hasCustomPrompt="1"/>
          </p:nvPr>
        </p:nvSpPr>
        <p:spPr>
          <a:xfrm>
            <a:off x="2954383" y="2117498"/>
            <a:ext cx="8462599" cy="4349750"/>
          </a:xfrm>
        </p:spPr>
        <p:txBody>
          <a:bodyPr>
            <a:normAutofit/>
          </a:bodyPr>
          <a:lstStyle>
            <a:lvl1pPr marL="0" indent="0">
              <a:buNone/>
              <a:defRPr lang="pt-BR" sz="2400" kern="1200" dirty="0">
                <a:solidFill>
                  <a:schemeClr val="tx1"/>
                </a:solidFill>
                <a:latin typeface="+mn-lt"/>
                <a:ea typeface="+mn-ea"/>
                <a:cs typeface="+mn-cs"/>
              </a:defRPr>
            </a:lvl1pPr>
          </a:lstStyle>
          <a:p>
            <a:pPr lvl="0"/>
            <a:r>
              <a:rPr lang="pt-BR" dirty="0"/>
              <a:t>Texto em calibri tamanho 24</a:t>
            </a:r>
          </a:p>
        </p:txBody>
      </p:sp>
    </p:spTree>
    <p:extLst>
      <p:ext uri="{BB962C8B-B14F-4D97-AF65-F5344CB8AC3E}">
        <p14:creationId xmlns:p14="http://schemas.microsoft.com/office/powerpoint/2010/main" val="24785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F0E209C-BD82-B5EF-824E-91A65F6EA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ítulo 10">
            <a:extLst>
              <a:ext uri="{FF2B5EF4-FFF2-40B4-BE49-F238E27FC236}">
                <a16:creationId xmlns:a16="http://schemas.microsoft.com/office/drawing/2014/main" id="{94EB647C-D7B6-EF11-4B72-E4B3DD2F0F66}"/>
              </a:ext>
            </a:extLst>
          </p:cNvPr>
          <p:cNvSpPr>
            <a:spLocks noGrp="1"/>
          </p:cNvSpPr>
          <p:nvPr>
            <p:ph type="title" hasCustomPrompt="1"/>
          </p:nvPr>
        </p:nvSpPr>
        <p:spPr>
          <a:xfrm>
            <a:off x="981892" y="561703"/>
            <a:ext cx="5862637" cy="546588"/>
          </a:xfrm>
        </p:spPr>
        <p:txBody>
          <a:bodyPr>
            <a:noAutofit/>
          </a:bodyPr>
          <a:lstStyle>
            <a:lvl1pPr>
              <a:defRPr sz="4000">
                <a:solidFill>
                  <a:schemeClr val="tx1"/>
                </a:solidFill>
                <a:latin typeface="Arial" panose="020B0604020202020204" pitchFamily="34" charset="0"/>
                <a:cs typeface="Arial" panose="020B0604020202020204" pitchFamily="34" charset="0"/>
              </a:defRPr>
            </a:lvl1pPr>
          </a:lstStyle>
          <a:p>
            <a:r>
              <a:rPr lang="pt-BR" dirty="0"/>
              <a:t>Título</a:t>
            </a:r>
          </a:p>
        </p:txBody>
      </p:sp>
      <p:sp>
        <p:nvSpPr>
          <p:cNvPr id="10" name="Espaço Reservado para Texto 11">
            <a:extLst>
              <a:ext uri="{FF2B5EF4-FFF2-40B4-BE49-F238E27FC236}">
                <a16:creationId xmlns:a16="http://schemas.microsoft.com/office/drawing/2014/main" id="{61639BDB-61D9-0F9A-8AC0-4D4AAD47C211}"/>
              </a:ext>
            </a:extLst>
          </p:cNvPr>
          <p:cNvSpPr>
            <a:spLocks noGrp="1"/>
          </p:cNvSpPr>
          <p:nvPr>
            <p:ph type="body" sz="quarter" idx="10" hasCustomPrompt="1"/>
          </p:nvPr>
        </p:nvSpPr>
        <p:spPr>
          <a:xfrm>
            <a:off x="981891" y="1450839"/>
            <a:ext cx="5862638" cy="327025"/>
          </a:xfrm>
        </p:spPr>
        <p:txBody>
          <a:bodyPr>
            <a:noAutofit/>
          </a:bodyPr>
          <a:lstStyle>
            <a:lvl1pPr marL="0" indent="0" algn="l">
              <a:buNone/>
              <a:defRPr sz="1800">
                <a:solidFill>
                  <a:schemeClr val="tx1"/>
                </a:solidFill>
                <a:latin typeface="Arial" panose="020B0604020202020204" pitchFamily="34" charset="0"/>
                <a:cs typeface="Arial" panose="020B0604020202020204" pitchFamily="34" charset="0"/>
              </a:defRPr>
            </a:lvl1pPr>
          </a:lstStyle>
          <a:p>
            <a:pPr lvl="0"/>
            <a:r>
              <a:rPr lang="pt-BR" dirty="0"/>
              <a:t>Subtítulo (opcional)</a:t>
            </a:r>
          </a:p>
        </p:txBody>
      </p:sp>
      <p:sp>
        <p:nvSpPr>
          <p:cNvPr id="11" name="Espaço Reservado para Texto 14">
            <a:extLst>
              <a:ext uri="{FF2B5EF4-FFF2-40B4-BE49-F238E27FC236}">
                <a16:creationId xmlns:a16="http://schemas.microsoft.com/office/drawing/2014/main" id="{ED596594-F853-FB16-4805-E9508B43ECED}"/>
              </a:ext>
            </a:extLst>
          </p:cNvPr>
          <p:cNvSpPr>
            <a:spLocks noGrp="1"/>
          </p:cNvSpPr>
          <p:nvPr>
            <p:ph type="body" sz="quarter" idx="12" hasCustomPrompt="1"/>
          </p:nvPr>
        </p:nvSpPr>
        <p:spPr>
          <a:xfrm>
            <a:off x="981891" y="1934618"/>
            <a:ext cx="6607629" cy="4253809"/>
          </a:xfrm>
        </p:spPr>
        <p:txBody>
          <a:bodyPr>
            <a:normAutofit/>
          </a:bodyPr>
          <a:lstStyle>
            <a:lvl1pPr marL="0" indent="0">
              <a:buNone/>
              <a:defRPr lang="pt-BR" sz="2400" kern="1200" dirty="0">
                <a:solidFill>
                  <a:schemeClr val="tx1"/>
                </a:solidFill>
                <a:latin typeface="+mn-lt"/>
                <a:ea typeface="+mn-ea"/>
                <a:cs typeface="+mn-cs"/>
              </a:defRPr>
            </a:lvl1pPr>
          </a:lstStyle>
          <a:p>
            <a:pPr lvl="0"/>
            <a:r>
              <a:rPr lang="pt-BR" dirty="0"/>
              <a:t>Texto em calibri tamanho 24</a:t>
            </a:r>
          </a:p>
        </p:txBody>
      </p:sp>
      <p:sp>
        <p:nvSpPr>
          <p:cNvPr id="12" name="Espaço Reservado para Conteúdo 11">
            <a:extLst>
              <a:ext uri="{FF2B5EF4-FFF2-40B4-BE49-F238E27FC236}">
                <a16:creationId xmlns:a16="http://schemas.microsoft.com/office/drawing/2014/main" id="{F5A7DAA2-1893-10D8-0A57-AB93E51919CD}"/>
              </a:ext>
            </a:extLst>
          </p:cNvPr>
          <p:cNvSpPr>
            <a:spLocks noGrp="1"/>
          </p:cNvSpPr>
          <p:nvPr>
            <p:ph sz="quarter" idx="13" hasCustomPrompt="1"/>
          </p:nvPr>
        </p:nvSpPr>
        <p:spPr>
          <a:xfrm>
            <a:off x="8088153" y="1620044"/>
            <a:ext cx="3605213" cy="3617912"/>
          </a:xfrm>
        </p:spPr>
        <p:txBody>
          <a:bodyPr>
            <a:normAutofit/>
          </a:bodyPr>
          <a:lstStyle>
            <a:lvl1pPr marL="0" indent="0" algn="l">
              <a:buNone/>
              <a:defRPr sz="2400">
                <a:solidFill>
                  <a:schemeClr val="bg2">
                    <a:lumMod val="50000"/>
                  </a:schemeClr>
                </a:solidFill>
              </a:defRPr>
            </a:lvl1pPr>
          </a:lstStyle>
          <a:p>
            <a:pPr lvl="0"/>
            <a:r>
              <a:rPr lang="pt-BR" dirty="0"/>
              <a:t>Insira uma imagem</a:t>
            </a:r>
          </a:p>
        </p:txBody>
      </p:sp>
    </p:spTree>
    <p:extLst>
      <p:ext uri="{BB962C8B-B14F-4D97-AF65-F5344CB8AC3E}">
        <p14:creationId xmlns:p14="http://schemas.microsoft.com/office/powerpoint/2010/main" val="248874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102F8-5B41-D758-8649-73D1C76F30F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ED7BA65-76E4-A0DD-9245-BA9C31DAEBB1}"/>
              </a:ext>
            </a:extLst>
          </p:cNvPr>
          <p:cNvSpPr>
            <a:spLocks noGrp="1"/>
          </p:cNvSpPr>
          <p:nvPr>
            <p:ph type="dt" sz="half" idx="10"/>
          </p:nvPr>
        </p:nvSpPr>
        <p:spPr/>
        <p:txBody>
          <a:bodyPr/>
          <a:lstStyle/>
          <a:p>
            <a:fld id="{AFB24C65-7032-4EF2-96F4-0E27EFCFF5D0}" type="datetimeFigureOut">
              <a:rPr lang="pt-BR" smtClean="0"/>
              <a:t>03/11/2024</a:t>
            </a:fld>
            <a:endParaRPr lang="pt-BR"/>
          </a:p>
        </p:txBody>
      </p:sp>
      <p:sp>
        <p:nvSpPr>
          <p:cNvPr id="4" name="Espaço Reservado para Rodapé 3">
            <a:extLst>
              <a:ext uri="{FF2B5EF4-FFF2-40B4-BE49-F238E27FC236}">
                <a16:creationId xmlns:a16="http://schemas.microsoft.com/office/drawing/2014/main" id="{658761E3-40BD-30A1-F5DA-A0F271A0667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5D045DE-DFC2-1F30-FDD7-D8695B4AA020}"/>
              </a:ext>
            </a:extLst>
          </p:cNvPr>
          <p:cNvSpPr>
            <a:spLocks noGrp="1"/>
          </p:cNvSpPr>
          <p:nvPr>
            <p:ph type="sldNum" sz="quarter" idx="12"/>
          </p:nvPr>
        </p:nvSpPr>
        <p:spPr/>
        <p:txBody>
          <a:bodyPr/>
          <a:lstStyle/>
          <a:p>
            <a:fld id="{40D63F32-B80B-42EB-867B-45B4E7D3466A}" type="slidenum">
              <a:rPr lang="pt-BR" smtClean="0"/>
              <a:t>‹nº›</a:t>
            </a:fld>
            <a:endParaRPr lang="pt-BR"/>
          </a:p>
        </p:txBody>
      </p:sp>
      <p:pic>
        <p:nvPicPr>
          <p:cNvPr id="9" name="Imagem 8">
            <a:extLst>
              <a:ext uri="{FF2B5EF4-FFF2-40B4-BE49-F238E27FC236}">
                <a16:creationId xmlns:a16="http://schemas.microsoft.com/office/drawing/2014/main" id="{4E2E3BFE-AFF8-C6A3-BF6B-D3761D2AFD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ítulo 11">
            <a:extLst>
              <a:ext uri="{FF2B5EF4-FFF2-40B4-BE49-F238E27FC236}">
                <a16:creationId xmlns:a16="http://schemas.microsoft.com/office/drawing/2014/main" id="{BFD2FBDB-33B0-23E3-80BD-39D70958C3FD}"/>
              </a:ext>
            </a:extLst>
          </p:cNvPr>
          <p:cNvSpPr txBox="1">
            <a:spLocks/>
          </p:cNvSpPr>
          <p:nvPr userDrawn="1"/>
        </p:nvSpPr>
        <p:spPr>
          <a:xfrm>
            <a:off x="1107281" y="718638"/>
            <a:ext cx="5862638" cy="600710"/>
          </a:xfrm>
          <a:prstGeom prst="rect">
            <a:avLst/>
          </a:prstGeom>
        </p:spPr>
        <p:txBody>
          <a:bodyPr vert="horz" lIns="91440" tIns="45720" rIns="91440" bIns="45720" rtlCol="0" anchor="ctr">
            <a:normAutofit lnSpcReduction="10000"/>
          </a:bodyPr>
          <a:lstStyle>
            <a:lvl1pPr marL="0" algn="l" defTabSz="914400" rtl="0" eaLnBrk="1" latinLnBrk="0" hangingPunct="1">
              <a:lnSpc>
                <a:spcPct val="90000"/>
              </a:lnSpc>
              <a:spcBef>
                <a:spcPct val="0"/>
              </a:spcBef>
              <a:buNone/>
              <a:defRPr lang="pt-BR" sz="4000" kern="1200" dirty="0">
                <a:solidFill>
                  <a:schemeClr val="bg1"/>
                </a:solidFill>
                <a:latin typeface="Arial" panose="020B0604020202020204" pitchFamily="34" charset="0"/>
                <a:ea typeface="+mj-ea"/>
                <a:cs typeface="Arial" panose="020B0604020202020204" pitchFamily="34" charset="0"/>
              </a:defRPr>
            </a:lvl1pPr>
          </a:lstStyle>
          <a:p>
            <a:endParaRPr lang="pt-BR" dirty="0"/>
          </a:p>
        </p:txBody>
      </p:sp>
      <p:sp>
        <p:nvSpPr>
          <p:cNvPr id="11" name="Espaço Reservado para Texto 11">
            <a:extLst>
              <a:ext uri="{FF2B5EF4-FFF2-40B4-BE49-F238E27FC236}">
                <a16:creationId xmlns:a16="http://schemas.microsoft.com/office/drawing/2014/main" id="{960469F6-3781-90D8-BE4C-CE6AE082DDE5}"/>
              </a:ext>
            </a:extLst>
          </p:cNvPr>
          <p:cNvSpPr>
            <a:spLocks noGrp="1"/>
          </p:cNvSpPr>
          <p:nvPr>
            <p:ph type="body" sz="quarter" idx="13" hasCustomPrompt="1"/>
          </p:nvPr>
        </p:nvSpPr>
        <p:spPr>
          <a:xfrm>
            <a:off x="1107281" y="1639252"/>
            <a:ext cx="5862638" cy="327025"/>
          </a:xfrm>
        </p:spPr>
        <p:txBody>
          <a:bodyPr>
            <a:noAutofit/>
          </a:bodyPr>
          <a:lstStyle>
            <a:lvl1pPr marL="0" indent="0" algn="l">
              <a:buNone/>
              <a:defRPr sz="1800">
                <a:solidFill>
                  <a:schemeClr val="bg1"/>
                </a:solidFill>
                <a:latin typeface="Arial" panose="020B0604020202020204" pitchFamily="34" charset="0"/>
                <a:cs typeface="Arial" panose="020B0604020202020204" pitchFamily="34" charset="0"/>
              </a:defRPr>
            </a:lvl1pPr>
          </a:lstStyle>
          <a:p>
            <a:pPr lvl="0"/>
            <a:r>
              <a:rPr lang="pt-BR" dirty="0"/>
              <a:t>Subtítulo (opcional)</a:t>
            </a:r>
          </a:p>
        </p:txBody>
      </p:sp>
      <p:sp>
        <p:nvSpPr>
          <p:cNvPr id="12" name="Espaço Reservado para Texto 11">
            <a:extLst>
              <a:ext uri="{FF2B5EF4-FFF2-40B4-BE49-F238E27FC236}">
                <a16:creationId xmlns:a16="http://schemas.microsoft.com/office/drawing/2014/main" id="{2A943DE4-86ED-EAD2-46A4-069DE756A3A9}"/>
              </a:ext>
            </a:extLst>
          </p:cNvPr>
          <p:cNvSpPr>
            <a:spLocks noGrp="1"/>
          </p:cNvSpPr>
          <p:nvPr>
            <p:ph type="body" sz="quarter" idx="14" hasCustomPrompt="1"/>
          </p:nvPr>
        </p:nvSpPr>
        <p:spPr>
          <a:xfrm>
            <a:off x="1107281" y="823640"/>
            <a:ext cx="5862638" cy="540023"/>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pt-BR" dirty="0"/>
              <a:t>Título</a:t>
            </a:r>
          </a:p>
        </p:txBody>
      </p:sp>
    </p:spTree>
    <p:extLst>
      <p:ext uri="{BB962C8B-B14F-4D97-AF65-F5344CB8AC3E}">
        <p14:creationId xmlns:p14="http://schemas.microsoft.com/office/powerpoint/2010/main" val="172655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6A21E-D664-6D3E-6DD4-824AF1F740A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3A03608-ED00-5847-799F-56B89B8CEED6}"/>
              </a:ext>
            </a:extLst>
          </p:cNvPr>
          <p:cNvSpPr>
            <a:spLocks noGrp="1"/>
          </p:cNvSpPr>
          <p:nvPr>
            <p:ph type="dt" sz="half" idx="10"/>
          </p:nvPr>
        </p:nvSpPr>
        <p:spPr/>
        <p:txBody>
          <a:bodyPr/>
          <a:lstStyle/>
          <a:p>
            <a:fld id="{AFB24C65-7032-4EF2-96F4-0E27EFCFF5D0}" type="datetimeFigureOut">
              <a:rPr lang="pt-BR" smtClean="0"/>
              <a:t>03/11/2024</a:t>
            </a:fld>
            <a:endParaRPr lang="pt-BR"/>
          </a:p>
        </p:txBody>
      </p:sp>
      <p:sp>
        <p:nvSpPr>
          <p:cNvPr id="4" name="Espaço Reservado para Rodapé 3">
            <a:extLst>
              <a:ext uri="{FF2B5EF4-FFF2-40B4-BE49-F238E27FC236}">
                <a16:creationId xmlns:a16="http://schemas.microsoft.com/office/drawing/2014/main" id="{DA0A33D6-C64C-63E3-AB07-2ACD8468369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417D16E-3BED-F8B6-27CF-B6E984659208}"/>
              </a:ext>
            </a:extLst>
          </p:cNvPr>
          <p:cNvSpPr>
            <a:spLocks noGrp="1"/>
          </p:cNvSpPr>
          <p:nvPr>
            <p:ph type="sldNum" sz="quarter" idx="12"/>
          </p:nvPr>
        </p:nvSpPr>
        <p:spPr/>
        <p:txBody>
          <a:bodyPr/>
          <a:lstStyle/>
          <a:p>
            <a:fld id="{40D63F32-B80B-42EB-867B-45B4E7D3466A}" type="slidenum">
              <a:rPr lang="pt-BR" smtClean="0"/>
              <a:t>‹nº›</a:t>
            </a:fld>
            <a:endParaRPr lang="pt-BR"/>
          </a:p>
        </p:txBody>
      </p:sp>
      <p:pic>
        <p:nvPicPr>
          <p:cNvPr id="7" name="Imagem 6">
            <a:extLst>
              <a:ext uri="{FF2B5EF4-FFF2-40B4-BE49-F238E27FC236}">
                <a16:creationId xmlns:a16="http://schemas.microsoft.com/office/drawing/2014/main" id="{DF59FE2F-FDDA-DCE3-EA50-1B8B9D9C0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Espaço Reservado para Texto 11">
            <a:extLst>
              <a:ext uri="{FF2B5EF4-FFF2-40B4-BE49-F238E27FC236}">
                <a16:creationId xmlns:a16="http://schemas.microsoft.com/office/drawing/2014/main" id="{F987136B-0CC8-CAB9-7E3F-5324287EAF11}"/>
              </a:ext>
            </a:extLst>
          </p:cNvPr>
          <p:cNvSpPr>
            <a:spLocks noGrp="1"/>
          </p:cNvSpPr>
          <p:nvPr>
            <p:ph type="body" sz="quarter" idx="14" hasCustomPrompt="1"/>
          </p:nvPr>
        </p:nvSpPr>
        <p:spPr>
          <a:xfrm>
            <a:off x="1107281" y="823640"/>
            <a:ext cx="5862638" cy="540023"/>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pt-BR" dirty="0"/>
              <a:t>Título</a:t>
            </a:r>
          </a:p>
        </p:txBody>
      </p:sp>
      <p:sp>
        <p:nvSpPr>
          <p:cNvPr id="9" name="Espaço Reservado para Texto 11">
            <a:extLst>
              <a:ext uri="{FF2B5EF4-FFF2-40B4-BE49-F238E27FC236}">
                <a16:creationId xmlns:a16="http://schemas.microsoft.com/office/drawing/2014/main" id="{316405A0-4B69-F6DE-8F4C-26D2E28A64D0}"/>
              </a:ext>
            </a:extLst>
          </p:cNvPr>
          <p:cNvSpPr>
            <a:spLocks noGrp="1"/>
          </p:cNvSpPr>
          <p:nvPr>
            <p:ph type="body" sz="quarter" idx="13" hasCustomPrompt="1"/>
          </p:nvPr>
        </p:nvSpPr>
        <p:spPr>
          <a:xfrm>
            <a:off x="1107281" y="1639252"/>
            <a:ext cx="5862638" cy="327025"/>
          </a:xfrm>
        </p:spPr>
        <p:txBody>
          <a:bodyPr>
            <a:noAutofit/>
          </a:bodyPr>
          <a:lstStyle>
            <a:lvl1pPr marL="0" indent="0" algn="l">
              <a:buNone/>
              <a:defRPr sz="1800">
                <a:solidFill>
                  <a:schemeClr val="bg1"/>
                </a:solidFill>
                <a:latin typeface="Arial" panose="020B0604020202020204" pitchFamily="34" charset="0"/>
                <a:cs typeface="Arial" panose="020B0604020202020204" pitchFamily="34" charset="0"/>
              </a:defRPr>
            </a:lvl1pPr>
          </a:lstStyle>
          <a:p>
            <a:pPr lvl="0"/>
            <a:r>
              <a:rPr lang="pt-BR" dirty="0"/>
              <a:t>Subtítulo (opcional)</a:t>
            </a:r>
          </a:p>
        </p:txBody>
      </p:sp>
    </p:spTree>
    <p:extLst>
      <p:ext uri="{BB962C8B-B14F-4D97-AF65-F5344CB8AC3E}">
        <p14:creationId xmlns:p14="http://schemas.microsoft.com/office/powerpoint/2010/main" val="17613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2D41B-7080-A619-71F5-38D102B61F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E3E08C5-11D3-A971-2124-40A9728623F1}"/>
              </a:ext>
            </a:extLst>
          </p:cNvPr>
          <p:cNvSpPr>
            <a:spLocks noGrp="1"/>
          </p:cNvSpPr>
          <p:nvPr>
            <p:ph type="dt" sz="half" idx="10"/>
          </p:nvPr>
        </p:nvSpPr>
        <p:spPr/>
        <p:txBody>
          <a:bodyPr/>
          <a:lstStyle/>
          <a:p>
            <a:fld id="{AFB24C65-7032-4EF2-96F4-0E27EFCFF5D0}" type="datetimeFigureOut">
              <a:rPr lang="pt-BR" smtClean="0"/>
              <a:t>03/11/2024</a:t>
            </a:fld>
            <a:endParaRPr lang="pt-BR"/>
          </a:p>
        </p:txBody>
      </p:sp>
      <p:sp>
        <p:nvSpPr>
          <p:cNvPr id="4" name="Espaço Reservado para Rodapé 3">
            <a:extLst>
              <a:ext uri="{FF2B5EF4-FFF2-40B4-BE49-F238E27FC236}">
                <a16:creationId xmlns:a16="http://schemas.microsoft.com/office/drawing/2014/main" id="{D0CDE6BA-9D76-B577-1D07-8A6495E4F28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9F7DFD5-D521-3776-1F81-A8D510226E4A}"/>
              </a:ext>
            </a:extLst>
          </p:cNvPr>
          <p:cNvSpPr>
            <a:spLocks noGrp="1"/>
          </p:cNvSpPr>
          <p:nvPr>
            <p:ph type="sldNum" sz="quarter" idx="12"/>
          </p:nvPr>
        </p:nvSpPr>
        <p:spPr/>
        <p:txBody>
          <a:bodyPr/>
          <a:lstStyle/>
          <a:p>
            <a:fld id="{40D63F32-B80B-42EB-867B-45B4E7D3466A}" type="slidenum">
              <a:rPr lang="pt-BR" smtClean="0"/>
              <a:t>‹nº›</a:t>
            </a:fld>
            <a:endParaRPr lang="pt-BR"/>
          </a:p>
        </p:txBody>
      </p:sp>
      <p:pic>
        <p:nvPicPr>
          <p:cNvPr id="7" name="Imagem 6">
            <a:extLst>
              <a:ext uri="{FF2B5EF4-FFF2-40B4-BE49-F238E27FC236}">
                <a16:creationId xmlns:a16="http://schemas.microsoft.com/office/drawing/2014/main" id="{C81918F9-9E02-D238-6CF3-4867EA397F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Espaço Reservado para Texto 11">
            <a:extLst>
              <a:ext uri="{FF2B5EF4-FFF2-40B4-BE49-F238E27FC236}">
                <a16:creationId xmlns:a16="http://schemas.microsoft.com/office/drawing/2014/main" id="{383B5991-73FE-4806-ACA8-FFB4B17AF7F5}"/>
              </a:ext>
            </a:extLst>
          </p:cNvPr>
          <p:cNvSpPr>
            <a:spLocks noGrp="1"/>
          </p:cNvSpPr>
          <p:nvPr>
            <p:ph type="body" sz="quarter" idx="14" hasCustomPrompt="1"/>
          </p:nvPr>
        </p:nvSpPr>
        <p:spPr>
          <a:xfrm>
            <a:off x="737337" y="648572"/>
            <a:ext cx="4111739" cy="555206"/>
          </a:xfrm>
        </p:spPr>
        <p:txBody>
          <a:bodyPr>
            <a:noAutofit/>
          </a:bodyPr>
          <a:lstStyle>
            <a:lvl1pPr marL="0" indent="0" algn="l">
              <a:buNone/>
              <a:defRPr sz="3200">
                <a:solidFill>
                  <a:schemeClr val="bg1"/>
                </a:solidFill>
                <a:latin typeface="Arial" panose="020B0604020202020204" pitchFamily="34" charset="0"/>
                <a:cs typeface="Arial" panose="020B0604020202020204" pitchFamily="34" charset="0"/>
              </a:defRPr>
            </a:lvl1pPr>
          </a:lstStyle>
          <a:p>
            <a:pPr lvl="0"/>
            <a:r>
              <a:rPr lang="pt-BR" dirty="0"/>
              <a:t>Título</a:t>
            </a:r>
          </a:p>
        </p:txBody>
      </p:sp>
      <p:sp>
        <p:nvSpPr>
          <p:cNvPr id="9" name="Espaço Reservado para Texto 11">
            <a:extLst>
              <a:ext uri="{FF2B5EF4-FFF2-40B4-BE49-F238E27FC236}">
                <a16:creationId xmlns:a16="http://schemas.microsoft.com/office/drawing/2014/main" id="{0886C65E-1E74-9DDD-DF75-37042C6EE79C}"/>
              </a:ext>
            </a:extLst>
          </p:cNvPr>
          <p:cNvSpPr>
            <a:spLocks noGrp="1"/>
          </p:cNvSpPr>
          <p:nvPr>
            <p:ph type="body" sz="quarter" idx="13" hasCustomPrompt="1"/>
          </p:nvPr>
        </p:nvSpPr>
        <p:spPr>
          <a:xfrm>
            <a:off x="734276" y="1441982"/>
            <a:ext cx="4114800" cy="327025"/>
          </a:xfrm>
        </p:spPr>
        <p:txBody>
          <a:bodyPr>
            <a:noAutofit/>
          </a:bodyPr>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pt-BR" dirty="0"/>
              <a:t>Subtítulo (opcional)</a:t>
            </a:r>
          </a:p>
        </p:txBody>
      </p:sp>
      <p:sp>
        <p:nvSpPr>
          <p:cNvPr id="10" name="Espaço Reservado para Texto 14">
            <a:extLst>
              <a:ext uri="{FF2B5EF4-FFF2-40B4-BE49-F238E27FC236}">
                <a16:creationId xmlns:a16="http://schemas.microsoft.com/office/drawing/2014/main" id="{969E741B-A80C-4382-4635-C3D824D24CB7}"/>
              </a:ext>
            </a:extLst>
          </p:cNvPr>
          <p:cNvSpPr>
            <a:spLocks noGrp="1"/>
          </p:cNvSpPr>
          <p:nvPr>
            <p:ph type="body" sz="quarter" idx="15" hasCustomPrompt="1"/>
          </p:nvPr>
        </p:nvSpPr>
        <p:spPr>
          <a:xfrm>
            <a:off x="734276" y="1934619"/>
            <a:ext cx="4114800" cy="4074296"/>
          </a:xfrm>
        </p:spPr>
        <p:txBody>
          <a:bodyPr>
            <a:normAutofit/>
          </a:bodyPr>
          <a:lstStyle>
            <a:lvl1pPr marL="0" indent="0">
              <a:buNone/>
              <a:defRPr lang="pt-BR" sz="2400" kern="1200" dirty="0">
                <a:solidFill>
                  <a:schemeClr val="bg1"/>
                </a:solidFill>
                <a:latin typeface="+mn-lt"/>
                <a:ea typeface="+mn-ea"/>
                <a:cs typeface="+mn-cs"/>
              </a:defRPr>
            </a:lvl1pPr>
          </a:lstStyle>
          <a:p>
            <a:pPr lvl="0"/>
            <a:r>
              <a:rPr lang="pt-BR" dirty="0"/>
              <a:t>Texto em calibri tamanho 24</a:t>
            </a:r>
          </a:p>
        </p:txBody>
      </p:sp>
    </p:spTree>
    <p:extLst>
      <p:ext uri="{BB962C8B-B14F-4D97-AF65-F5344CB8AC3E}">
        <p14:creationId xmlns:p14="http://schemas.microsoft.com/office/powerpoint/2010/main" val="5888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CE0D759-0C50-8BBE-6B9C-6BC0305BDF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32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BB21EB3-A751-2452-4355-ECB49A6A7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58B4D61-F0F7-6919-D263-9F2552710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7CBBAC-D9FE-2EE6-1C99-DC6E301B5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24C65-7032-4EF2-96F4-0E27EFCFF5D0}" type="datetimeFigureOut">
              <a:rPr lang="pt-BR" smtClean="0"/>
              <a:t>03/11/2024</a:t>
            </a:fld>
            <a:endParaRPr lang="pt-BR"/>
          </a:p>
        </p:txBody>
      </p:sp>
      <p:sp>
        <p:nvSpPr>
          <p:cNvPr id="5" name="Espaço Reservado para Rodapé 4">
            <a:extLst>
              <a:ext uri="{FF2B5EF4-FFF2-40B4-BE49-F238E27FC236}">
                <a16:creationId xmlns:a16="http://schemas.microsoft.com/office/drawing/2014/main" id="{C4CF4C12-5FC1-B8F3-32E9-1C6D3FE4A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8B4AD5C-4421-D1D2-6A11-A052FC9A3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63F32-B80B-42EB-867B-45B4E7D3466A}" type="slidenum">
              <a:rPr lang="pt-BR" smtClean="0"/>
              <a:t>‹nº›</a:t>
            </a:fld>
            <a:endParaRPr lang="pt-BR"/>
          </a:p>
        </p:txBody>
      </p:sp>
    </p:spTree>
    <p:extLst>
      <p:ext uri="{BB962C8B-B14F-4D97-AF65-F5344CB8AC3E}">
        <p14:creationId xmlns:p14="http://schemas.microsoft.com/office/powerpoint/2010/main" val="4046395680"/>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4" r:id="rId5"/>
    <p:sldLayoutId id="2147483653"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6B84B-5BDD-1BBC-1A5F-424B2CE074A7}"/>
              </a:ext>
            </a:extLst>
          </p:cNvPr>
          <p:cNvSpPr>
            <a:spLocks noGrp="1"/>
          </p:cNvSpPr>
          <p:nvPr>
            <p:ph type="title"/>
          </p:nvPr>
        </p:nvSpPr>
        <p:spPr>
          <a:xfrm>
            <a:off x="5504220" y="1850710"/>
            <a:ext cx="6328558" cy="1316148"/>
          </a:xfrm>
        </p:spPr>
        <p:txBody>
          <a:bodyPr/>
          <a:lstStyle/>
          <a:p>
            <a:r>
              <a:rPr lang="pt-BR" dirty="0"/>
              <a:t>Linguagem de programação em Python</a:t>
            </a:r>
          </a:p>
        </p:txBody>
      </p:sp>
      <p:sp>
        <p:nvSpPr>
          <p:cNvPr id="4" name="Espaço Reservado para Texto 3">
            <a:extLst>
              <a:ext uri="{FF2B5EF4-FFF2-40B4-BE49-F238E27FC236}">
                <a16:creationId xmlns:a16="http://schemas.microsoft.com/office/drawing/2014/main" id="{854435B3-3C89-296E-D915-93F9F12AA51E}"/>
              </a:ext>
            </a:extLst>
          </p:cNvPr>
          <p:cNvSpPr>
            <a:spLocks noGrp="1"/>
          </p:cNvSpPr>
          <p:nvPr>
            <p:ph type="body" sz="quarter" idx="11"/>
          </p:nvPr>
        </p:nvSpPr>
        <p:spPr/>
        <p:txBody>
          <a:bodyPr/>
          <a:lstStyle/>
          <a:p>
            <a:r>
              <a:rPr lang="pt-BR" dirty="0">
                <a:solidFill>
                  <a:schemeClr val="bg1"/>
                </a:solidFill>
              </a:rPr>
              <a:t>Felipe Cordeiro</a:t>
            </a:r>
          </a:p>
        </p:txBody>
      </p:sp>
      <p:sp>
        <p:nvSpPr>
          <p:cNvPr id="6" name="Espaço Reservado para Texto 5">
            <a:extLst>
              <a:ext uri="{FF2B5EF4-FFF2-40B4-BE49-F238E27FC236}">
                <a16:creationId xmlns:a16="http://schemas.microsoft.com/office/drawing/2014/main" id="{6D2C785B-D3FB-9E40-9B2C-9ADB69C247B7}"/>
              </a:ext>
            </a:extLst>
          </p:cNvPr>
          <p:cNvSpPr>
            <a:spLocks noGrp="1"/>
          </p:cNvSpPr>
          <p:nvPr>
            <p:ph type="body" sz="quarter" idx="10"/>
          </p:nvPr>
        </p:nvSpPr>
        <p:spPr/>
        <p:txBody>
          <a:bodyPr/>
          <a:lstStyle/>
          <a:p>
            <a:r>
              <a:rPr lang="pt-BR" dirty="0"/>
              <a:t>Fundamentos de Programação</a:t>
            </a:r>
          </a:p>
        </p:txBody>
      </p:sp>
    </p:spTree>
    <p:extLst>
      <p:ext uri="{BB962C8B-B14F-4D97-AF65-F5344CB8AC3E}">
        <p14:creationId xmlns:p14="http://schemas.microsoft.com/office/powerpoint/2010/main" val="345616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5E73D-6F2F-944C-11E3-DB935D9F4E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DEB122-D85B-364C-6438-1867908BBE1A}"/>
              </a:ext>
            </a:extLst>
          </p:cNvPr>
          <p:cNvSpPr>
            <a:spLocks noGrp="1"/>
          </p:cNvSpPr>
          <p:nvPr>
            <p:ph type="title"/>
          </p:nvPr>
        </p:nvSpPr>
        <p:spPr/>
        <p:txBody>
          <a:bodyPr/>
          <a:lstStyle/>
          <a:p>
            <a:r>
              <a:rPr lang="pt-BR" dirty="0"/>
              <a:t>Motivação</a:t>
            </a:r>
          </a:p>
        </p:txBody>
      </p:sp>
      <p:sp>
        <p:nvSpPr>
          <p:cNvPr id="8" name="CaixaDeTexto 7">
            <a:extLst>
              <a:ext uri="{FF2B5EF4-FFF2-40B4-BE49-F238E27FC236}">
                <a16:creationId xmlns:a16="http://schemas.microsoft.com/office/drawing/2014/main" id="{3B9B00A8-D4FF-A83F-DAE8-E285AB3C48DA}"/>
              </a:ext>
            </a:extLst>
          </p:cNvPr>
          <p:cNvSpPr txBox="1"/>
          <p:nvPr/>
        </p:nvSpPr>
        <p:spPr>
          <a:xfrm>
            <a:off x="981892" y="1590448"/>
            <a:ext cx="6968308"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Porque aprender programação em um curso de engenharia?</a:t>
            </a:r>
          </a:p>
        </p:txBody>
      </p:sp>
      <p:pic>
        <p:nvPicPr>
          <p:cNvPr id="7170" name="Picture 2" descr="Interação Humano-Máquina no Desenvolvimento de Jogos">
            <a:extLst>
              <a:ext uri="{FF2B5EF4-FFF2-40B4-BE49-F238E27FC236}">
                <a16:creationId xmlns:a16="http://schemas.microsoft.com/office/drawing/2014/main" id="{1C9A5323-66DD-A9EA-277A-7401BFEA2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569" y="4620343"/>
            <a:ext cx="3587000" cy="201800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9B66EEDF-0660-B586-4D89-A75AED84CC56}"/>
              </a:ext>
            </a:extLst>
          </p:cNvPr>
          <p:cNvSpPr txBox="1"/>
          <p:nvPr/>
        </p:nvSpPr>
        <p:spPr>
          <a:xfrm>
            <a:off x="457445" y="2503492"/>
            <a:ext cx="4008601" cy="2092881"/>
          </a:xfrm>
          <a:prstGeom prst="rect">
            <a:avLst/>
          </a:prstGeom>
          <a:noFill/>
        </p:spPr>
        <p:txBody>
          <a:bodyPr wrap="square">
            <a:spAutoFit/>
          </a:bodyPr>
          <a:lstStyle/>
          <a:p>
            <a:pPr algn="just"/>
            <a:r>
              <a:rPr lang="pt-BR" sz="2200" dirty="0">
                <a:latin typeface="Times New Roman" panose="02020603050405020304" pitchFamily="18" charset="0"/>
                <a:cs typeface="Times New Roman" panose="02020603050405020304" pitchFamily="18" charset="0"/>
              </a:rPr>
              <a:t>Domínios de atuação:</a:t>
            </a:r>
          </a:p>
          <a:p>
            <a:pPr marL="342900" indent="-342900" algn="just">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Simulação de fluidos computacionais</a:t>
            </a:r>
          </a:p>
          <a:p>
            <a:pPr marL="342900" indent="-342900" algn="just">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Otimização de estruturas</a:t>
            </a:r>
          </a:p>
          <a:p>
            <a:pPr marL="342900" indent="-342900" algn="just">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Cálculos termodinâmicos</a:t>
            </a:r>
          </a:p>
          <a:p>
            <a:pPr marL="342900" indent="-342900" algn="just">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Cálculo numérico</a:t>
            </a:r>
          </a:p>
          <a:p>
            <a:pPr marL="342900" indent="-342900" algn="just">
              <a:buFont typeface="Arial" panose="020B0604020202020204" pitchFamily="34" charset="0"/>
              <a:buChar char="•"/>
            </a:pPr>
            <a:r>
              <a:rPr lang="pt-BR" dirty="0">
                <a:solidFill>
                  <a:srgbClr val="0070C0"/>
                </a:solidFill>
                <a:latin typeface="Times New Roman" panose="02020603050405020304" pitchFamily="18" charset="0"/>
                <a:cs typeface="Times New Roman" panose="02020603050405020304" pitchFamily="18" charset="0"/>
              </a:rPr>
              <a:t>Robótica e Inteligência Artificial</a:t>
            </a:r>
          </a:p>
          <a:p>
            <a:pPr marL="342900" indent="-342900" algn="just">
              <a:buFont typeface="Arial" panose="020B0604020202020204" pitchFamily="34" charset="0"/>
              <a:buChar char="•"/>
            </a:pPr>
            <a:r>
              <a:rPr lang="pt-BR" dirty="0">
                <a:solidFill>
                  <a:srgbClr val="0070C0"/>
                </a:solidFill>
                <a:latin typeface="Times New Roman" panose="02020603050405020304" pitchFamily="18" charset="0"/>
                <a:cs typeface="Times New Roman" panose="02020603050405020304" pitchFamily="18" charset="0"/>
              </a:rPr>
              <a:t>Análise de dados</a:t>
            </a:r>
          </a:p>
        </p:txBody>
      </p:sp>
      <p:pic>
        <p:nvPicPr>
          <p:cNvPr id="8194" name="Picture 2" descr="Simulação de Interação Fluido-Estrutura (FSI) - ESSS">
            <a:extLst>
              <a:ext uri="{FF2B5EF4-FFF2-40B4-BE49-F238E27FC236}">
                <a16:creationId xmlns:a16="http://schemas.microsoft.com/office/drawing/2014/main" id="{112FE401-D025-E561-7779-37BAB0812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968" y="2448047"/>
            <a:ext cx="4008601" cy="20196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85CF7BB5-EA06-7EBE-95A5-0CF77A713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179" y="4757351"/>
            <a:ext cx="2178789" cy="1743986"/>
          </a:xfrm>
          <a:prstGeom prst="rect">
            <a:avLst/>
          </a:prstGeom>
        </p:spPr>
      </p:pic>
    </p:spTree>
    <p:extLst>
      <p:ext uri="{BB962C8B-B14F-4D97-AF65-F5344CB8AC3E}">
        <p14:creationId xmlns:p14="http://schemas.microsoft.com/office/powerpoint/2010/main" val="58019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1230C-417B-E889-726D-FE76E939D6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34B6758-7C53-5915-9D3F-27301C0B3045}"/>
              </a:ext>
            </a:extLst>
          </p:cNvPr>
          <p:cNvSpPr>
            <a:spLocks noGrp="1"/>
          </p:cNvSpPr>
          <p:nvPr>
            <p:ph type="title"/>
          </p:nvPr>
        </p:nvSpPr>
        <p:spPr/>
        <p:txBody>
          <a:bodyPr/>
          <a:lstStyle/>
          <a:p>
            <a:r>
              <a:rPr lang="pt-BR" dirty="0"/>
              <a:t>Motivação</a:t>
            </a:r>
          </a:p>
        </p:txBody>
      </p:sp>
      <p:sp>
        <p:nvSpPr>
          <p:cNvPr id="4" name="CaixaDeTexto 3">
            <a:extLst>
              <a:ext uri="{FF2B5EF4-FFF2-40B4-BE49-F238E27FC236}">
                <a16:creationId xmlns:a16="http://schemas.microsoft.com/office/drawing/2014/main" id="{0192D296-1934-266F-D9A3-865F26DE073D}"/>
              </a:ext>
            </a:extLst>
          </p:cNvPr>
          <p:cNvSpPr txBox="1"/>
          <p:nvPr/>
        </p:nvSpPr>
        <p:spPr>
          <a:xfrm>
            <a:off x="981892" y="1687286"/>
            <a:ext cx="4216401"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Programar em 2024 dá dinheiro?</a:t>
            </a:r>
          </a:p>
        </p:txBody>
      </p:sp>
      <p:pic>
        <p:nvPicPr>
          <p:cNvPr id="9" name="Imagem 8">
            <a:extLst>
              <a:ext uri="{FF2B5EF4-FFF2-40B4-BE49-F238E27FC236}">
                <a16:creationId xmlns:a16="http://schemas.microsoft.com/office/drawing/2014/main" id="{2AF05015-253B-A4A1-EDE9-5602065B80A4}"/>
              </a:ext>
            </a:extLst>
          </p:cNvPr>
          <p:cNvPicPr>
            <a:picLocks noChangeAspect="1"/>
          </p:cNvPicPr>
          <p:nvPr/>
        </p:nvPicPr>
        <p:blipFill>
          <a:blip r:embed="rId2"/>
          <a:stretch>
            <a:fillRect/>
          </a:stretch>
        </p:blipFill>
        <p:spPr>
          <a:xfrm>
            <a:off x="3541664" y="2283273"/>
            <a:ext cx="3943900" cy="3896269"/>
          </a:xfrm>
          <a:prstGeom prst="rect">
            <a:avLst/>
          </a:prstGeom>
        </p:spPr>
      </p:pic>
      <p:sp>
        <p:nvSpPr>
          <p:cNvPr id="11" name="CaixaDeTexto 10">
            <a:extLst>
              <a:ext uri="{FF2B5EF4-FFF2-40B4-BE49-F238E27FC236}">
                <a16:creationId xmlns:a16="http://schemas.microsoft.com/office/drawing/2014/main" id="{DC55BA75-567A-C76C-3AED-7C3E6E192871}"/>
              </a:ext>
            </a:extLst>
          </p:cNvPr>
          <p:cNvSpPr txBox="1"/>
          <p:nvPr/>
        </p:nvSpPr>
        <p:spPr>
          <a:xfrm>
            <a:off x="3541664" y="6179542"/>
            <a:ext cx="3943900" cy="215444"/>
          </a:xfrm>
          <a:prstGeom prst="rect">
            <a:avLst/>
          </a:prstGeom>
          <a:noFill/>
        </p:spPr>
        <p:txBody>
          <a:bodyPr wrap="square">
            <a:spAutoFit/>
          </a:bodyPr>
          <a:lstStyle/>
          <a:p>
            <a:pPr algn="ctr"/>
            <a:r>
              <a:rPr lang="pt-BR" sz="800" i="1" dirty="0"/>
              <a:t>https://pesquisa.codigofonte.com.br/2024</a:t>
            </a:r>
          </a:p>
        </p:txBody>
      </p:sp>
    </p:spTree>
    <p:extLst>
      <p:ext uri="{BB962C8B-B14F-4D97-AF65-F5344CB8AC3E}">
        <p14:creationId xmlns:p14="http://schemas.microsoft.com/office/powerpoint/2010/main" val="244209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8B9CC-3BBD-5186-75BF-1413AEE8C56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9A8F51-BA17-ADE9-F5DE-B260482A1273}"/>
              </a:ext>
            </a:extLst>
          </p:cNvPr>
          <p:cNvSpPr>
            <a:spLocks noGrp="1"/>
          </p:cNvSpPr>
          <p:nvPr>
            <p:ph type="title"/>
          </p:nvPr>
        </p:nvSpPr>
        <p:spPr/>
        <p:txBody>
          <a:bodyPr/>
          <a:lstStyle/>
          <a:p>
            <a:r>
              <a:rPr lang="pt-BR" dirty="0"/>
              <a:t>Porque Python?</a:t>
            </a:r>
          </a:p>
        </p:txBody>
      </p:sp>
      <p:sp>
        <p:nvSpPr>
          <p:cNvPr id="3" name="CaixaDeTexto 2">
            <a:extLst>
              <a:ext uri="{FF2B5EF4-FFF2-40B4-BE49-F238E27FC236}">
                <a16:creationId xmlns:a16="http://schemas.microsoft.com/office/drawing/2014/main" id="{6CCAAA95-581F-CEE6-9487-01B5E83D3A10}"/>
              </a:ext>
            </a:extLst>
          </p:cNvPr>
          <p:cNvSpPr txBox="1"/>
          <p:nvPr/>
        </p:nvSpPr>
        <p:spPr>
          <a:xfrm>
            <a:off x="981892" y="1728113"/>
            <a:ext cx="8098608" cy="769441"/>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De 10 sites de linguagens mais usadas de 2024, classificam </a:t>
            </a:r>
            <a:r>
              <a:rPr lang="pt-BR" sz="2200" dirty="0" err="1">
                <a:latin typeface="Times New Roman" panose="02020603050405020304" pitchFamily="18" charset="0"/>
                <a:cs typeface="Times New Roman" panose="02020603050405020304" pitchFamily="18" charset="0"/>
              </a:rPr>
              <a:t>python</a:t>
            </a:r>
            <a:r>
              <a:rPr lang="pt-BR" sz="2200" dirty="0">
                <a:latin typeface="Times New Roman" panose="02020603050405020304" pitchFamily="18" charset="0"/>
                <a:cs typeface="Times New Roman" panose="02020603050405020304" pitchFamily="18" charset="0"/>
              </a:rPr>
              <a:t> como primeira ou segunda linguagem mais usada no mundo.</a:t>
            </a:r>
          </a:p>
        </p:txBody>
      </p:sp>
      <p:sp>
        <p:nvSpPr>
          <p:cNvPr id="5" name="CaixaDeTexto 4">
            <a:extLst>
              <a:ext uri="{FF2B5EF4-FFF2-40B4-BE49-F238E27FC236}">
                <a16:creationId xmlns:a16="http://schemas.microsoft.com/office/drawing/2014/main" id="{E4D297B2-9718-6CB1-E035-5669F991C6FA}"/>
              </a:ext>
            </a:extLst>
          </p:cNvPr>
          <p:cNvSpPr txBox="1"/>
          <p:nvPr/>
        </p:nvSpPr>
        <p:spPr>
          <a:xfrm>
            <a:off x="981892" y="2659559"/>
            <a:ext cx="4466408"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A linguagem mais popular do mundo</a:t>
            </a:r>
          </a:p>
        </p:txBody>
      </p:sp>
      <p:pic>
        <p:nvPicPr>
          <p:cNvPr id="9220" name="Picture 4" descr="Python Logo PNG Vector, Icon (4096 x 4096) Free download">
            <a:extLst>
              <a:ext uri="{FF2B5EF4-FFF2-40B4-BE49-F238E27FC236}">
                <a16:creationId xmlns:a16="http://schemas.microsoft.com/office/drawing/2014/main" id="{0A5FC4FB-D098-E887-143D-B09E1FB4C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92" y="3252451"/>
            <a:ext cx="3162300" cy="316230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965F176-F8CD-341A-6292-639E0483CFFA}"/>
              </a:ext>
            </a:extLst>
          </p:cNvPr>
          <p:cNvSpPr txBox="1"/>
          <p:nvPr/>
        </p:nvSpPr>
        <p:spPr>
          <a:xfrm>
            <a:off x="4379142" y="3890824"/>
            <a:ext cx="4466408" cy="2369880"/>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Casos de uso:</a:t>
            </a:r>
          </a:p>
          <a:p>
            <a:pPr marL="342900" indent="-34290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Data Science</a:t>
            </a:r>
          </a:p>
          <a:p>
            <a:pPr marL="342900" indent="-34290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Machine Learning</a:t>
            </a:r>
          </a:p>
          <a:p>
            <a:pPr marL="342900" indent="-34290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Web </a:t>
            </a:r>
            <a:r>
              <a:rPr lang="pt-BR" dirty="0" err="1">
                <a:latin typeface="Times New Roman" panose="02020603050405020304" pitchFamily="18" charset="0"/>
                <a:cs typeface="Times New Roman" panose="02020603050405020304" pitchFamily="18" charset="0"/>
              </a:rPr>
              <a:t>Development</a:t>
            </a:r>
            <a:endParaRPr lang="pt-B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Software </a:t>
            </a:r>
            <a:r>
              <a:rPr lang="pt-BR" dirty="0" err="1">
                <a:latin typeface="Times New Roman" panose="02020603050405020304" pitchFamily="18" charset="0"/>
                <a:cs typeface="Times New Roman" panose="02020603050405020304" pitchFamily="18" charset="0"/>
              </a:rPr>
              <a:t>Development</a:t>
            </a:r>
            <a:endParaRPr lang="pt-B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Game </a:t>
            </a:r>
            <a:r>
              <a:rPr lang="pt-BR" dirty="0" err="1">
                <a:latin typeface="Times New Roman" panose="02020603050405020304" pitchFamily="18" charset="0"/>
                <a:cs typeface="Times New Roman" panose="02020603050405020304" pitchFamily="18" charset="0"/>
              </a:rPr>
              <a:t>Development</a:t>
            </a:r>
            <a:endParaRPr lang="pt-B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pt-BR" dirty="0" err="1">
                <a:latin typeface="Times New Roman" panose="02020603050405020304" pitchFamily="18" charset="0"/>
                <a:cs typeface="Times New Roman" panose="02020603050405020304" pitchFamily="18" charset="0"/>
              </a:rPr>
              <a:t>Scientific</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Numeric</a:t>
            </a:r>
            <a:endParaRPr lang="pt-B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pt-BR" dirty="0" err="1">
                <a:latin typeface="Times New Roman" panose="02020603050405020304" pitchFamily="18" charset="0"/>
                <a:cs typeface="Times New Roman" panose="02020603050405020304" pitchFamily="18" charset="0"/>
              </a:rPr>
              <a:t>Robotics</a:t>
            </a:r>
            <a:endParaRPr lang="pt-BR" dirty="0">
              <a:latin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C5383755-EAFB-0C62-974E-2C0789C6343A}"/>
              </a:ext>
            </a:extLst>
          </p:cNvPr>
          <p:cNvSpPr txBox="1"/>
          <p:nvPr/>
        </p:nvSpPr>
        <p:spPr>
          <a:xfrm>
            <a:off x="981892" y="3258423"/>
            <a:ext cx="4466408"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É uma linguagem com sintaxe fácil</a:t>
            </a:r>
          </a:p>
        </p:txBody>
      </p:sp>
    </p:spTree>
    <p:extLst>
      <p:ext uri="{BB962C8B-B14F-4D97-AF65-F5344CB8AC3E}">
        <p14:creationId xmlns:p14="http://schemas.microsoft.com/office/powerpoint/2010/main" val="31751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D471-8037-98BD-EACD-C82EFEA0EF2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23002C9-2B7E-E811-B5B3-B47C673A4F20}"/>
              </a:ext>
            </a:extLst>
          </p:cNvPr>
          <p:cNvSpPr>
            <a:spLocks noGrp="1"/>
          </p:cNvSpPr>
          <p:nvPr>
            <p:ph type="title"/>
          </p:nvPr>
        </p:nvSpPr>
        <p:spPr/>
        <p:txBody>
          <a:bodyPr/>
          <a:lstStyle/>
          <a:p>
            <a:r>
              <a:rPr lang="pt-BR" dirty="0"/>
              <a:t>Curso</a:t>
            </a:r>
          </a:p>
        </p:txBody>
      </p:sp>
      <p:sp>
        <p:nvSpPr>
          <p:cNvPr id="4" name="Espaço Reservado para Texto 2">
            <a:extLst>
              <a:ext uri="{FF2B5EF4-FFF2-40B4-BE49-F238E27FC236}">
                <a16:creationId xmlns:a16="http://schemas.microsoft.com/office/drawing/2014/main" id="{35F2E3CF-C9F5-1B10-796C-19A5BC488F3B}"/>
              </a:ext>
            </a:extLst>
          </p:cNvPr>
          <p:cNvSpPr>
            <a:spLocks noGrp="1"/>
          </p:cNvSpPr>
          <p:nvPr>
            <p:ph type="body" sz="quarter" idx="10"/>
          </p:nvPr>
        </p:nvSpPr>
        <p:spPr>
          <a:xfrm>
            <a:off x="981891" y="1450839"/>
            <a:ext cx="5862638" cy="327025"/>
          </a:xfrm>
        </p:spPr>
        <p:txBody>
          <a:bodyPr/>
          <a:lstStyle/>
          <a:p>
            <a:r>
              <a:rPr lang="pt-BR" dirty="0"/>
              <a:t>Conceitos básicos de dados e variáveis</a:t>
            </a:r>
          </a:p>
        </p:txBody>
      </p:sp>
      <p:sp>
        <p:nvSpPr>
          <p:cNvPr id="9" name="CaixaDeTexto 8">
            <a:extLst>
              <a:ext uri="{FF2B5EF4-FFF2-40B4-BE49-F238E27FC236}">
                <a16:creationId xmlns:a16="http://schemas.microsoft.com/office/drawing/2014/main" id="{30F920F7-093E-1B70-BDD4-016FC9B6AB41}"/>
              </a:ext>
            </a:extLst>
          </p:cNvPr>
          <p:cNvSpPr txBox="1"/>
          <p:nvPr/>
        </p:nvSpPr>
        <p:spPr>
          <a:xfrm>
            <a:off x="981891" y="1935746"/>
            <a:ext cx="1300480"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Boas vindas </a:t>
            </a:r>
          </a:p>
        </p:txBody>
      </p:sp>
      <p:pic>
        <p:nvPicPr>
          <p:cNvPr id="13" name="Imagem 12">
            <a:extLst>
              <a:ext uri="{FF2B5EF4-FFF2-40B4-BE49-F238E27FC236}">
                <a16:creationId xmlns:a16="http://schemas.microsoft.com/office/drawing/2014/main" id="{EEB016AE-5A44-E8D8-1942-75F40055F030}"/>
              </a:ext>
            </a:extLst>
          </p:cNvPr>
          <p:cNvPicPr>
            <a:picLocks noChangeAspect="1"/>
          </p:cNvPicPr>
          <p:nvPr/>
        </p:nvPicPr>
        <p:blipFill>
          <a:blip r:embed="rId2"/>
          <a:stretch>
            <a:fillRect/>
          </a:stretch>
        </p:blipFill>
        <p:spPr>
          <a:xfrm>
            <a:off x="4329563" y="2305078"/>
            <a:ext cx="2638800" cy="1452363"/>
          </a:xfrm>
          <a:prstGeom prst="rect">
            <a:avLst/>
          </a:prstGeom>
        </p:spPr>
      </p:pic>
      <p:pic>
        <p:nvPicPr>
          <p:cNvPr id="15" name="Imagem 14">
            <a:extLst>
              <a:ext uri="{FF2B5EF4-FFF2-40B4-BE49-F238E27FC236}">
                <a16:creationId xmlns:a16="http://schemas.microsoft.com/office/drawing/2014/main" id="{EBEBF839-9C94-F332-FD12-57D01C4FA3AA}"/>
              </a:ext>
            </a:extLst>
          </p:cNvPr>
          <p:cNvPicPr>
            <a:picLocks noChangeAspect="1"/>
          </p:cNvPicPr>
          <p:nvPr/>
        </p:nvPicPr>
        <p:blipFill>
          <a:blip r:embed="rId3"/>
          <a:stretch>
            <a:fillRect/>
          </a:stretch>
        </p:blipFill>
        <p:spPr>
          <a:xfrm>
            <a:off x="4329563" y="3962757"/>
            <a:ext cx="2638793" cy="1457528"/>
          </a:xfrm>
          <a:prstGeom prst="rect">
            <a:avLst/>
          </a:prstGeom>
        </p:spPr>
      </p:pic>
      <p:pic>
        <p:nvPicPr>
          <p:cNvPr id="17" name="Imagem 16">
            <a:extLst>
              <a:ext uri="{FF2B5EF4-FFF2-40B4-BE49-F238E27FC236}">
                <a16:creationId xmlns:a16="http://schemas.microsoft.com/office/drawing/2014/main" id="{FE1257E0-566F-D411-FCDD-0E6EED3ADCE2}"/>
              </a:ext>
            </a:extLst>
          </p:cNvPr>
          <p:cNvPicPr>
            <a:picLocks noChangeAspect="1"/>
          </p:cNvPicPr>
          <p:nvPr/>
        </p:nvPicPr>
        <p:blipFill>
          <a:blip r:embed="rId4"/>
          <a:stretch>
            <a:fillRect/>
          </a:stretch>
        </p:blipFill>
        <p:spPr>
          <a:xfrm>
            <a:off x="4329563" y="5625601"/>
            <a:ext cx="2638800" cy="487347"/>
          </a:xfrm>
          <a:prstGeom prst="rect">
            <a:avLst/>
          </a:prstGeom>
        </p:spPr>
      </p:pic>
      <p:sp>
        <p:nvSpPr>
          <p:cNvPr id="19" name="CaixaDeTexto 18">
            <a:extLst>
              <a:ext uri="{FF2B5EF4-FFF2-40B4-BE49-F238E27FC236}">
                <a16:creationId xmlns:a16="http://schemas.microsoft.com/office/drawing/2014/main" id="{4DC89A6A-EDD7-951B-110D-FCF2B5FB7299}"/>
              </a:ext>
            </a:extLst>
          </p:cNvPr>
          <p:cNvSpPr txBox="1"/>
          <p:nvPr/>
        </p:nvSpPr>
        <p:spPr>
          <a:xfrm>
            <a:off x="3171530" y="5684608"/>
            <a:ext cx="853440"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Python </a:t>
            </a:r>
          </a:p>
        </p:txBody>
      </p:sp>
      <p:sp>
        <p:nvSpPr>
          <p:cNvPr id="20" name="CaixaDeTexto 19">
            <a:extLst>
              <a:ext uri="{FF2B5EF4-FFF2-40B4-BE49-F238E27FC236}">
                <a16:creationId xmlns:a16="http://schemas.microsoft.com/office/drawing/2014/main" id="{2D650680-B2D3-302E-8180-133F964B6F97}"/>
              </a:ext>
            </a:extLst>
          </p:cNvPr>
          <p:cNvSpPr txBox="1"/>
          <p:nvPr/>
        </p:nvSpPr>
        <p:spPr>
          <a:xfrm>
            <a:off x="3171530" y="4506855"/>
            <a:ext cx="628310"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C++</a:t>
            </a:r>
          </a:p>
        </p:txBody>
      </p:sp>
      <p:sp>
        <p:nvSpPr>
          <p:cNvPr id="21" name="CaixaDeTexto 20">
            <a:extLst>
              <a:ext uri="{FF2B5EF4-FFF2-40B4-BE49-F238E27FC236}">
                <a16:creationId xmlns:a16="http://schemas.microsoft.com/office/drawing/2014/main" id="{CB432941-C36F-0473-FF82-B7771CC7B26B}"/>
              </a:ext>
            </a:extLst>
          </p:cNvPr>
          <p:cNvSpPr txBox="1"/>
          <p:nvPr/>
        </p:nvSpPr>
        <p:spPr>
          <a:xfrm>
            <a:off x="3171530" y="2846593"/>
            <a:ext cx="414950" cy="369332"/>
          </a:xfrm>
          <a:prstGeom prst="rect">
            <a:avLst/>
          </a:prstGeom>
          <a:noFill/>
        </p:spPr>
        <p:txBody>
          <a:bodyPr wrap="square">
            <a:spAutoFit/>
          </a:bodyPr>
          <a:lstStyle/>
          <a:p>
            <a:r>
              <a:rPr lang="pt-BR" sz="1800"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82658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42A59-9A4D-4914-0897-136D8F51A3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A18829-BEB6-CD40-F983-389E8956F681}"/>
              </a:ext>
            </a:extLst>
          </p:cNvPr>
          <p:cNvSpPr>
            <a:spLocks noGrp="1"/>
          </p:cNvSpPr>
          <p:nvPr>
            <p:ph type="title"/>
          </p:nvPr>
        </p:nvSpPr>
        <p:spPr/>
        <p:txBody>
          <a:bodyPr/>
          <a:lstStyle/>
          <a:p>
            <a:r>
              <a:rPr lang="pt-BR" dirty="0"/>
              <a:t>Curso</a:t>
            </a:r>
          </a:p>
        </p:txBody>
      </p:sp>
      <p:sp>
        <p:nvSpPr>
          <p:cNvPr id="4" name="Espaço Reservado para Texto 2">
            <a:extLst>
              <a:ext uri="{FF2B5EF4-FFF2-40B4-BE49-F238E27FC236}">
                <a16:creationId xmlns:a16="http://schemas.microsoft.com/office/drawing/2014/main" id="{D77880CE-D59A-EA05-2844-70C59A4EB46E}"/>
              </a:ext>
            </a:extLst>
          </p:cNvPr>
          <p:cNvSpPr>
            <a:spLocks noGrp="1"/>
          </p:cNvSpPr>
          <p:nvPr>
            <p:ph type="body" sz="quarter" idx="10"/>
          </p:nvPr>
        </p:nvSpPr>
        <p:spPr>
          <a:xfrm>
            <a:off x="981891" y="1450839"/>
            <a:ext cx="5862638" cy="327025"/>
          </a:xfrm>
        </p:spPr>
        <p:txBody>
          <a:bodyPr/>
          <a:lstStyle/>
          <a:p>
            <a:r>
              <a:rPr lang="pt-BR" dirty="0"/>
              <a:t>Conceitos básicos de dados e variáveis</a:t>
            </a:r>
          </a:p>
        </p:txBody>
      </p:sp>
      <p:sp>
        <p:nvSpPr>
          <p:cNvPr id="9" name="CaixaDeTexto 8">
            <a:extLst>
              <a:ext uri="{FF2B5EF4-FFF2-40B4-BE49-F238E27FC236}">
                <a16:creationId xmlns:a16="http://schemas.microsoft.com/office/drawing/2014/main" id="{E16ED7E6-4807-7222-3FD5-714E019D2CC8}"/>
              </a:ext>
            </a:extLst>
          </p:cNvPr>
          <p:cNvSpPr txBox="1"/>
          <p:nvPr/>
        </p:nvSpPr>
        <p:spPr>
          <a:xfrm>
            <a:off x="4366985" y="2951946"/>
            <a:ext cx="3458030" cy="954107"/>
          </a:xfrm>
          <a:prstGeom prst="rect">
            <a:avLst/>
          </a:prstGeom>
          <a:noFill/>
        </p:spPr>
        <p:txBody>
          <a:bodyPr wrap="square">
            <a:spAutoFit/>
          </a:bodyPr>
          <a:lstStyle/>
          <a:p>
            <a:r>
              <a:rPr lang="pt-BR" sz="5600" dirty="0">
                <a:latin typeface="Times New Roman" panose="02020603050405020304" pitchFamily="18" charset="0"/>
                <a:cs typeface="Times New Roman" panose="02020603050405020304" pitchFamily="18" charset="0"/>
              </a:rPr>
              <a:t>Hands </a:t>
            </a:r>
            <a:r>
              <a:rPr lang="pt-BR" sz="5600" dirty="0" err="1">
                <a:latin typeface="Times New Roman" panose="02020603050405020304" pitchFamily="18" charset="0"/>
                <a:cs typeface="Times New Roman" panose="02020603050405020304" pitchFamily="18" charset="0"/>
              </a:rPr>
              <a:t>On</a:t>
            </a:r>
            <a:r>
              <a:rPr lang="pt-BR" sz="5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04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88FCB-BDE5-A746-927D-3C2E38C411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356585-1826-1B90-23D0-5F0708237B64}"/>
              </a:ext>
            </a:extLst>
          </p:cNvPr>
          <p:cNvSpPr>
            <a:spLocks noGrp="1"/>
          </p:cNvSpPr>
          <p:nvPr>
            <p:ph type="title"/>
          </p:nvPr>
        </p:nvSpPr>
        <p:spPr/>
        <p:txBody>
          <a:bodyPr/>
          <a:lstStyle/>
          <a:p>
            <a:r>
              <a:rPr lang="pt-BR" dirty="0"/>
              <a:t>Curso</a:t>
            </a:r>
          </a:p>
        </p:txBody>
      </p:sp>
      <p:sp>
        <p:nvSpPr>
          <p:cNvPr id="4" name="Espaço Reservado para Texto 2">
            <a:extLst>
              <a:ext uri="{FF2B5EF4-FFF2-40B4-BE49-F238E27FC236}">
                <a16:creationId xmlns:a16="http://schemas.microsoft.com/office/drawing/2014/main" id="{10911D67-D824-0ADC-8D9F-B335851FA011}"/>
              </a:ext>
            </a:extLst>
          </p:cNvPr>
          <p:cNvSpPr>
            <a:spLocks noGrp="1"/>
          </p:cNvSpPr>
          <p:nvPr>
            <p:ph type="body" sz="quarter" idx="10"/>
          </p:nvPr>
        </p:nvSpPr>
        <p:spPr>
          <a:xfrm>
            <a:off x="981891" y="1450839"/>
            <a:ext cx="5862638" cy="327025"/>
          </a:xfrm>
        </p:spPr>
        <p:txBody>
          <a:bodyPr/>
          <a:lstStyle/>
          <a:p>
            <a:r>
              <a:rPr lang="pt-BR" dirty="0"/>
              <a:t>Conceitos básicos de dados e variáveis</a:t>
            </a:r>
          </a:p>
        </p:txBody>
      </p:sp>
      <p:sp>
        <p:nvSpPr>
          <p:cNvPr id="3" name="CaixaDeTexto 2">
            <a:extLst>
              <a:ext uri="{FF2B5EF4-FFF2-40B4-BE49-F238E27FC236}">
                <a16:creationId xmlns:a16="http://schemas.microsoft.com/office/drawing/2014/main" id="{BBAA104E-F2ED-C5A0-7466-090F169AC02D}"/>
              </a:ext>
            </a:extLst>
          </p:cNvPr>
          <p:cNvSpPr txBox="1"/>
          <p:nvPr/>
        </p:nvSpPr>
        <p:spPr>
          <a:xfrm>
            <a:off x="981892" y="2659559"/>
            <a:ext cx="8700588" cy="769441"/>
          </a:xfrm>
          <a:prstGeom prst="rect">
            <a:avLst/>
          </a:prstGeom>
          <a:noFill/>
        </p:spPr>
        <p:txBody>
          <a:bodyPr wrap="square">
            <a:spAutoFit/>
          </a:bodyPr>
          <a:lstStyle/>
          <a:p>
            <a:pPr marL="457200" indent="-457200" algn="just">
              <a:buFont typeface="+mj-lt"/>
              <a:buAutoNum type="arabicPeriod"/>
            </a:pPr>
            <a:r>
              <a:rPr lang="pt-BR" sz="2200" dirty="0">
                <a:latin typeface="Times New Roman" panose="02020603050405020304" pitchFamily="18" charset="0"/>
                <a:cs typeface="Times New Roman" panose="02020603050405020304" pitchFamily="18" charset="0"/>
              </a:rPr>
              <a:t>Faça um programa que leia seu nome, seu curso, idade e mostre na tela uma apresentação envolvendo seu nome, seu curso e sua idade.</a:t>
            </a:r>
          </a:p>
        </p:txBody>
      </p:sp>
    </p:spTree>
    <p:extLst>
      <p:ext uri="{BB962C8B-B14F-4D97-AF65-F5344CB8AC3E}">
        <p14:creationId xmlns:p14="http://schemas.microsoft.com/office/powerpoint/2010/main" val="394241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DFFCB-9A50-FD57-4EDD-6745F4FDA8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E9C030-572B-24AD-6D87-6FE4C6A79C07}"/>
              </a:ext>
            </a:extLst>
          </p:cNvPr>
          <p:cNvSpPr>
            <a:spLocks noGrp="1"/>
          </p:cNvSpPr>
          <p:nvPr>
            <p:ph type="title"/>
          </p:nvPr>
        </p:nvSpPr>
        <p:spPr/>
        <p:txBody>
          <a:bodyPr/>
          <a:lstStyle/>
          <a:p>
            <a:r>
              <a:rPr lang="pt-BR" dirty="0"/>
              <a:t>Curso</a:t>
            </a:r>
          </a:p>
        </p:txBody>
      </p:sp>
      <p:sp>
        <p:nvSpPr>
          <p:cNvPr id="4" name="Espaço Reservado para Texto 2">
            <a:extLst>
              <a:ext uri="{FF2B5EF4-FFF2-40B4-BE49-F238E27FC236}">
                <a16:creationId xmlns:a16="http://schemas.microsoft.com/office/drawing/2014/main" id="{ED103FB2-CAE4-4549-4789-D5195B3D012F}"/>
              </a:ext>
            </a:extLst>
          </p:cNvPr>
          <p:cNvSpPr>
            <a:spLocks noGrp="1"/>
          </p:cNvSpPr>
          <p:nvPr>
            <p:ph type="body" sz="quarter" idx="10"/>
          </p:nvPr>
        </p:nvSpPr>
        <p:spPr>
          <a:xfrm>
            <a:off x="981891" y="1450839"/>
            <a:ext cx="5862638" cy="327025"/>
          </a:xfrm>
        </p:spPr>
        <p:txBody>
          <a:bodyPr/>
          <a:lstStyle/>
          <a:p>
            <a:r>
              <a:rPr lang="pt-BR" dirty="0"/>
              <a:t>Conceitos básicos de dados e variáveis</a:t>
            </a:r>
          </a:p>
        </p:txBody>
      </p:sp>
      <p:sp>
        <p:nvSpPr>
          <p:cNvPr id="5" name="CaixaDeTexto 4">
            <a:extLst>
              <a:ext uri="{FF2B5EF4-FFF2-40B4-BE49-F238E27FC236}">
                <a16:creationId xmlns:a16="http://schemas.microsoft.com/office/drawing/2014/main" id="{D97971D6-9791-AFBE-95FA-024C70166340}"/>
              </a:ext>
            </a:extLst>
          </p:cNvPr>
          <p:cNvSpPr txBox="1"/>
          <p:nvPr/>
        </p:nvSpPr>
        <p:spPr>
          <a:xfrm>
            <a:off x="981890" y="1935746"/>
            <a:ext cx="4077790" cy="523220"/>
          </a:xfrm>
          <a:prstGeom prst="rect">
            <a:avLst/>
          </a:prstGeom>
          <a:noFill/>
        </p:spPr>
        <p:txBody>
          <a:bodyPr wrap="square">
            <a:spAutoFit/>
          </a:bodyPr>
          <a:lstStyle/>
          <a:p>
            <a:r>
              <a:rPr lang="pt-BR" sz="2800" dirty="0">
                <a:latin typeface="Times New Roman" panose="02020603050405020304" pitchFamily="18" charset="0"/>
                <a:cs typeface="Times New Roman" panose="02020603050405020304" pitchFamily="18" charset="0"/>
              </a:rPr>
              <a:t>Tipos primitivos de dados</a:t>
            </a:r>
          </a:p>
        </p:txBody>
      </p:sp>
      <p:sp>
        <p:nvSpPr>
          <p:cNvPr id="7" name="CaixaDeTexto 6">
            <a:extLst>
              <a:ext uri="{FF2B5EF4-FFF2-40B4-BE49-F238E27FC236}">
                <a16:creationId xmlns:a16="http://schemas.microsoft.com/office/drawing/2014/main" id="{E73ADEBF-13D3-4CB3-CCEC-20599890F297}"/>
              </a:ext>
            </a:extLst>
          </p:cNvPr>
          <p:cNvSpPr txBox="1"/>
          <p:nvPr/>
        </p:nvSpPr>
        <p:spPr>
          <a:xfrm>
            <a:off x="2837905" y="2992458"/>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int</a:t>
            </a:r>
            <a:r>
              <a:rPr lang="pt-BR" sz="2200" dirty="0">
                <a:latin typeface="Times New Roman" panose="02020603050405020304" pitchFamily="18" charset="0"/>
                <a:cs typeface="Times New Roman" panose="02020603050405020304" pitchFamily="18" charset="0"/>
              </a:rPr>
              <a:t> </a:t>
            </a:r>
          </a:p>
        </p:txBody>
      </p:sp>
      <p:sp>
        <p:nvSpPr>
          <p:cNvPr id="9" name="CaixaDeTexto 8">
            <a:extLst>
              <a:ext uri="{FF2B5EF4-FFF2-40B4-BE49-F238E27FC236}">
                <a16:creationId xmlns:a16="http://schemas.microsoft.com/office/drawing/2014/main" id="{741F8AF5-59BC-56E1-BC05-2AE2DE545103}"/>
              </a:ext>
            </a:extLst>
          </p:cNvPr>
          <p:cNvSpPr txBox="1"/>
          <p:nvPr/>
        </p:nvSpPr>
        <p:spPr>
          <a:xfrm>
            <a:off x="2837905" y="5043746"/>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float</a:t>
            </a:r>
            <a:endParaRPr lang="pt-BR" sz="2200" dirty="0">
              <a:latin typeface="Times New Roman" panose="02020603050405020304" pitchFamily="18" charset="0"/>
              <a:cs typeface="Times New Roman" panose="02020603050405020304" pitchFamily="18" charset="0"/>
            </a:endParaRPr>
          </a:p>
        </p:txBody>
      </p:sp>
      <p:sp>
        <p:nvSpPr>
          <p:cNvPr id="11" name="CaixaDeTexto 10">
            <a:extLst>
              <a:ext uri="{FF2B5EF4-FFF2-40B4-BE49-F238E27FC236}">
                <a16:creationId xmlns:a16="http://schemas.microsoft.com/office/drawing/2014/main" id="{A8085F43-997D-F573-98C3-C027656A6504}"/>
              </a:ext>
            </a:extLst>
          </p:cNvPr>
          <p:cNvSpPr txBox="1"/>
          <p:nvPr/>
        </p:nvSpPr>
        <p:spPr>
          <a:xfrm>
            <a:off x="2837905" y="4529738"/>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complex</a:t>
            </a:r>
            <a:endParaRPr lang="pt-BR" sz="2200" dirty="0"/>
          </a:p>
        </p:txBody>
      </p:sp>
      <p:sp>
        <p:nvSpPr>
          <p:cNvPr id="13" name="CaixaDeTexto 12">
            <a:extLst>
              <a:ext uri="{FF2B5EF4-FFF2-40B4-BE49-F238E27FC236}">
                <a16:creationId xmlns:a16="http://schemas.microsoft.com/office/drawing/2014/main" id="{9E40A0D5-2ADA-FEFC-11F1-90ED3311E892}"/>
              </a:ext>
            </a:extLst>
          </p:cNvPr>
          <p:cNvSpPr txBox="1"/>
          <p:nvPr/>
        </p:nvSpPr>
        <p:spPr>
          <a:xfrm>
            <a:off x="2837905" y="4015730"/>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bool</a:t>
            </a:r>
            <a:endParaRPr lang="pt-BR" sz="2200" dirty="0"/>
          </a:p>
        </p:txBody>
      </p:sp>
      <p:sp>
        <p:nvSpPr>
          <p:cNvPr id="15" name="CaixaDeTexto 14">
            <a:extLst>
              <a:ext uri="{FF2B5EF4-FFF2-40B4-BE49-F238E27FC236}">
                <a16:creationId xmlns:a16="http://schemas.microsoft.com/office/drawing/2014/main" id="{3F7E4281-F029-E0B2-15F5-39E5D07649D3}"/>
              </a:ext>
            </a:extLst>
          </p:cNvPr>
          <p:cNvSpPr txBox="1"/>
          <p:nvPr/>
        </p:nvSpPr>
        <p:spPr>
          <a:xfrm>
            <a:off x="2837905" y="3501722"/>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str</a:t>
            </a:r>
            <a:endParaRPr lang="pt-BR" sz="2200" dirty="0"/>
          </a:p>
        </p:txBody>
      </p:sp>
      <p:cxnSp>
        <p:nvCxnSpPr>
          <p:cNvPr id="17" name="Conector de Seta Reta 16">
            <a:extLst>
              <a:ext uri="{FF2B5EF4-FFF2-40B4-BE49-F238E27FC236}">
                <a16:creationId xmlns:a16="http://schemas.microsoft.com/office/drawing/2014/main" id="{9E7BCD7C-07DA-E206-9B1C-108E1E74B2C3}"/>
              </a:ext>
            </a:extLst>
          </p:cNvPr>
          <p:cNvCxnSpPr>
            <a:cxnSpLocks/>
            <a:stCxn id="7" idx="3"/>
            <a:endCxn id="20" idx="1"/>
          </p:cNvCxnSpPr>
          <p:nvPr/>
        </p:nvCxnSpPr>
        <p:spPr>
          <a:xfrm flipV="1">
            <a:off x="4020095" y="3207901"/>
            <a:ext cx="189302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AC474328-DE4B-92BF-A017-175ED7C160AE}"/>
              </a:ext>
            </a:extLst>
          </p:cNvPr>
          <p:cNvSpPr txBox="1"/>
          <p:nvPr/>
        </p:nvSpPr>
        <p:spPr>
          <a:xfrm>
            <a:off x="5913120" y="2992457"/>
            <a:ext cx="1182190"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Inteiro </a:t>
            </a:r>
          </a:p>
        </p:txBody>
      </p:sp>
      <p:sp>
        <p:nvSpPr>
          <p:cNvPr id="23" name="CaixaDeTexto 22">
            <a:extLst>
              <a:ext uri="{FF2B5EF4-FFF2-40B4-BE49-F238E27FC236}">
                <a16:creationId xmlns:a16="http://schemas.microsoft.com/office/drawing/2014/main" id="{737A0AE2-AF3E-A464-F64B-FF8D738D2CD8}"/>
              </a:ext>
            </a:extLst>
          </p:cNvPr>
          <p:cNvSpPr txBox="1"/>
          <p:nvPr/>
        </p:nvSpPr>
        <p:spPr>
          <a:xfrm>
            <a:off x="5913120" y="3501722"/>
            <a:ext cx="118219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String</a:t>
            </a:r>
            <a:endParaRPr lang="pt-BR" sz="2200" dirty="0">
              <a:latin typeface="Times New Roman" panose="02020603050405020304" pitchFamily="18" charset="0"/>
              <a:cs typeface="Times New Roman" panose="02020603050405020304" pitchFamily="18" charset="0"/>
            </a:endParaRPr>
          </a:p>
        </p:txBody>
      </p:sp>
      <p:cxnSp>
        <p:nvCxnSpPr>
          <p:cNvPr id="25" name="Conector de Seta Reta 24">
            <a:extLst>
              <a:ext uri="{FF2B5EF4-FFF2-40B4-BE49-F238E27FC236}">
                <a16:creationId xmlns:a16="http://schemas.microsoft.com/office/drawing/2014/main" id="{5A34DB56-3B42-9F5F-CD50-0E170B225341}"/>
              </a:ext>
            </a:extLst>
          </p:cNvPr>
          <p:cNvCxnSpPr>
            <a:stCxn id="15" idx="3"/>
            <a:endCxn id="23" idx="1"/>
          </p:cNvCxnSpPr>
          <p:nvPr/>
        </p:nvCxnSpPr>
        <p:spPr>
          <a:xfrm>
            <a:off x="4020095" y="3717166"/>
            <a:ext cx="18930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D38AC316-1A76-283A-FDB9-5A71DB027163}"/>
              </a:ext>
            </a:extLst>
          </p:cNvPr>
          <p:cNvSpPr txBox="1"/>
          <p:nvPr/>
        </p:nvSpPr>
        <p:spPr>
          <a:xfrm>
            <a:off x="5913120" y="4010987"/>
            <a:ext cx="1595120" cy="430887"/>
          </a:xfrm>
          <a:prstGeom prst="rect">
            <a:avLst/>
          </a:prstGeom>
          <a:noFill/>
        </p:spPr>
        <p:txBody>
          <a:bodyPr wrap="square">
            <a:spAutoFit/>
          </a:bodyPr>
          <a:lstStyle/>
          <a:p>
            <a:r>
              <a:rPr lang="pt-BR" sz="2200" dirty="0" err="1">
                <a:latin typeface="Times New Roman" panose="02020603050405020304" pitchFamily="18" charset="0"/>
                <a:cs typeface="Times New Roman" panose="02020603050405020304" pitchFamily="18" charset="0"/>
              </a:rPr>
              <a:t>True</a:t>
            </a:r>
            <a:r>
              <a:rPr lang="pt-BR" sz="2200" dirty="0">
                <a:latin typeface="Times New Roman" panose="02020603050405020304" pitchFamily="18" charset="0"/>
                <a:cs typeface="Times New Roman" panose="02020603050405020304" pitchFamily="18" charset="0"/>
              </a:rPr>
              <a:t>, False</a:t>
            </a:r>
            <a:endParaRPr lang="pt-BR" sz="2200" dirty="0"/>
          </a:p>
        </p:txBody>
      </p:sp>
      <p:cxnSp>
        <p:nvCxnSpPr>
          <p:cNvPr id="28" name="Conector de Seta Reta 27">
            <a:extLst>
              <a:ext uri="{FF2B5EF4-FFF2-40B4-BE49-F238E27FC236}">
                <a16:creationId xmlns:a16="http://schemas.microsoft.com/office/drawing/2014/main" id="{E66F1015-BA69-7656-0AF6-20B470484185}"/>
              </a:ext>
            </a:extLst>
          </p:cNvPr>
          <p:cNvCxnSpPr>
            <a:cxnSpLocks/>
            <a:stCxn id="13" idx="3"/>
            <a:endCxn id="27" idx="1"/>
          </p:cNvCxnSpPr>
          <p:nvPr/>
        </p:nvCxnSpPr>
        <p:spPr>
          <a:xfrm flipV="1">
            <a:off x="4020095" y="4226431"/>
            <a:ext cx="1893025" cy="47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86A3ECF-0A61-81B7-5902-E7182E129852}"/>
              </a:ext>
            </a:extLst>
          </p:cNvPr>
          <p:cNvCxnSpPr>
            <a:cxnSpLocks/>
            <a:stCxn id="11" idx="3"/>
          </p:cNvCxnSpPr>
          <p:nvPr/>
        </p:nvCxnSpPr>
        <p:spPr>
          <a:xfrm>
            <a:off x="4020095" y="4745182"/>
            <a:ext cx="18930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9FBE17BE-3A15-9235-F02C-16558CFF4A7C}"/>
              </a:ext>
            </a:extLst>
          </p:cNvPr>
          <p:cNvSpPr txBox="1"/>
          <p:nvPr/>
        </p:nvSpPr>
        <p:spPr>
          <a:xfrm>
            <a:off x="5913120" y="5043746"/>
            <a:ext cx="2651760"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Ponto flutuante, Real.</a:t>
            </a:r>
          </a:p>
        </p:txBody>
      </p:sp>
      <p:sp>
        <p:nvSpPr>
          <p:cNvPr id="36" name="CaixaDeTexto 35">
            <a:extLst>
              <a:ext uri="{FF2B5EF4-FFF2-40B4-BE49-F238E27FC236}">
                <a16:creationId xmlns:a16="http://schemas.microsoft.com/office/drawing/2014/main" id="{177B3757-7182-1CD6-AC65-3C5B89A02BF5}"/>
              </a:ext>
            </a:extLst>
          </p:cNvPr>
          <p:cNvSpPr txBox="1"/>
          <p:nvPr/>
        </p:nvSpPr>
        <p:spPr>
          <a:xfrm>
            <a:off x="5913119" y="4520251"/>
            <a:ext cx="2258787"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(Real, Complexo)</a:t>
            </a:r>
          </a:p>
        </p:txBody>
      </p:sp>
      <p:cxnSp>
        <p:nvCxnSpPr>
          <p:cNvPr id="37" name="Conector de Seta Reta 36">
            <a:extLst>
              <a:ext uri="{FF2B5EF4-FFF2-40B4-BE49-F238E27FC236}">
                <a16:creationId xmlns:a16="http://schemas.microsoft.com/office/drawing/2014/main" id="{54EA66EE-7281-E65D-A8AF-1B4808D710EA}"/>
              </a:ext>
            </a:extLst>
          </p:cNvPr>
          <p:cNvCxnSpPr>
            <a:cxnSpLocks/>
            <a:stCxn id="9" idx="3"/>
            <a:endCxn id="35" idx="1"/>
          </p:cNvCxnSpPr>
          <p:nvPr/>
        </p:nvCxnSpPr>
        <p:spPr>
          <a:xfrm>
            <a:off x="4020095" y="5259190"/>
            <a:ext cx="18930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25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6A8D0-B7BA-C90C-8201-49F0B99D61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06E2062-60CE-A2CE-878F-AF04D9A507F6}"/>
              </a:ext>
            </a:extLst>
          </p:cNvPr>
          <p:cNvSpPr>
            <a:spLocks noGrp="1"/>
          </p:cNvSpPr>
          <p:nvPr>
            <p:ph type="title"/>
          </p:nvPr>
        </p:nvSpPr>
        <p:spPr/>
        <p:txBody>
          <a:bodyPr/>
          <a:lstStyle/>
          <a:p>
            <a:r>
              <a:rPr lang="pt-BR" dirty="0"/>
              <a:t>Curso</a:t>
            </a:r>
          </a:p>
        </p:txBody>
      </p:sp>
      <p:sp>
        <p:nvSpPr>
          <p:cNvPr id="4" name="Espaço Reservado para Texto 2">
            <a:extLst>
              <a:ext uri="{FF2B5EF4-FFF2-40B4-BE49-F238E27FC236}">
                <a16:creationId xmlns:a16="http://schemas.microsoft.com/office/drawing/2014/main" id="{4BCED6BF-F189-2000-D7ED-EE2458713441}"/>
              </a:ext>
            </a:extLst>
          </p:cNvPr>
          <p:cNvSpPr>
            <a:spLocks noGrp="1"/>
          </p:cNvSpPr>
          <p:nvPr>
            <p:ph type="body" sz="quarter" idx="10"/>
          </p:nvPr>
        </p:nvSpPr>
        <p:spPr>
          <a:xfrm>
            <a:off x="981891" y="1450839"/>
            <a:ext cx="5862638" cy="327025"/>
          </a:xfrm>
        </p:spPr>
        <p:txBody>
          <a:bodyPr/>
          <a:lstStyle/>
          <a:p>
            <a:r>
              <a:rPr lang="pt-BR" dirty="0"/>
              <a:t>Conceitos básicos de dados e variáveis</a:t>
            </a:r>
          </a:p>
        </p:txBody>
      </p:sp>
      <p:sp>
        <p:nvSpPr>
          <p:cNvPr id="9" name="CaixaDeTexto 8">
            <a:extLst>
              <a:ext uri="{FF2B5EF4-FFF2-40B4-BE49-F238E27FC236}">
                <a16:creationId xmlns:a16="http://schemas.microsoft.com/office/drawing/2014/main" id="{0DB9A292-F215-86D5-8991-F2FB9B13BAA8}"/>
              </a:ext>
            </a:extLst>
          </p:cNvPr>
          <p:cNvSpPr txBox="1"/>
          <p:nvPr/>
        </p:nvSpPr>
        <p:spPr>
          <a:xfrm>
            <a:off x="4366985" y="2951946"/>
            <a:ext cx="3458030" cy="954107"/>
          </a:xfrm>
          <a:prstGeom prst="rect">
            <a:avLst/>
          </a:prstGeom>
          <a:noFill/>
        </p:spPr>
        <p:txBody>
          <a:bodyPr wrap="square">
            <a:spAutoFit/>
          </a:bodyPr>
          <a:lstStyle/>
          <a:p>
            <a:r>
              <a:rPr lang="pt-BR" sz="5600" dirty="0">
                <a:latin typeface="Times New Roman" panose="02020603050405020304" pitchFamily="18" charset="0"/>
                <a:cs typeface="Times New Roman" panose="02020603050405020304" pitchFamily="18" charset="0"/>
              </a:rPr>
              <a:t>Hands </a:t>
            </a:r>
            <a:r>
              <a:rPr lang="pt-BR" sz="5600" dirty="0" err="1">
                <a:latin typeface="Times New Roman" panose="02020603050405020304" pitchFamily="18" charset="0"/>
                <a:cs typeface="Times New Roman" panose="02020603050405020304" pitchFamily="18" charset="0"/>
              </a:rPr>
              <a:t>On</a:t>
            </a:r>
            <a:r>
              <a:rPr lang="pt-BR" sz="5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089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B0AFC-25E6-103B-D5C0-37E34003DD5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21C9BC-51EB-A05A-5D2E-C9F1A4FDDDA1}"/>
              </a:ext>
            </a:extLst>
          </p:cNvPr>
          <p:cNvSpPr>
            <a:spLocks noGrp="1"/>
          </p:cNvSpPr>
          <p:nvPr>
            <p:ph type="title"/>
          </p:nvPr>
        </p:nvSpPr>
        <p:spPr>
          <a:xfrm>
            <a:off x="5565180" y="2770926"/>
            <a:ext cx="6328558" cy="1316148"/>
          </a:xfrm>
        </p:spPr>
        <p:txBody>
          <a:bodyPr/>
          <a:lstStyle/>
          <a:p>
            <a:r>
              <a:rPr lang="pt-BR" dirty="0"/>
              <a:t>Até a próxima </a:t>
            </a:r>
            <a:r>
              <a:rPr lang="pt-BR" dirty="0" err="1"/>
              <a:t>glr</a:t>
            </a:r>
            <a:r>
              <a:rPr lang="pt-BR" dirty="0"/>
              <a:t>!</a:t>
            </a:r>
          </a:p>
        </p:txBody>
      </p:sp>
    </p:spTree>
    <p:extLst>
      <p:ext uri="{BB962C8B-B14F-4D97-AF65-F5344CB8AC3E}">
        <p14:creationId xmlns:p14="http://schemas.microsoft.com/office/powerpoint/2010/main" val="10928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F4C51746-9C76-7F50-702B-2B863CD2CF21}"/>
              </a:ext>
            </a:extLst>
          </p:cNvPr>
          <p:cNvSpPr>
            <a:spLocks noGrp="1"/>
          </p:cNvSpPr>
          <p:nvPr>
            <p:ph type="body" sz="quarter" idx="14"/>
          </p:nvPr>
        </p:nvSpPr>
        <p:spPr/>
        <p:txBody>
          <a:bodyPr/>
          <a:lstStyle/>
          <a:p>
            <a:r>
              <a:rPr lang="pt-BR" dirty="0"/>
              <a:t>Agenda</a:t>
            </a:r>
          </a:p>
        </p:txBody>
      </p:sp>
      <p:sp>
        <p:nvSpPr>
          <p:cNvPr id="2" name="CaixaDeTexto 1">
            <a:extLst>
              <a:ext uri="{FF2B5EF4-FFF2-40B4-BE49-F238E27FC236}">
                <a16:creationId xmlns:a16="http://schemas.microsoft.com/office/drawing/2014/main" id="{7A3D9719-345C-C453-63C0-4F37335001F7}"/>
              </a:ext>
            </a:extLst>
          </p:cNvPr>
          <p:cNvSpPr txBox="1"/>
          <p:nvPr/>
        </p:nvSpPr>
        <p:spPr>
          <a:xfrm>
            <a:off x="413654" y="3895106"/>
            <a:ext cx="2838203"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Apresentação do curso</a:t>
            </a:r>
          </a:p>
        </p:txBody>
      </p:sp>
      <p:sp>
        <p:nvSpPr>
          <p:cNvPr id="5" name="CaixaDeTexto 4">
            <a:extLst>
              <a:ext uri="{FF2B5EF4-FFF2-40B4-BE49-F238E27FC236}">
                <a16:creationId xmlns:a16="http://schemas.microsoft.com/office/drawing/2014/main" id="{4680C236-690B-3CB6-2204-F820CE1DD447}"/>
              </a:ext>
            </a:extLst>
          </p:cNvPr>
          <p:cNvSpPr txBox="1"/>
          <p:nvPr/>
        </p:nvSpPr>
        <p:spPr>
          <a:xfrm>
            <a:off x="4038600" y="3895105"/>
            <a:ext cx="1678379"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Motivação</a:t>
            </a:r>
          </a:p>
        </p:txBody>
      </p:sp>
      <p:sp>
        <p:nvSpPr>
          <p:cNvPr id="6" name="CaixaDeTexto 5">
            <a:extLst>
              <a:ext uri="{FF2B5EF4-FFF2-40B4-BE49-F238E27FC236}">
                <a16:creationId xmlns:a16="http://schemas.microsoft.com/office/drawing/2014/main" id="{C925C022-1C46-56B6-5762-7718C63E002A}"/>
              </a:ext>
            </a:extLst>
          </p:cNvPr>
          <p:cNvSpPr txBox="1"/>
          <p:nvPr/>
        </p:nvSpPr>
        <p:spPr>
          <a:xfrm>
            <a:off x="6699661" y="3895106"/>
            <a:ext cx="2022763"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Porque Python?</a:t>
            </a:r>
          </a:p>
        </p:txBody>
      </p:sp>
      <p:sp>
        <p:nvSpPr>
          <p:cNvPr id="7" name="CaixaDeTexto 6">
            <a:extLst>
              <a:ext uri="{FF2B5EF4-FFF2-40B4-BE49-F238E27FC236}">
                <a16:creationId xmlns:a16="http://schemas.microsoft.com/office/drawing/2014/main" id="{8D765536-250D-7BD0-763E-D554E8B40099}"/>
              </a:ext>
            </a:extLst>
          </p:cNvPr>
          <p:cNvSpPr txBox="1"/>
          <p:nvPr/>
        </p:nvSpPr>
        <p:spPr>
          <a:xfrm>
            <a:off x="9607137" y="3895106"/>
            <a:ext cx="1678379"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Curso</a:t>
            </a:r>
          </a:p>
        </p:txBody>
      </p:sp>
    </p:spTree>
    <p:extLst>
      <p:ext uri="{BB962C8B-B14F-4D97-AF65-F5344CB8AC3E}">
        <p14:creationId xmlns:p14="http://schemas.microsoft.com/office/powerpoint/2010/main" val="305015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DC950-9252-258B-8F11-2C50E36177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7E33D4B-02E1-01B3-F42A-27C2D2BFE2C9}"/>
              </a:ext>
            </a:extLst>
          </p:cNvPr>
          <p:cNvSpPr>
            <a:spLocks noGrp="1"/>
          </p:cNvSpPr>
          <p:nvPr>
            <p:ph type="title"/>
          </p:nvPr>
        </p:nvSpPr>
        <p:spPr/>
        <p:txBody>
          <a:bodyPr/>
          <a:lstStyle/>
          <a:p>
            <a:r>
              <a:rPr lang="pt-BR" dirty="0"/>
              <a:t>Apresentação do Curso</a:t>
            </a:r>
          </a:p>
        </p:txBody>
      </p:sp>
      <p:sp>
        <p:nvSpPr>
          <p:cNvPr id="3" name="Espaço Reservado para Texto 2">
            <a:extLst>
              <a:ext uri="{FF2B5EF4-FFF2-40B4-BE49-F238E27FC236}">
                <a16:creationId xmlns:a16="http://schemas.microsoft.com/office/drawing/2014/main" id="{900D266B-DA16-0470-7554-9C3B997DEA16}"/>
              </a:ext>
            </a:extLst>
          </p:cNvPr>
          <p:cNvSpPr>
            <a:spLocks noGrp="1"/>
          </p:cNvSpPr>
          <p:nvPr>
            <p:ph type="body" sz="quarter" idx="10"/>
          </p:nvPr>
        </p:nvSpPr>
        <p:spPr/>
        <p:txBody>
          <a:bodyPr/>
          <a:lstStyle/>
          <a:p>
            <a:r>
              <a:rPr lang="pt-BR" dirty="0">
                <a:solidFill>
                  <a:srgbClr val="009CCF"/>
                </a:solidFill>
              </a:rPr>
              <a:t>Ementa</a:t>
            </a:r>
          </a:p>
        </p:txBody>
      </p:sp>
      <p:sp>
        <p:nvSpPr>
          <p:cNvPr id="4" name="Espaço Reservado para Texto 3">
            <a:extLst>
              <a:ext uri="{FF2B5EF4-FFF2-40B4-BE49-F238E27FC236}">
                <a16:creationId xmlns:a16="http://schemas.microsoft.com/office/drawing/2014/main" id="{B14E5E43-DFF3-A804-5EB1-F1B837A46248}"/>
              </a:ext>
            </a:extLst>
          </p:cNvPr>
          <p:cNvSpPr>
            <a:spLocks noGrp="1"/>
          </p:cNvSpPr>
          <p:nvPr>
            <p:ph type="body" sz="quarter" idx="12"/>
          </p:nvPr>
        </p:nvSpPr>
        <p:spPr>
          <a:xfrm>
            <a:off x="981891" y="1934618"/>
            <a:ext cx="6607629" cy="4361679"/>
          </a:xfrm>
        </p:spPr>
        <p:txBody>
          <a:bodyPr>
            <a:normAutofit/>
          </a:bodyPr>
          <a:lstStyle/>
          <a:p>
            <a:pPr marL="342900" indent="-342900">
              <a:buFont typeface="Arial" panose="020B0604020202020204" pitchFamily="34" charset="0"/>
              <a:buChar char="•"/>
            </a:pPr>
            <a:r>
              <a:rPr lang="pt-BR" dirty="0"/>
              <a:t>Conceitos básicos de dados e variáveis</a:t>
            </a:r>
          </a:p>
          <a:p>
            <a:pPr marL="342900" indent="-342900">
              <a:buFont typeface="Arial" panose="020B0604020202020204" pitchFamily="34" charset="0"/>
              <a:buChar char="•"/>
            </a:pPr>
            <a:r>
              <a:rPr lang="pt-BR" dirty="0"/>
              <a:t>Estruturas de Controle</a:t>
            </a:r>
          </a:p>
          <a:p>
            <a:pPr marL="1028700" lvl="1" indent="-342900">
              <a:buFont typeface="Wingdings" panose="05000000000000000000" pitchFamily="2" charset="2"/>
              <a:buChar char="§"/>
            </a:pPr>
            <a:r>
              <a:rPr lang="pt-BR" dirty="0"/>
              <a:t>Sequencial</a:t>
            </a:r>
          </a:p>
          <a:p>
            <a:pPr marL="1028700" lvl="1" indent="-342900">
              <a:buFont typeface="Wingdings" panose="05000000000000000000" pitchFamily="2" charset="2"/>
              <a:buChar char="§"/>
            </a:pPr>
            <a:r>
              <a:rPr lang="pt-BR" dirty="0"/>
              <a:t>Condicional</a:t>
            </a:r>
          </a:p>
          <a:p>
            <a:pPr marL="1028700" lvl="1" indent="-342900">
              <a:buFont typeface="Wingdings" panose="05000000000000000000" pitchFamily="2" charset="2"/>
              <a:buChar char="§"/>
            </a:pPr>
            <a:r>
              <a:rPr lang="pt-BR" dirty="0"/>
              <a:t>Repetição</a:t>
            </a:r>
          </a:p>
          <a:p>
            <a:pPr marL="342900" indent="-342900">
              <a:buFont typeface="Arial" panose="020B0604020202020204" pitchFamily="34" charset="0"/>
              <a:buChar char="•"/>
            </a:pPr>
            <a:r>
              <a:rPr lang="pt-BR" dirty="0"/>
              <a:t>Funções</a:t>
            </a:r>
          </a:p>
          <a:p>
            <a:pPr marL="342900" indent="-342900">
              <a:buFont typeface="Arial" panose="020B0604020202020204" pitchFamily="34" charset="0"/>
              <a:buChar char="•"/>
            </a:pPr>
            <a:r>
              <a:rPr lang="pt-BR" dirty="0"/>
              <a:t>Estrutura de Dados</a:t>
            </a:r>
          </a:p>
          <a:p>
            <a:pPr marL="1028700" lvl="1" indent="-342900">
              <a:buFont typeface="Wingdings" panose="05000000000000000000" pitchFamily="2" charset="2"/>
              <a:buChar char="§"/>
            </a:pPr>
            <a:r>
              <a:rPr lang="pt-BR" dirty="0"/>
              <a:t>Vetores e Listas</a:t>
            </a:r>
          </a:p>
          <a:p>
            <a:pPr marL="1028700" lvl="1" indent="-342900">
              <a:buFont typeface="Wingdings" panose="05000000000000000000" pitchFamily="2" charset="2"/>
              <a:buChar char="§"/>
            </a:pPr>
            <a:r>
              <a:rPr lang="pt-BR" dirty="0"/>
              <a:t>Tuplas</a:t>
            </a:r>
          </a:p>
        </p:txBody>
      </p:sp>
    </p:spTree>
    <p:extLst>
      <p:ext uri="{BB962C8B-B14F-4D97-AF65-F5344CB8AC3E}">
        <p14:creationId xmlns:p14="http://schemas.microsoft.com/office/powerpoint/2010/main" val="393890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749E0-7DDC-7FEE-CED2-4B0694AAF5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2BA96F4-E838-D5CB-A54E-028EC6C19777}"/>
              </a:ext>
            </a:extLst>
          </p:cNvPr>
          <p:cNvSpPr>
            <a:spLocks noGrp="1"/>
          </p:cNvSpPr>
          <p:nvPr>
            <p:ph type="title"/>
          </p:nvPr>
        </p:nvSpPr>
        <p:spPr/>
        <p:txBody>
          <a:bodyPr/>
          <a:lstStyle/>
          <a:p>
            <a:r>
              <a:rPr lang="pt-BR" dirty="0"/>
              <a:t>Motivação</a:t>
            </a:r>
          </a:p>
        </p:txBody>
      </p:sp>
      <p:sp>
        <p:nvSpPr>
          <p:cNvPr id="6" name="Espaço Reservado para Texto 2">
            <a:extLst>
              <a:ext uri="{FF2B5EF4-FFF2-40B4-BE49-F238E27FC236}">
                <a16:creationId xmlns:a16="http://schemas.microsoft.com/office/drawing/2014/main" id="{5FCB606C-237C-3E80-8BF8-05C2D6DC365F}"/>
              </a:ext>
            </a:extLst>
          </p:cNvPr>
          <p:cNvSpPr>
            <a:spLocks noGrp="1"/>
          </p:cNvSpPr>
          <p:nvPr>
            <p:ph type="body" sz="quarter" idx="10"/>
          </p:nvPr>
        </p:nvSpPr>
        <p:spPr>
          <a:xfrm>
            <a:off x="981892" y="2264688"/>
            <a:ext cx="3263900" cy="327025"/>
          </a:xfrm>
        </p:spPr>
        <p:txBody>
          <a:bodyPr/>
          <a:lstStyle/>
          <a:p>
            <a:r>
              <a:rPr lang="pt-BR" sz="2200" dirty="0">
                <a:latin typeface="Times New Roman" panose="02020603050405020304" pitchFamily="18" charset="0"/>
                <a:cs typeface="Times New Roman" panose="02020603050405020304" pitchFamily="18" charset="0"/>
              </a:rPr>
              <a:t>Programar vale a pena?</a:t>
            </a:r>
          </a:p>
        </p:txBody>
      </p:sp>
      <p:sp>
        <p:nvSpPr>
          <p:cNvPr id="8" name="CaixaDeTexto 7">
            <a:extLst>
              <a:ext uri="{FF2B5EF4-FFF2-40B4-BE49-F238E27FC236}">
                <a16:creationId xmlns:a16="http://schemas.microsoft.com/office/drawing/2014/main" id="{C6CAC9AE-7626-FA6B-FA96-4B1C96AC1E0F}"/>
              </a:ext>
            </a:extLst>
          </p:cNvPr>
          <p:cNvSpPr txBox="1"/>
          <p:nvPr/>
        </p:nvSpPr>
        <p:spPr>
          <a:xfrm>
            <a:off x="981892" y="2998113"/>
            <a:ext cx="6968308"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Porque aprender programação em um curso de engenharia?</a:t>
            </a:r>
          </a:p>
        </p:txBody>
      </p:sp>
      <p:sp>
        <p:nvSpPr>
          <p:cNvPr id="9" name="CaixaDeTexto 8">
            <a:extLst>
              <a:ext uri="{FF2B5EF4-FFF2-40B4-BE49-F238E27FC236}">
                <a16:creationId xmlns:a16="http://schemas.microsoft.com/office/drawing/2014/main" id="{94FC726C-B04A-4797-ED0A-4F4E2A986E28}"/>
              </a:ext>
            </a:extLst>
          </p:cNvPr>
          <p:cNvSpPr txBox="1"/>
          <p:nvPr/>
        </p:nvSpPr>
        <p:spPr>
          <a:xfrm>
            <a:off x="981892" y="3835400"/>
            <a:ext cx="4216401"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Programar em 2024 dá dinheiro?</a:t>
            </a:r>
          </a:p>
        </p:txBody>
      </p:sp>
    </p:spTree>
    <p:extLst>
      <p:ext uri="{BB962C8B-B14F-4D97-AF65-F5344CB8AC3E}">
        <p14:creationId xmlns:p14="http://schemas.microsoft.com/office/powerpoint/2010/main" val="43596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7D52B-1C7F-9F2F-B2DD-29FFEE8832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209FD8D-70DE-73D6-5404-198AC8ABAA17}"/>
              </a:ext>
            </a:extLst>
          </p:cNvPr>
          <p:cNvSpPr>
            <a:spLocks noGrp="1"/>
          </p:cNvSpPr>
          <p:nvPr>
            <p:ph type="title"/>
          </p:nvPr>
        </p:nvSpPr>
        <p:spPr/>
        <p:txBody>
          <a:bodyPr/>
          <a:lstStyle/>
          <a:p>
            <a:r>
              <a:rPr lang="pt-BR" dirty="0"/>
              <a:t>Contexto histórico</a:t>
            </a:r>
          </a:p>
        </p:txBody>
      </p:sp>
      <p:sp>
        <p:nvSpPr>
          <p:cNvPr id="6" name="Espaço Reservado para Texto 2">
            <a:extLst>
              <a:ext uri="{FF2B5EF4-FFF2-40B4-BE49-F238E27FC236}">
                <a16:creationId xmlns:a16="http://schemas.microsoft.com/office/drawing/2014/main" id="{A7A63738-31A1-8803-C511-F1F0B4BC05CE}"/>
              </a:ext>
            </a:extLst>
          </p:cNvPr>
          <p:cNvSpPr>
            <a:spLocks noGrp="1"/>
          </p:cNvSpPr>
          <p:nvPr>
            <p:ph type="body" sz="quarter" idx="10"/>
          </p:nvPr>
        </p:nvSpPr>
        <p:spPr>
          <a:xfrm>
            <a:off x="981891" y="1450839"/>
            <a:ext cx="5862638" cy="327025"/>
          </a:xfrm>
        </p:spPr>
        <p:txBody>
          <a:bodyPr/>
          <a:lstStyle/>
          <a:p>
            <a:r>
              <a:rPr lang="pt-BR" dirty="0"/>
              <a:t>História da programação</a:t>
            </a:r>
          </a:p>
        </p:txBody>
      </p:sp>
      <p:pic>
        <p:nvPicPr>
          <p:cNvPr id="3" name="Picture 2" descr="O tear Jacquard não só revolucionou a indústria têxtil mas foi o primeiro  computador do mundo - Stylo Urbano">
            <a:extLst>
              <a:ext uri="{FF2B5EF4-FFF2-40B4-BE49-F238E27FC236}">
                <a16:creationId xmlns:a16="http://schemas.microsoft.com/office/drawing/2014/main" id="{DDCD2339-3E21-F63C-35A3-949EEA94C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91" y="2732946"/>
            <a:ext cx="4629150" cy="25249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6AF5276-63E7-E673-F938-098766129972}"/>
              </a:ext>
            </a:extLst>
          </p:cNvPr>
          <p:cNvSpPr txBox="1"/>
          <p:nvPr/>
        </p:nvSpPr>
        <p:spPr>
          <a:xfrm>
            <a:off x="1877364" y="2302059"/>
            <a:ext cx="2838203"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Tear </a:t>
            </a:r>
            <a:r>
              <a:rPr lang="pt-BR" sz="2200" dirty="0" err="1">
                <a:latin typeface="Times New Roman" panose="02020603050405020304" pitchFamily="18" charset="0"/>
                <a:cs typeface="Times New Roman" panose="02020603050405020304" pitchFamily="18" charset="0"/>
              </a:rPr>
              <a:t>Jacquard</a:t>
            </a:r>
            <a:endParaRPr lang="pt-BR" sz="2200" dirty="0">
              <a:latin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17FB7825-18AE-D702-4280-5510BC5729F9}"/>
              </a:ext>
            </a:extLst>
          </p:cNvPr>
          <p:cNvSpPr txBox="1"/>
          <p:nvPr/>
        </p:nvSpPr>
        <p:spPr>
          <a:xfrm>
            <a:off x="6096000" y="2732946"/>
            <a:ext cx="2838203" cy="646331"/>
          </a:xfrm>
          <a:prstGeom prst="rect">
            <a:avLst/>
          </a:prstGeom>
          <a:noFill/>
        </p:spPr>
        <p:txBody>
          <a:bodyPr wrap="square">
            <a:spAutoFit/>
          </a:bodyPr>
          <a:lstStyle/>
          <a:p>
            <a:r>
              <a:rPr lang="pt-BR" b="0" i="1" dirty="0">
                <a:solidFill>
                  <a:srgbClr val="000000"/>
                </a:solidFill>
                <a:effectLst/>
                <a:latin typeface="Arial" panose="020B0604020202020204" pitchFamily="34" charset="0"/>
              </a:rPr>
              <a:t>Idealizado pelo francês Joseph-</a:t>
            </a:r>
            <a:r>
              <a:rPr lang="pt-BR" b="0" i="1" dirty="0" err="1">
                <a:solidFill>
                  <a:srgbClr val="000000"/>
                </a:solidFill>
                <a:effectLst/>
                <a:latin typeface="Arial" panose="020B0604020202020204" pitchFamily="34" charset="0"/>
              </a:rPr>
              <a:t>Mariae</a:t>
            </a:r>
            <a:r>
              <a:rPr lang="pt-BR" b="0" i="1" dirty="0">
                <a:solidFill>
                  <a:srgbClr val="000000"/>
                </a:solidFill>
                <a:effectLst/>
                <a:latin typeface="Arial" panose="020B0604020202020204" pitchFamily="34" charset="0"/>
              </a:rPr>
              <a:t> </a:t>
            </a:r>
            <a:r>
              <a:rPr lang="pt-BR" b="0" i="1" dirty="0" err="1">
                <a:solidFill>
                  <a:srgbClr val="000000"/>
                </a:solidFill>
                <a:effectLst/>
                <a:latin typeface="Arial" panose="020B0604020202020204" pitchFamily="34" charset="0"/>
              </a:rPr>
              <a:t>Jacquard</a:t>
            </a:r>
            <a:endParaRPr lang="pt-BR" dirty="0"/>
          </a:p>
        </p:txBody>
      </p:sp>
      <p:pic>
        <p:nvPicPr>
          <p:cNvPr id="3074" name="Picture 2" descr="Joseph-Marie Jacquard - Students | Britannica Kids | Homework Help">
            <a:extLst>
              <a:ext uri="{FF2B5EF4-FFF2-40B4-BE49-F238E27FC236}">
                <a16:creationId xmlns:a16="http://schemas.microsoft.com/office/drawing/2014/main" id="{8113027E-4A93-608B-CA50-32AF2A387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223" y="3648214"/>
            <a:ext cx="2313759" cy="271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40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BCB70-8B0D-9C5E-7158-1E6DAAC25D9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D2B655-97DB-ADB8-5E31-2AC90E307A28}"/>
              </a:ext>
            </a:extLst>
          </p:cNvPr>
          <p:cNvSpPr>
            <a:spLocks noGrp="1"/>
          </p:cNvSpPr>
          <p:nvPr>
            <p:ph type="title"/>
          </p:nvPr>
        </p:nvSpPr>
        <p:spPr/>
        <p:txBody>
          <a:bodyPr/>
          <a:lstStyle/>
          <a:p>
            <a:r>
              <a:rPr lang="pt-BR" dirty="0"/>
              <a:t>Contexto histórico</a:t>
            </a:r>
          </a:p>
        </p:txBody>
      </p:sp>
      <p:sp>
        <p:nvSpPr>
          <p:cNvPr id="6" name="Espaço Reservado para Texto 2">
            <a:extLst>
              <a:ext uri="{FF2B5EF4-FFF2-40B4-BE49-F238E27FC236}">
                <a16:creationId xmlns:a16="http://schemas.microsoft.com/office/drawing/2014/main" id="{3B24B8C4-97B0-4996-4208-5D631C1892A1}"/>
              </a:ext>
            </a:extLst>
          </p:cNvPr>
          <p:cNvSpPr>
            <a:spLocks noGrp="1"/>
          </p:cNvSpPr>
          <p:nvPr>
            <p:ph type="body" sz="quarter" idx="10"/>
          </p:nvPr>
        </p:nvSpPr>
        <p:spPr>
          <a:xfrm>
            <a:off x="981891" y="1450839"/>
            <a:ext cx="5862638" cy="327025"/>
          </a:xfrm>
        </p:spPr>
        <p:txBody>
          <a:bodyPr/>
          <a:lstStyle/>
          <a:p>
            <a:r>
              <a:rPr lang="pt-BR" dirty="0"/>
              <a:t>História da programação</a:t>
            </a:r>
          </a:p>
        </p:txBody>
      </p:sp>
      <p:sp>
        <p:nvSpPr>
          <p:cNvPr id="4" name="CaixaDeTexto 3">
            <a:extLst>
              <a:ext uri="{FF2B5EF4-FFF2-40B4-BE49-F238E27FC236}">
                <a16:creationId xmlns:a16="http://schemas.microsoft.com/office/drawing/2014/main" id="{696FC690-8DC4-FCF5-A866-32DE4493133D}"/>
              </a:ext>
            </a:extLst>
          </p:cNvPr>
          <p:cNvSpPr txBox="1"/>
          <p:nvPr/>
        </p:nvSpPr>
        <p:spPr>
          <a:xfrm>
            <a:off x="1204264" y="2302059"/>
            <a:ext cx="2838203"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A máquina de Babbage</a:t>
            </a:r>
          </a:p>
        </p:txBody>
      </p:sp>
      <p:sp>
        <p:nvSpPr>
          <p:cNvPr id="7" name="CaixaDeTexto 6">
            <a:extLst>
              <a:ext uri="{FF2B5EF4-FFF2-40B4-BE49-F238E27FC236}">
                <a16:creationId xmlns:a16="http://schemas.microsoft.com/office/drawing/2014/main" id="{057F72AD-A4CE-7FA1-63C9-5BCE4714570A}"/>
              </a:ext>
            </a:extLst>
          </p:cNvPr>
          <p:cNvSpPr txBox="1"/>
          <p:nvPr/>
        </p:nvSpPr>
        <p:spPr>
          <a:xfrm>
            <a:off x="4810733" y="2271281"/>
            <a:ext cx="4537688" cy="923330"/>
          </a:xfrm>
          <a:prstGeom prst="rect">
            <a:avLst/>
          </a:prstGeom>
          <a:noFill/>
        </p:spPr>
        <p:txBody>
          <a:bodyPr wrap="square">
            <a:spAutoFit/>
          </a:bodyPr>
          <a:lstStyle/>
          <a:p>
            <a:pPr algn="just"/>
            <a:r>
              <a:rPr lang="pt-BR" b="0" i="1" dirty="0">
                <a:solidFill>
                  <a:srgbClr val="000000"/>
                </a:solidFill>
                <a:effectLst/>
                <a:latin typeface="Times New Roman" panose="02020603050405020304" pitchFamily="18" charset="0"/>
                <a:cs typeface="Times New Roman" panose="02020603050405020304" pitchFamily="18" charset="0"/>
              </a:rPr>
              <a:t>Charles Babbage, um dos pioneiros na criação dos computadores. Responsável pelo projeto da máquina de </a:t>
            </a:r>
            <a:r>
              <a:rPr lang="pt-BR" b="0" i="1" dirty="0" err="1">
                <a:solidFill>
                  <a:srgbClr val="000000"/>
                </a:solidFill>
                <a:effectLst/>
                <a:latin typeface="Times New Roman" panose="02020603050405020304" pitchFamily="18" charset="0"/>
                <a:cs typeface="Times New Roman" panose="02020603050405020304" pitchFamily="18" charset="0"/>
              </a:rPr>
              <a:t>babbage</a:t>
            </a:r>
            <a:r>
              <a:rPr lang="pt-BR" b="0" i="1" dirty="0">
                <a:solidFill>
                  <a:srgbClr val="000000"/>
                </a:solidFill>
                <a:effectLst/>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pic>
        <p:nvPicPr>
          <p:cNvPr id="4098" name="Picture 2" descr="Charles Babbage: um cientista muito ...">
            <a:extLst>
              <a:ext uri="{FF2B5EF4-FFF2-40B4-BE49-F238E27FC236}">
                <a16:creationId xmlns:a16="http://schemas.microsoft.com/office/drawing/2014/main" id="{C4CF940C-3812-A9FF-4350-A554FA7D6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06" y="2732946"/>
            <a:ext cx="3488117" cy="252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Enchantress of Numbers: Ada Lovelace's Trailblazing Legacy | History">
            <a:extLst>
              <a:ext uri="{FF2B5EF4-FFF2-40B4-BE49-F238E27FC236}">
                <a16:creationId xmlns:a16="http://schemas.microsoft.com/office/drawing/2014/main" id="{CF9D0177-E4A2-C93A-FF3F-FD842530B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0856" y="3688029"/>
            <a:ext cx="2159282" cy="21592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harles Babbage: saiba quem foi o engenheiro &quot;pai do computador&quot; - Revista  Galileu | Ciência">
            <a:extLst>
              <a:ext uri="{FF2B5EF4-FFF2-40B4-BE49-F238E27FC236}">
                <a16:creationId xmlns:a16="http://schemas.microsoft.com/office/drawing/2014/main" id="{A1571ADE-E7C2-2F03-0954-8197105F5F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733" y="3231110"/>
            <a:ext cx="2206813" cy="261620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C4B4EB12-85FE-671F-3997-D3FDC37808CE}"/>
              </a:ext>
            </a:extLst>
          </p:cNvPr>
          <p:cNvSpPr txBox="1"/>
          <p:nvPr/>
        </p:nvSpPr>
        <p:spPr>
          <a:xfrm>
            <a:off x="5496223" y="1152686"/>
            <a:ext cx="3852198" cy="923330"/>
          </a:xfrm>
          <a:prstGeom prst="rect">
            <a:avLst/>
          </a:prstGeom>
          <a:noFill/>
        </p:spPr>
        <p:txBody>
          <a:bodyPr wrap="square">
            <a:spAutoFit/>
          </a:bodyPr>
          <a:lstStyle/>
          <a:p>
            <a:pPr algn="just"/>
            <a:r>
              <a:rPr lang="pt-BR" b="0" i="1" dirty="0">
                <a:solidFill>
                  <a:srgbClr val="000000"/>
                </a:solidFill>
                <a:effectLst/>
                <a:latin typeface="Times New Roman" panose="02020603050405020304" pitchFamily="18" charset="0"/>
                <a:cs typeface="Times New Roman" panose="02020603050405020304" pitchFamily="18" charset="0"/>
              </a:rPr>
              <a:t>Ada </a:t>
            </a:r>
            <a:r>
              <a:rPr lang="pt-BR" b="0" i="1" dirty="0" err="1">
                <a:solidFill>
                  <a:srgbClr val="000000"/>
                </a:solidFill>
                <a:effectLst/>
                <a:latin typeface="Times New Roman" panose="02020603050405020304" pitchFamily="18" charset="0"/>
                <a:cs typeface="Times New Roman" panose="02020603050405020304" pitchFamily="18" charset="0"/>
              </a:rPr>
              <a:t>Lovelace</a:t>
            </a:r>
            <a:r>
              <a:rPr lang="pt-BR" b="0" i="1" dirty="0">
                <a:solidFill>
                  <a:srgbClr val="000000"/>
                </a:solidFill>
                <a:effectLst/>
                <a:latin typeface="Times New Roman" panose="02020603050405020304" pitchFamily="18" charset="0"/>
                <a:cs typeface="Times New Roman" panose="02020603050405020304" pitchFamily="18" charset="0"/>
              </a:rPr>
              <a:t> foi responsável por aprimorar o seu projeto e construir o primeiro programa.</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54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390BD-54F3-BFA4-9C1D-D24ED2AA80C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AA3BCB-3F03-B346-26BE-9099A8897970}"/>
              </a:ext>
            </a:extLst>
          </p:cNvPr>
          <p:cNvSpPr>
            <a:spLocks noGrp="1"/>
          </p:cNvSpPr>
          <p:nvPr>
            <p:ph type="title"/>
          </p:nvPr>
        </p:nvSpPr>
        <p:spPr/>
        <p:txBody>
          <a:bodyPr/>
          <a:lstStyle/>
          <a:p>
            <a:r>
              <a:rPr lang="pt-BR" dirty="0"/>
              <a:t>Contexto histórico</a:t>
            </a:r>
          </a:p>
        </p:txBody>
      </p:sp>
      <p:sp>
        <p:nvSpPr>
          <p:cNvPr id="6" name="Espaço Reservado para Texto 2">
            <a:extLst>
              <a:ext uri="{FF2B5EF4-FFF2-40B4-BE49-F238E27FC236}">
                <a16:creationId xmlns:a16="http://schemas.microsoft.com/office/drawing/2014/main" id="{551F0B75-58AE-DAD6-DBE9-748BF34057CC}"/>
              </a:ext>
            </a:extLst>
          </p:cNvPr>
          <p:cNvSpPr>
            <a:spLocks noGrp="1"/>
          </p:cNvSpPr>
          <p:nvPr>
            <p:ph type="body" sz="quarter" idx="10"/>
          </p:nvPr>
        </p:nvSpPr>
        <p:spPr>
          <a:xfrm>
            <a:off x="981891" y="1450839"/>
            <a:ext cx="5862638" cy="327025"/>
          </a:xfrm>
        </p:spPr>
        <p:txBody>
          <a:bodyPr/>
          <a:lstStyle/>
          <a:p>
            <a:r>
              <a:rPr lang="pt-BR" dirty="0"/>
              <a:t>História da programação</a:t>
            </a:r>
          </a:p>
        </p:txBody>
      </p:sp>
      <p:sp>
        <p:nvSpPr>
          <p:cNvPr id="4" name="CaixaDeTexto 3">
            <a:extLst>
              <a:ext uri="{FF2B5EF4-FFF2-40B4-BE49-F238E27FC236}">
                <a16:creationId xmlns:a16="http://schemas.microsoft.com/office/drawing/2014/main" id="{5759F2C5-2B91-7207-FB46-106151D315E4}"/>
              </a:ext>
            </a:extLst>
          </p:cNvPr>
          <p:cNvSpPr txBox="1"/>
          <p:nvPr/>
        </p:nvSpPr>
        <p:spPr>
          <a:xfrm>
            <a:off x="981891" y="2034716"/>
            <a:ext cx="7120709"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Década de 40 e o surgimento das linguagens de computadores</a:t>
            </a:r>
          </a:p>
        </p:txBody>
      </p:sp>
      <p:sp>
        <p:nvSpPr>
          <p:cNvPr id="5" name="CaixaDeTexto 4">
            <a:extLst>
              <a:ext uri="{FF2B5EF4-FFF2-40B4-BE49-F238E27FC236}">
                <a16:creationId xmlns:a16="http://schemas.microsoft.com/office/drawing/2014/main" id="{04575766-9B50-FAEA-355D-DA32DBDE8199}"/>
              </a:ext>
            </a:extLst>
          </p:cNvPr>
          <p:cNvSpPr txBox="1"/>
          <p:nvPr/>
        </p:nvSpPr>
        <p:spPr>
          <a:xfrm>
            <a:off x="465546" y="2850831"/>
            <a:ext cx="6096000" cy="369332"/>
          </a:xfrm>
          <a:prstGeom prst="rect">
            <a:avLst/>
          </a:prstGeom>
          <a:noFill/>
        </p:spPr>
        <p:txBody>
          <a:bodyPr wrap="square">
            <a:spAutoFit/>
          </a:bodyPr>
          <a:lstStyle/>
          <a:p>
            <a:pPr algn="just"/>
            <a:r>
              <a:rPr lang="pt-BR" b="0" i="1" dirty="0">
                <a:solidFill>
                  <a:srgbClr val="000000"/>
                </a:solidFill>
                <a:effectLst/>
                <a:latin typeface="Times New Roman" panose="02020603050405020304" pitchFamily="18" charset="0"/>
                <a:cs typeface="Times New Roman" panose="02020603050405020304" pitchFamily="18" charset="0"/>
              </a:rPr>
              <a:t>Konrad Zuse – </a:t>
            </a:r>
            <a:r>
              <a:rPr lang="pt-BR" b="1" i="0" dirty="0" err="1">
                <a:solidFill>
                  <a:srgbClr val="000000"/>
                </a:solidFill>
                <a:effectLst/>
                <a:latin typeface="Times New Roman" panose="02020603050405020304" pitchFamily="18" charset="0"/>
                <a:cs typeface="Times New Roman" panose="02020603050405020304" pitchFamily="18" charset="0"/>
              </a:rPr>
              <a:t>Plankalkül</a:t>
            </a:r>
            <a:r>
              <a:rPr lang="pt-BR" b="0" i="0" dirty="0">
                <a:solidFill>
                  <a:srgbClr val="000000"/>
                </a:solidFill>
                <a:effectLst/>
                <a:latin typeface="Times New Roman" panose="02020603050405020304" pitchFamily="18" charset="0"/>
                <a:cs typeface="Times New Roman" panose="02020603050405020304" pitchFamily="18" charset="0"/>
              </a:rPr>
              <a:t> (</a:t>
            </a:r>
            <a:r>
              <a:rPr lang="pt-BR" b="0" i="0" dirty="0" err="1">
                <a:solidFill>
                  <a:srgbClr val="000000"/>
                </a:solidFill>
                <a:effectLst/>
                <a:latin typeface="Times New Roman" panose="02020603050405020304" pitchFamily="18" charset="0"/>
                <a:cs typeface="Times New Roman" panose="02020603050405020304" pitchFamily="18" charset="0"/>
              </a:rPr>
              <a:t>Program</a:t>
            </a:r>
            <a:r>
              <a:rPr lang="pt-BR" b="0" i="0" dirty="0">
                <a:solidFill>
                  <a:srgbClr val="000000"/>
                </a:solidFill>
                <a:effectLst/>
                <a:latin typeface="Times New Roman" panose="02020603050405020304" pitchFamily="18" charset="0"/>
                <a:cs typeface="Times New Roman" panose="02020603050405020304" pitchFamily="18" charset="0"/>
              </a:rPr>
              <a:t> </a:t>
            </a:r>
            <a:r>
              <a:rPr lang="pt-BR" b="0" i="0" dirty="0" err="1">
                <a:solidFill>
                  <a:srgbClr val="000000"/>
                </a:solidFill>
                <a:effectLst/>
                <a:latin typeface="Times New Roman" panose="02020603050405020304" pitchFamily="18" charset="0"/>
                <a:cs typeface="Times New Roman" panose="02020603050405020304" pitchFamily="18" charset="0"/>
              </a:rPr>
              <a:t>Calculus</a:t>
            </a:r>
            <a:r>
              <a:rPr lang="pt-BR" b="0" i="0" dirty="0">
                <a:solidFill>
                  <a:srgbClr val="000000"/>
                </a:solidFill>
                <a:effectLst/>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10" name="CaixaDeTexto 9">
            <a:extLst>
              <a:ext uri="{FF2B5EF4-FFF2-40B4-BE49-F238E27FC236}">
                <a16:creationId xmlns:a16="http://schemas.microsoft.com/office/drawing/2014/main" id="{3A3C2021-BF11-FA0F-EFB5-AF474F1940D4}"/>
              </a:ext>
            </a:extLst>
          </p:cNvPr>
          <p:cNvSpPr txBox="1"/>
          <p:nvPr/>
        </p:nvSpPr>
        <p:spPr>
          <a:xfrm>
            <a:off x="490945" y="3282541"/>
            <a:ext cx="8564155" cy="369332"/>
          </a:xfrm>
          <a:prstGeom prst="rect">
            <a:avLst/>
          </a:prstGeom>
          <a:noFill/>
        </p:spPr>
        <p:txBody>
          <a:bodyPr wrap="square">
            <a:spAutoFit/>
          </a:bodyPr>
          <a:lstStyle/>
          <a:p>
            <a:pPr algn="just"/>
            <a:r>
              <a:rPr lang="de-DE" i="1" dirty="0">
                <a:solidFill>
                  <a:srgbClr val="000000"/>
                </a:solidFill>
                <a:latin typeface="Times New Roman" panose="02020603050405020304" pitchFamily="18" charset="0"/>
                <a:cs typeface="Times New Roman" panose="02020603050405020304" pitchFamily="18" charset="0"/>
              </a:rPr>
              <a:t>John von Neumann e Herman Heine Goldstine – Programas para o </a:t>
            </a:r>
            <a:r>
              <a:rPr lang="de-DE" b="1" i="1" dirty="0">
                <a:solidFill>
                  <a:srgbClr val="000000"/>
                </a:solidFill>
                <a:latin typeface="Times New Roman" panose="02020603050405020304" pitchFamily="18" charset="0"/>
                <a:cs typeface="Times New Roman" panose="02020603050405020304" pitchFamily="18" charset="0"/>
              </a:rPr>
              <a:t>computador EDVAC.</a:t>
            </a:r>
            <a:endParaRPr lang="pt-BR" b="1" i="1" dirty="0">
              <a:solidFill>
                <a:srgbClr val="000000"/>
              </a:solidFill>
              <a:latin typeface="Times New Roman" panose="02020603050405020304" pitchFamily="18" charset="0"/>
              <a:cs typeface="Times New Roman" panose="02020603050405020304" pitchFamily="18" charset="0"/>
            </a:endParaRPr>
          </a:p>
        </p:txBody>
      </p:sp>
      <p:pic>
        <p:nvPicPr>
          <p:cNvPr id="5122" name="Picture 2" descr="O desafio de Alan Turing à inteligência humana - Outras Palavras">
            <a:extLst>
              <a:ext uri="{FF2B5EF4-FFF2-40B4-BE49-F238E27FC236}">
                <a16:creationId xmlns:a16="http://schemas.microsoft.com/office/drawing/2014/main" id="{E9E681DF-CEF2-FC5B-1AE5-574B90FC3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16" y="3828880"/>
            <a:ext cx="4034183" cy="226764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AC879F6C-B9A6-FCC7-6EBB-97657C9D00EA}"/>
              </a:ext>
            </a:extLst>
          </p:cNvPr>
          <p:cNvSpPr txBox="1"/>
          <p:nvPr/>
        </p:nvSpPr>
        <p:spPr>
          <a:xfrm>
            <a:off x="4851401" y="4639537"/>
            <a:ext cx="4851400" cy="646331"/>
          </a:xfrm>
          <a:prstGeom prst="rect">
            <a:avLst/>
          </a:prstGeom>
          <a:noFill/>
        </p:spPr>
        <p:txBody>
          <a:bodyPr wrap="square">
            <a:spAutoFit/>
          </a:bodyPr>
          <a:lstStyle/>
          <a:p>
            <a:pPr algn="just"/>
            <a:r>
              <a:rPr lang="pt-BR" b="0" i="1" dirty="0">
                <a:solidFill>
                  <a:srgbClr val="000000"/>
                </a:solidFill>
                <a:effectLst/>
                <a:latin typeface="Times New Roman" panose="02020603050405020304" pitchFamily="18" charset="0"/>
                <a:cs typeface="Times New Roman" panose="02020603050405020304" pitchFamily="18" charset="0"/>
              </a:rPr>
              <a:t>Alan Turing – O pai da computação. Projeto a máquina </a:t>
            </a:r>
            <a:r>
              <a:rPr lang="pt-BR" b="0" i="1" dirty="0" err="1">
                <a:solidFill>
                  <a:srgbClr val="000000"/>
                </a:solidFill>
                <a:effectLst/>
                <a:latin typeface="Times New Roman" panose="02020603050405020304" pitchFamily="18" charset="0"/>
                <a:cs typeface="Times New Roman" panose="02020603050405020304" pitchFamily="18" charset="0"/>
              </a:rPr>
              <a:t>turing</a:t>
            </a:r>
            <a:r>
              <a:rPr lang="pt-BR" b="0" i="1" dirty="0">
                <a:solidFill>
                  <a:srgbClr val="000000"/>
                </a:solidFill>
                <a:effectLst/>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17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62273-B3F2-A293-8B76-3D1E6C0AAE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FE4BF35-8678-057D-189C-11E9BBF0517E}"/>
              </a:ext>
            </a:extLst>
          </p:cNvPr>
          <p:cNvSpPr>
            <a:spLocks noGrp="1"/>
          </p:cNvSpPr>
          <p:nvPr>
            <p:ph type="title"/>
          </p:nvPr>
        </p:nvSpPr>
        <p:spPr/>
        <p:txBody>
          <a:bodyPr/>
          <a:lstStyle/>
          <a:p>
            <a:r>
              <a:rPr lang="pt-BR" dirty="0"/>
              <a:t>Contexto histórico</a:t>
            </a:r>
          </a:p>
        </p:txBody>
      </p:sp>
      <p:sp>
        <p:nvSpPr>
          <p:cNvPr id="6" name="Espaço Reservado para Texto 2">
            <a:extLst>
              <a:ext uri="{FF2B5EF4-FFF2-40B4-BE49-F238E27FC236}">
                <a16:creationId xmlns:a16="http://schemas.microsoft.com/office/drawing/2014/main" id="{9450A1C1-23F9-D234-3A84-B099AFC3E5A6}"/>
              </a:ext>
            </a:extLst>
          </p:cNvPr>
          <p:cNvSpPr>
            <a:spLocks noGrp="1"/>
          </p:cNvSpPr>
          <p:nvPr>
            <p:ph type="body" sz="quarter" idx="10"/>
          </p:nvPr>
        </p:nvSpPr>
        <p:spPr>
          <a:xfrm>
            <a:off x="981891" y="1450839"/>
            <a:ext cx="5862638" cy="327025"/>
          </a:xfrm>
        </p:spPr>
        <p:txBody>
          <a:bodyPr/>
          <a:lstStyle/>
          <a:p>
            <a:r>
              <a:rPr lang="pt-BR" dirty="0"/>
              <a:t>História da programação</a:t>
            </a:r>
          </a:p>
        </p:txBody>
      </p:sp>
      <p:sp>
        <p:nvSpPr>
          <p:cNvPr id="4" name="CaixaDeTexto 3">
            <a:extLst>
              <a:ext uri="{FF2B5EF4-FFF2-40B4-BE49-F238E27FC236}">
                <a16:creationId xmlns:a16="http://schemas.microsoft.com/office/drawing/2014/main" id="{37B5F3A4-4004-1A77-967E-7F09ACAE6E30}"/>
              </a:ext>
            </a:extLst>
          </p:cNvPr>
          <p:cNvSpPr txBox="1"/>
          <p:nvPr/>
        </p:nvSpPr>
        <p:spPr>
          <a:xfrm>
            <a:off x="981891" y="1916695"/>
            <a:ext cx="4974409" cy="430887"/>
          </a:xfrm>
          <a:prstGeom prst="rect">
            <a:avLst/>
          </a:prstGeom>
          <a:noFill/>
        </p:spPr>
        <p:txBody>
          <a:bodyPr wrap="square" rtlCol="0">
            <a:spAutoFit/>
          </a:bodyPr>
          <a:lstStyle/>
          <a:p>
            <a:pPr algn="ctr"/>
            <a:r>
              <a:rPr lang="pt-BR" sz="2200" dirty="0">
                <a:latin typeface="Times New Roman" panose="02020603050405020304" pitchFamily="18" charset="0"/>
                <a:cs typeface="Times New Roman" panose="02020603050405020304" pitchFamily="18" charset="0"/>
              </a:rPr>
              <a:t>Década de 50, 60, 70, ..., até os dias atuais</a:t>
            </a:r>
          </a:p>
        </p:txBody>
      </p:sp>
      <p:pic>
        <p:nvPicPr>
          <p:cNvPr id="6146" name="Picture 2" descr="Linguagem assembly – Wikipédia, a enciclopédia livre">
            <a:extLst>
              <a:ext uri="{FF2B5EF4-FFF2-40B4-BE49-F238E27FC236}">
                <a16:creationId xmlns:a16="http://schemas.microsoft.com/office/drawing/2014/main" id="{22C62F84-26BE-77EF-A0A6-C8A2A09B1B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965"/>
          <a:stretch/>
        </p:blipFill>
        <p:spPr bwMode="auto">
          <a:xfrm>
            <a:off x="1680595" y="2481176"/>
            <a:ext cx="2393950" cy="282218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67BBD80-CAC2-091F-87BE-97490630D628}"/>
              </a:ext>
            </a:extLst>
          </p:cNvPr>
          <p:cNvSpPr txBox="1"/>
          <p:nvPr/>
        </p:nvSpPr>
        <p:spPr>
          <a:xfrm>
            <a:off x="1317500" y="5581024"/>
            <a:ext cx="3082109" cy="369332"/>
          </a:xfrm>
          <a:prstGeom prst="rect">
            <a:avLst/>
          </a:prstGeom>
          <a:noFill/>
        </p:spPr>
        <p:txBody>
          <a:bodyPr wrap="square">
            <a:spAutoFit/>
          </a:bodyPr>
          <a:lstStyle/>
          <a:p>
            <a:pPr algn="just"/>
            <a:r>
              <a:rPr lang="pt-BR" b="0" i="1" dirty="0">
                <a:solidFill>
                  <a:srgbClr val="000000"/>
                </a:solidFill>
                <a:effectLst/>
                <a:latin typeface="Times New Roman" panose="02020603050405020304" pitchFamily="18" charset="0"/>
                <a:cs typeface="Times New Roman" panose="02020603050405020304" pitchFamily="18" charset="0"/>
              </a:rPr>
              <a:t>50 – Assembly, Fortran, </a:t>
            </a:r>
            <a:r>
              <a:rPr lang="pt-BR" b="0" i="1" dirty="0" err="1">
                <a:solidFill>
                  <a:srgbClr val="000000"/>
                </a:solidFill>
                <a:effectLst/>
                <a:latin typeface="Times New Roman" panose="02020603050405020304" pitchFamily="18" charset="0"/>
                <a:cs typeface="Times New Roman" panose="02020603050405020304" pitchFamily="18" charset="0"/>
              </a:rPr>
              <a:t>Cobol</a:t>
            </a:r>
            <a:r>
              <a:rPr lang="pt-BR" b="0" i="1" dirty="0">
                <a:solidFill>
                  <a:srgbClr val="000000"/>
                </a:solidFill>
                <a:effectLst/>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8" name="CaixaDeTexto 7">
            <a:extLst>
              <a:ext uri="{FF2B5EF4-FFF2-40B4-BE49-F238E27FC236}">
                <a16:creationId xmlns:a16="http://schemas.microsoft.com/office/drawing/2014/main" id="{9FDC8E11-6D66-E968-86C0-00E4557FE5C8}"/>
              </a:ext>
            </a:extLst>
          </p:cNvPr>
          <p:cNvSpPr txBox="1"/>
          <p:nvPr/>
        </p:nvSpPr>
        <p:spPr>
          <a:xfrm>
            <a:off x="5708388" y="5964458"/>
            <a:ext cx="2805090" cy="369332"/>
          </a:xfrm>
          <a:prstGeom prst="rect">
            <a:avLst/>
          </a:prstGeom>
          <a:noFill/>
        </p:spPr>
        <p:txBody>
          <a:bodyPr wrap="square">
            <a:spAutoFit/>
          </a:bodyPr>
          <a:lstStyle/>
          <a:p>
            <a:pPr algn="just"/>
            <a:r>
              <a:rPr lang="pt-BR" i="1" dirty="0">
                <a:solidFill>
                  <a:srgbClr val="000000"/>
                </a:solidFill>
                <a:latin typeface="Times New Roman" panose="02020603050405020304" pitchFamily="18" charset="0"/>
                <a:cs typeface="Times New Roman" panose="02020603050405020304" pitchFamily="18" charset="0"/>
              </a:rPr>
              <a:t>6</a:t>
            </a:r>
            <a:r>
              <a:rPr lang="pt-BR" b="0" i="1" dirty="0">
                <a:solidFill>
                  <a:srgbClr val="000000"/>
                </a:solidFill>
                <a:effectLst/>
                <a:latin typeface="Times New Roman" panose="02020603050405020304" pitchFamily="18" charset="0"/>
                <a:cs typeface="Times New Roman" panose="02020603050405020304" pitchFamily="18" charset="0"/>
              </a:rPr>
              <a:t>0 e 70 – Pascal, C e ADA.</a:t>
            </a:r>
            <a:endParaRPr lang="pt-BR" dirty="0">
              <a:latin typeface="Times New Roman" panose="02020603050405020304" pitchFamily="18" charset="0"/>
              <a:cs typeface="Times New Roman" panose="02020603050405020304" pitchFamily="18" charset="0"/>
            </a:endParaRPr>
          </a:p>
        </p:txBody>
      </p:sp>
      <p:sp>
        <p:nvSpPr>
          <p:cNvPr id="14" name="CaixaDeTexto 13">
            <a:extLst>
              <a:ext uri="{FF2B5EF4-FFF2-40B4-BE49-F238E27FC236}">
                <a16:creationId xmlns:a16="http://schemas.microsoft.com/office/drawing/2014/main" id="{8CF0D641-41D4-5B98-952A-6E9BBE8E6CAE}"/>
              </a:ext>
            </a:extLst>
          </p:cNvPr>
          <p:cNvSpPr txBox="1"/>
          <p:nvPr/>
        </p:nvSpPr>
        <p:spPr>
          <a:xfrm>
            <a:off x="5660861" y="3779391"/>
            <a:ext cx="2899937" cy="369332"/>
          </a:xfrm>
          <a:prstGeom prst="rect">
            <a:avLst/>
          </a:prstGeom>
          <a:noFill/>
        </p:spPr>
        <p:txBody>
          <a:bodyPr wrap="square">
            <a:spAutoFit/>
          </a:bodyPr>
          <a:lstStyle/>
          <a:p>
            <a:pPr algn="just"/>
            <a:r>
              <a:rPr lang="pt-BR" i="1" dirty="0">
                <a:solidFill>
                  <a:srgbClr val="000000"/>
                </a:solidFill>
                <a:latin typeface="Times New Roman" panose="02020603050405020304" pitchFamily="18" charset="0"/>
                <a:cs typeface="Times New Roman" panose="02020603050405020304" pitchFamily="18" charset="0"/>
              </a:rPr>
              <a:t>80 e 90</a:t>
            </a:r>
            <a:r>
              <a:rPr lang="pt-BR" b="0" i="1" dirty="0">
                <a:solidFill>
                  <a:srgbClr val="000000"/>
                </a:solidFill>
                <a:effectLst/>
                <a:latin typeface="Times New Roman" panose="02020603050405020304" pitchFamily="18" charset="0"/>
                <a:cs typeface="Times New Roman" panose="02020603050405020304" pitchFamily="18" charset="0"/>
              </a:rPr>
              <a:t> – C++, Python, Java </a:t>
            </a:r>
            <a:endParaRPr lang="pt-BR" dirty="0">
              <a:latin typeface="Times New Roman" panose="02020603050405020304" pitchFamily="18" charset="0"/>
              <a:cs typeface="Times New Roman" panose="02020603050405020304" pitchFamily="18" charset="0"/>
            </a:endParaRPr>
          </a:p>
        </p:txBody>
      </p:sp>
      <p:sp>
        <p:nvSpPr>
          <p:cNvPr id="16" name="CaixaDeTexto 15">
            <a:extLst>
              <a:ext uri="{FF2B5EF4-FFF2-40B4-BE49-F238E27FC236}">
                <a16:creationId xmlns:a16="http://schemas.microsoft.com/office/drawing/2014/main" id="{9A88EF78-115D-F3CE-CCC6-1ED6C9D39449}"/>
              </a:ext>
            </a:extLst>
          </p:cNvPr>
          <p:cNvSpPr txBox="1"/>
          <p:nvPr/>
        </p:nvSpPr>
        <p:spPr>
          <a:xfrm>
            <a:off x="1708886" y="5334471"/>
            <a:ext cx="2337368" cy="215444"/>
          </a:xfrm>
          <a:prstGeom prst="rect">
            <a:avLst/>
          </a:prstGeom>
          <a:noFill/>
        </p:spPr>
        <p:txBody>
          <a:bodyPr wrap="square">
            <a:spAutoFit/>
          </a:bodyPr>
          <a:lstStyle/>
          <a:p>
            <a:pPr algn="ctr"/>
            <a:r>
              <a:rPr lang="pt-BR" sz="800" dirty="0"/>
              <a:t>https://pt.wikipedia.org/wiki/Linguagem_assembly</a:t>
            </a:r>
          </a:p>
        </p:txBody>
      </p:sp>
      <p:pic>
        <p:nvPicPr>
          <p:cNvPr id="18" name="Imagem 17">
            <a:extLst>
              <a:ext uri="{FF2B5EF4-FFF2-40B4-BE49-F238E27FC236}">
                <a16:creationId xmlns:a16="http://schemas.microsoft.com/office/drawing/2014/main" id="{95D72B4F-6FD5-5BC3-B690-91B455D0C942}"/>
              </a:ext>
            </a:extLst>
          </p:cNvPr>
          <p:cNvPicPr>
            <a:picLocks noChangeAspect="1"/>
          </p:cNvPicPr>
          <p:nvPr/>
        </p:nvPicPr>
        <p:blipFill>
          <a:blip r:embed="rId4"/>
          <a:srcRect t="4242" r="28925" b="15578"/>
          <a:stretch/>
        </p:blipFill>
        <p:spPr>
          <a:xfrm>
            <a:off x="6143466" y="4449649"/>
            <a:ext cx="2226889" cy="1254035"/>
          </a:xfrm>
          <a:prstGeom prst="rect">
            <a:avLst/>
          </a:prstGeom>
        </p:spPr>
      </p:pic>
      <p:sp>
        <p:nvSpPr>
          <p:cNvPr id="20" name="CaixaDeTexto 19">
            <a:extLst>
              <a:ext uri="{FF2B5EF4-FFF2-40B4-BE49-F238E27FC236}">
                <a16:creationId xmlns:a16="http://schemas.microsoft.com/office/drawing/2014/main" id="{4F77352F-4DC3-A1D4-11F4-2B9859351E91}"/>
              </a:ext>
            </a:extLst>
          </p:cNvPr>
          <p:cNvSpPr txBox="1"/>
          <p:nvPr/>
        </p:nvSpPr>
        <p:spPr>
          <a:xfrm>
            <a:off x="6077329" y="5726349"/>
            <a:ext cx="2359162" cy="215444"/>
          </a:xfrm>
          <a:prstGeom prst="rect">
            <a:avLst/>
          </a:prstGeom>
          <a:noFill/>
        </p:spPr>
        <p:txBody>
          <a:bodyPr wrap="square">
            <a:spAutoFit/>
          </a:bodyPr>
          <a:lstStyle/>
          <a:p>
            <a:pPr algn="ctr"/>
            <a:r>
              <a:rPr lang="pt-BR" sz="800" dirty="0"/>
              <a:t>https://www.youtube.com/watch?v=xNXS93xoMXk</a:t>
            </a:r>
          </a:p>
        </p:txBody>
      </p:sp>
      <p:pic>
        <p:nvPicPr>
          <p:cNvPr id="6150" name="Picture 6" descr="Everyday Python — Day 1 “Hello World” | by Divyanshu Tiwari | Medium">
            <a:extLst>
              <a:ext uri="{FF2B5EF4-FFF2-40B4-BE49-F238E27FC236}">
                <a16:creationId xmlns:a16="http://schemas.microsoft.com/office/drawing/2014/main" id="{C5202482-34CC-44A3-CF22-646CDA1288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332" t="27285" r="17133" b="26984"/>
          <a:stretch/>
        </p:blipFill>
        <p:spPr bwMode="auto">
          <a:xfrm>
            <a:off x="6154111" y="2481176"/>
            <a:ext cx="1913439" cy="853848"/>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a:extLst>
              <a:ext uri="{FF2B5EF4-FFF2-40B4-BE49-F238E27FC236}">
                <a16:creationId xmlns:a16="http://schemas.microsoft.com/office/drawing/2014/main" id="{9DDB7307-F1CB-D284-F3D2-3614C2429A9A}"/>
              </a:ext>
            </a:extLst>
          </p:cNvPr>
          <p:cNvSpPr txBox="1"/>
          <p:nvPr/>
        </p:nvSpPr>
        <p:spPr>
          <a:xfrm>
            <a:off x="5660860" y="3322282"/>
            <a:ext cx="2899937" cy="338554"/>
          </a:xfrm>
          <a:prstGeom prst="rect">
            <a:avLst/>
          </a:prstGeom>
          <a:noFill/>
        </p:spPr>
        <p:txBody>
          <a:bodyPr wrap="square">
            <a:spAutoFit/>
          </a:bodyPr>
          <a:lstStyle/>
          <a:p>
            <a:pPr algn="ctr"/>
            <a:r>
              <a:rPr lang="pt-BR" sz="800" dirty="0"/>
              <a:t>https://sunnyt0225.medium.com/everyday-python-day-1-hello-world-bfb7e5f56fb</a:t>
            </a:r>
          </a:p>
        </p:txBody>
      </p:sp>
    </p:spTree>
    <p:extLst>
      <p:ext uri="{BB962C8B-B14F-4D97-AF65-F5344CB8AC3E}">
        <p14:creationId xmlns:p14="http://schemas.microsoft.com/office/powerpoint/2010/main" val="7732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6F509-A985-E82F-E5A7-551E981801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CC026A-E09B-CB7D-568F-24F608D43E16}"/>
              </a:ext>
            </a:extLst>
          </p:cNvPr>
          <p:cNvSpPr>
            <a:spLocks noGrp="1"/>
          </p:cNvSpPr>
          <p:nvPr>
            <p:ph type="title"/>
          </p:nvPr>
        </p:nvSpPr>
        <p:spPr/>
        <p:txBody>
          <a:bodyPr/>
          <a:lstStyle/>
          <a:p>
            <a:r>
              <a:rPr lang="pt-BR" dirty="0"/>
              <a:t>Motivação</a:t>
            </a:r>
          </a:p>
        </p:txBody>
      </p:sp>
      <p:sp>
        <p:nvSpPr>
          <p:cNvPr id="6" name="Espaço Reservado para Texto 2">
            <a:extLst>
              <a:ext uri="{FF2B5EF4-FFF2-40B4-BE49-F238E27FC236}">
                <a16:creationId xmlns:a16="http://schemas.microsoft.com/office/drawing/2014/main" id="{E73B5302-48B5-901A-69F2-6B71ACB4BA30}"/>
              </a:ext>
            </a:extLst>
          </p:cNvPr>
          <p:cNvSpPr>
            <a:spLocks noGrp="1"/>
          </p:cNvSpPr>
          <p:nvPr>
            <p:ph type="body" sz="quarter" idx="10"/>
          </p:nvPr>
        </p:nvSpPr>
        <p:spPr>
          <a:xfrm>
            <a:off x="981892" y="2264688"/>
            <a:ext cx="3263900" cy="327025"/>
          </a:xfrm>
        </p:spPr>
        <p:txBody>
          <a:bodyPr/>
          <a:lstStyle/>
          <a:p>
            <a:r>
              <a:rPr lang="pt-BR" sz="2200" dirty="0">
                <a:latin typeface="Times New Roman" panose="02020603050405020304" pitchFamily="18" charset="0"/>
                <a:cs typeface="Times New Roman" panose="02020603050405020304" pitchFamily="18" charset="0"/>
              </a:rPr>
              <a:t>Programar vale a pena?</a:t>
            </a:r>
          </a:p>
        </p:txBody>
      </p:sp>
      <p:sp>
        <p:nvSpPr>
          <p:cNvPr id="8" name="CaixaDeTexto 7">
            <a:extLst>
              <a:ext uri="{FF2B5EF4-FFF2-40B4-BE49-F238E27FC236}">
                <a16:creationId xmlns:a16="http://schemas.microsoft.com/office/drawing/2014/main" id="{A17DE235-DCAC-BD8C-94B1-1ECDEBF90D96}"/>
              </a:ext>
            </a:extLst>
          </p:cNvPr>
          <p:cNvSpPr txBox="1"/>
          <p:nvPr/>
        </p:nvSpPr>
        <p:spPr>
          <a:xfrm>
            <a:off x="981892" y="2998113"/>
            <a:ext cx="6968308"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Porque aprender programação em um curso de engenharia?</a:t>
            </a:r>
          </a:p>
        </p:txBody>
      </p:sp>
      <p:sp>
        <p:nvSpPr>
          <p:cNvPr id="9" name="CaixaDeTexto 8">
            <a:extLst>
              <a:ext uri="{FF2B5EF4-FFF2-40B4-BE49-F238E27FC236}">
                <a16:creationId xmlns:a16="http://schemas.microsoft.com/office/drawing/2014/main" id="{5219345B-7A3A-4DCC-5CF5-DC81E6821DB8}"/>
              </a:ext>
            </a:extLst>
          </p:cNvPr>
          <p:cNvSpPr txBox="1"/>
          <p:nvPr/>
        </p:nvSpPr>
        <p:spPr>
          <a:xfrm>
            <a:off x="981892" y="3835400"/>
            <a:ext cx="4216401" cy="430887"/>
          </a:xfrm>
          <a:prstGeom prst="rect">
            <a:avLst/>
          </a:prstGeom>
          <a:noFill/>
        </p:spPr>
        <p:txBody>
          <a:bodyPr wrap="square">
            <a:spAutoFit/>
          </a:bodyPr>
          <a:lstStyle/>
          <a:p>
            <a:r>
              <a:rPr lang="pt-BR" sz="2200" dirty="0">
                <a:latin typeface="Times New Roman" panose="02020603050405020304" pitchFamily="18" charset="0"/>
                <a:cs typeface="Times New Roman" panose="02020603050405020304" pitchFamily="18" charset="0"/>
              </a:rPr>
              <a:t>Programar em 2024 dá dinheiro?</a:t>
            </a:r>
          </a:p>
        </p:txBody>
      </p:sp>
    </p:spTree>
    <p:extLst>
      <p:ext uri="{BB962C8B-B14F-4D97-AF65-F5344CB8AC3E}">
        <p14:creationId xmlns:p14="http://schemas.microsoft.com/office/powerpoint/2010/main" val="27765234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1582</Words>
  <Application>Microsoft Office PowerPoint</Application>
  <PresentationFormat>Widescreen</PresentationFormat>
  <Paragraphs>136</Paragraphs>
  <Slides>18</Slides>
  <Notes>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Arial Black</vt:lpstr>
      <vt:lpstr>Calibri</vt:lpstr>
      <vt:lpstr>Calibri Light</vt:lpstr>
      <vt:lpstr>Times New Roman</vt:lpstr>
      <vt:lpstr>Wingdings</vt:lpstr>
      <vt:lpstr>Tema do Office</vt:lpstr>
      <vt:lpstr>Linguagem de programação em Python</vt:lpstr>
      <vt:lpstr>Apresentação do PowerPoint</vt:lpstr>
      <vt:lpstr>Apresentação do Curso</vt:lpstr>
      <vt:lpstr>Motivação</vt:lpstr>
      <vt:lpstr>Contexto histórico</vt:lpstr>
      <vt:lpstr>Contexto histórico</vt:lpstr>
      <vt:lpstr>Contexto histórico</vt:lpstr>
      <vt:lpstr>Contexto histórico</vt:lpstr>
      <vt:lpstr>Motivação</vt:lpstr>
      <vt:lpstr>Motivação</vt:lpstr>
      <vt:lpstr>Motivação</vt:lpstr>
      <vt:lpstr>Porque Python?</vt:lpstr>
      <vt:lpstr>Curso</vt:lpstr>
      <vt:lpstr>Curso</vt:lpstr>
      <vt:lpstr>Curso</vt:lpstr>
      <vt:lpstr>Curso</vt:lpstr>
      <vt:lpstr>Curso</vt:lpstr>
      <vt:lpstr>Até a próxima glr!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juancarlosmorais49@gmail.com</dc:creator>
  <cp:lastModifiedBy>Felipe Cordeiro</cp:lastModifiedBy>
  <cp:revision>5</cp:revision>
  <dcterms:created xsi:type="dcterms:W3CDTF">2024-05-29T16:11:10Z</dcterms:created>
  <dcterms:modified xsi:type="dcterms:W3CDTF">2024-11-04T14:49:27Z</dcterms:modified>
</cp:coreProperties>
</file>