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5E7B4-34E2-4C4B-804C-14EFA74CE46D}">
  <a:tblStyle styleId="{CFF5E7B4-34E2-4C4B-804C-14EFA74CE4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8e91ae79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8e91ae79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8e91ae79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38e91ae79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8e91ae79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8e91ae79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38e91ae79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38e91ae79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df8901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df8901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8e91ae79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38e91ae79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9fbab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9fbab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8e91ae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8e91ae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8e91ae7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8e91ae7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8e91ae79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8e91ae79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8e91ae79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38e91ae79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FPS: Fotogramas por segundo.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8e91ae79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38e91ae79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8e91ae79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8e91ae7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especial.mineduc.cl/recursos-apoyo-al-aprendizaje/recursos-las-los-docentes/diccionario-bilingue-lengua-senas-chilena-espanol/" TargetMode="External"/><Relationship Id="rId9" Type="http://schemas.openxmlformats.org/officeDocument/2006/relationships/hyperlink" Target="https://www.youtube.com/watch?v=3EK0TxfoAMk" TargetMode="External"/><Relationship Id="rId5" Type="http://schemas.openxmlformats.org/officeDocument/2006/relationships/hyperlink" Target="https://www.researchgate.net/profile/Mario-Chacon-Rivas/publication/299545941_Traductor_de_documentos_y_texto_a_lengua_de_senas/links/56fe8b6208ae1408e15d0528/Traductor-de-documentos-y-texto-a-lengua-de-senas.pdf" TargetMode="External"/><Relationship Id="rId6" Type="http://schemas.openxmlformats.org/officeDocument/2006/relationships/hyperlink" Target="https://hetah.net/traductor2d" TargetMode="External"/><Relationship Id="rId7" Type="http://schemas.openxmlformats.org/officeDocument/2006/relationships/hyperlink" Target="https://www.kaggle.com/code/m4nugnzl/preprocessing-explained-in-spanish" TargetMode="External"/><Relationship Id="rId8" Type="http://schemas.openxmlformats.org/officeDocument/2006/relationships/hyperlink" Target="https://ruc.udc.es/dspace/bitstream/handle/2183/33012/PereiraCarballo_Alejandro_TFG_2022.pdf?sequence=2&amp;isAllowed=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063250" y="1298175"/>
            <a:ext cx="50175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44"/>
              <a:t>Capstone</a:t>
            </a:r>
            <a:endParaRPr b="1" sz="4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43900" y="3235800"/>
            <a:ext cx="34707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Integrantes: 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>
                <a:solidFill>
                  <a:schemeClr val="lt1"/>
                </a:solidFill>
              </a:rPr>
              <a:t>Tomás</a:t>
            </a:r>
            <a:r>
              <a:rPr lang="es">
                <a:solidFill>
                  <a:schemeClr val="lt1"/>
                </a:solidFill>
              </a:rPr>
              <a:t> Catalán Gutiérrez 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>
                <a:solidFill>
                  <a:schemeClr val="lt1"/>
                </a:solidFill>
              </a:rPr>
              <a:t>Felipe Flores Sanhueza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>
                <a:solidFill>
                  <a:schemeClr val="lt1"/>
                </a:solidFill>
              </a:rPr>
              <a:t>Felipe Giraldi Venegas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>
                <a:solidFill>
                  <a:schemeClr val="lt1"/>
                </a:solidFill>
              </a:rPr>
              <a:t>Felipe Maripangue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Profesor: 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">
                <a:solidFill>
                  <a:schemeClr val="lt1"/>
                </a:solidFill>
              </a:rPr>
              <a:t>Guillermo Pinto Fuentes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060100" y="2160125"/>
            <a:ext cx="50238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Proyecto APT  “SeñAI”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19" y="224575"/>
            <a:ext cx="3527980" cy="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59987"/>
            <a:ext cx="3714075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00" y="1277025"/>
            <a:ext cx="9003800" cy="35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705850" cy="24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0" y="3714850"/>
            <a:ext cx="8679926" cy="10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925" y="-1259987"/>
            <a:ext cx="371407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del arte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46625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30450" y="1340950"/>
            <a:ext cx="8896800" cy="3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El desarrollo de tecnologías de traducción de habla a lengua de señas ha avanzado gracias a la inteligencia artificial, el procesamiento de lenguaje natural y la animación digital. Este documento revisa recursos lingüísticos, modelos de traducción y tecnologías para construir un sistema de traducción en tiempo real de voz a lengua de señas.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Diccionario Bilingüe de Lengua de Señas Chilena - Español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Mineduc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es clave para la correspondencia entre el español y la LSCh. Sin embargo, presenta limitaciones en la variabilidad regional y gramática de la lengua de señas.Estudios como el de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Chacón Rivas (2016)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ResearchGate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proponen traductores automáticos basados en reglas gramaticales, mientras que herramientas como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HETAH Translator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Hetah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utilizan animaciones predefinidas para traducir texto en tiempo real.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El preprocesamiento de datos es fundamental para mejorar la precisión de la conversión de voz a texto. Una guía en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M4nugnzl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explica técnicas clave como la limpieza de datos y tokenización. Para la representación visual, el trabajo de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Pereira Carballo (2022)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UDC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y el video </a:t>
            </a:r>
            <a:r>
              <a:rPr b="1" lang="es" sz="1300">
                <a:latin typeface="Calibri"/>
                <a:ea typeface="Calibri"/>
                <a:cs typeface="Calibri"/>
                <a:sym typeface="Calibri"/>
              </a:rPr>
              <a:t>"3D Sign Language Avatar"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YouTube</a:t>
            </a: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) exploran el uso de avatares para traducir señas.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Para lograr un sistema de traducción en tiempo real de voz a lengua de señas, es crucial integrar reconocimiento de voz, procesamiento de lenguaje natural y generación de señas mediante avatares 3D. Los estudios revisados brindan bases sólidas, pero persisten desafíos como la fluidez de animación y la adaptación gramatical del español a la LSCh.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98375" y="1394400"/>
            <a:ext cx="89184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Ministerio de Educación de Chile. (s.f.). *Diccionario bilingüe lengua de señas chilena-español*. Recursos de apoyo al aprendizaje. https://especial.mineduc.cl/recursos-apoyo-al-aprendizaje/recursos-las-los-docentes/diccionario-bilingue-lengua-senas-chilena-espanol/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Chacón Rivas, M. (2016). *Traductor de documentos y texto a lengua de señas*. ResearchGate. https://www.researchgate.net/profile/Mario-Chacon-Rivas/publication/299545941_Traductor_de_documentos_y_texto_a_lengua_de_senas/links/56fe8b6208ae1408e15d0528/Traductor-de-documentos-y-texto-a-lengua-de-senas.pdf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M4nugnzl. (s.f.). *Preprocessing explained in Spanish*. Kaggle. https://www.kaggle.com/code/m4nugnzl/preprocessing-explained-in-spanish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Pereira Carballo, A. (2022). [Título no especificado]. *Repositorio Universidade da Coruña*. https://ruc.udc.es/dspace/bitstream/handle/2183/33012/PereiraCarballo_Alejandro_TFG_2022.pdf?sequence=2&amp;isAllowed=y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HETAH. (s.f.). *Traductor2D*. https://hetah.net/traductor2d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Universidad de Boyacá. (s.f.). *Informe Final Semillero*. Repositorio Institucional. https://repositorio.uniboyaca.edu.co/bitstream/handle/uniboyaca/1192/1.%20Informe%20Final%20Semillero_removed.pdf?sequence=1&amp;isAllowed=y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(s.f.). *AG-46Pro-06*. Universidad Politécnica de Madrid. http://www-gth.die.upm.es/research/documentation/AG-46Pro-06.pdf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(s.f.). https://repository.uaeh.edu.mx/revistas/index.php/xikua/article/view/12696/11487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Character.ai. (s.f.). https://character.ai/chat/Iik0cQtpKzukJv9TYZ4T4uwe1hWbXawQzxMgTNF8s2k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(2022). *1647631561.pdf*</a:t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1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558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36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Gobierno de Chile. (2021, 22 de enero). </a:t>
            </a:r>
            <a:r>
              <a:rPr i="1" lang="es" sz="136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Ley N° 21.303: Reconoce la Lengua de Señas Chilena como lengua oficial de las personas sordas en Chile</a:t>
            </a:r>
            <a:r>
              <a:rPr lang="es" sz="136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 Publicada en el Diario Oficial de la República de Chile.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46625"/>
            <a:ext cx="371407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 de la </a:t>
            </a:r>
            <a:r>
              <a:rPr lang="es"/>
              <a:t>Bibliografía</a:t>
            </a:r>
            <a:r>
              <a:rPr lang="es"/>
              <a:t> 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46625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311725" y="1454600"/>
            <a:ext cx="77343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**Diccionario Bilingüe LSCh-Español (Mineduc)**  </a:t>
            </a:r>
            <a:endParaRPr b="1"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Recurso oficial del Ministerio de Educación de Chile con vocabulario en Lengua de Señas Chilena (LSCh) y su equivalente en español, destinado a apoyar la inclusión educativa.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**Traductor de texto a lengua de señas (Chacón, 2016)**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Propuesta de sistema traductor de documentos/textos a lengua de señas mediante representación visual de señas, enfocado en accesibilidad para personas sordas.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**Preprocesamiento en español (Kaggle)** 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Guía práctica sobre técnicas de preprocesamiento de datos para machine learning (tokenización, limpieza, normalización) explicadas en español con ejemplos.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**Sistema de reconocimiento de señas (Pereira, 2022)**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TFG que desarrolla un sistema de reconocimiento de lengua de señas usando redes neuronales convolucionales (CNN) y técnicas de visión por computador.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**Traductor2D (Hetah)**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Herramienta interactiva para traducción básica de texto/palabras a representaciones animadas en 2D de lengua de señas (sin detalles técnicos).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**Semillero de investigación en señas (UniBoyacá)**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Proyecto de semillero universitario colombiano para crear un traductor español-lengua de señas con procesamiento de imágenes y machine learning.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**Procesamiento de lenguaje natural (UPM)** 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Documento técnico sobre modelos de PLN (como HMM) aplicables a sistemas de traducción automática, incluyendo lenguas de señas.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**IA y discapacidad (Xikua, 2022)**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Artículo que analiza el uso de inteligencia artificial (redes neuronales, visión computarizada) para herramientas de apoyo a personas sordas.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**Chatbot de lengua de señas (Character.AI)**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Interfaz de chatbot experimental para practicar lengua de señas mediante interacción conversacional guiada por IA.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50"/>
              <a:buFont typeface="Calibri"/>
              <a:buChar char="●"/>
            </a:pPr>
            <a:r>
              <a:rPr b="1"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**CNN para traducción de señas (PDF sin título)** </a:t>
            </a: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Propuesta de traductor de texto a señas usando redes neuronales convolucionales (CNN) para clasificación de gestos, con enfoque en precisión visual.  </a:t>
            </a:r>
            <a:endParaRPr sz="8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Objetivo General</a:t>
            </a:r>
            <a:endParaRPr sz="29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300050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30700" y="1672350"/>
            <a:ext cx="8082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Desarrollar un sistema de traducción en tiempo real que convierte el habla en texto y, posteriormente, lo interprete a través de un avatar digital en lenguaje de señas, con el propósito de mejorar la accesibilidad y la comunicación para personas sordas, promoviendo su inclusión en distintos entornos sociales, educativos y laborales.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Objetivo de grupo </a:t>
            </a:r>
            <a:endParaRPr sz="29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300050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30700" y="1672350"/>
            <a:ext cx="808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5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Desarrollar un sistema que permita la captura de audio en tiempo real, su conversión automática a texto y la posterior traducción de este texto al lenguaje de señas.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Objetivos específicos</a:t>
            </a:r>
            <a:r>
              <a:rPr lang="es"/>
              <a:t>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311587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1725" y="1639300"/>
            <a:ext cx="8251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latin typeface="Calibri"/>
                <a:ea typeface="Calibri"/>
                <a:cs typeface="Calibri"/>
                <a:sym typeface="Calibri"/>
              </a:rPr>
              <a:t>1.- Integrar un sistema de reconocimiento de voz robusto y eficiente:</a:t>
            </a:r>
            <a:endParaRPr b="1" i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Específico (Specific):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Integrar una API o biblioteca de reconocimiento de voz (por ejemplo, Google Cloud Speech-to-Text, Vosk, Whisper Live) configurada para el idioma español.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Medible (Measurable):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Alcanzar una tasa de precisión de reconocimiento de voz superior al 70% en un conjunto de datos de prueba de audio con habla.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Alcanzable (Achievable):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Existen soluciones de reconocimiento de voz pre-entrenadas y adaptables que pueden lograr este nivel de precisión con una configuración adecuada.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Relevante (Relevant):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La transcripción precisa del habla es un paso clave para la traducción a lengua de señas.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20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Con Plazo (Time-bound):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Integrar, configurar y evaluar el sistema de reconocimiento de voz dentro de las </a:t>
            </a: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6 semanas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iniciales del proyecto.</a:t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Objetivos específicos</a:t>
            </a:r>
            <a:r>
              <a:rPr lang="es"/>
              <a:t>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311587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25" y="1639300"/>
            <a:ext cx="82512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latin typeface="Calibri"/>
                <a:ea typeface="Calibri"/>
                <a:cs typeface="Calibri"/>
                <a:sym typeface="Calibri"/>
              </a:rPr>
              <a:t>2.- Desarrollar un módulo de traducción del texto reconocido a Lengua de Señas:</a:t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Específico (Specific):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Crear un módulo de software que tome el texto transcrito en español y lo traduzca a una secuencia de representaciones de señas (por ejemplo, utilizando un formato de glosas o un sistema de codificación de señas)(s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egún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la ley N° 21.303).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Medible (Measurable):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Lograr una precisión de traducción del 70% en la conversión de frases comunes del español a sus equivalentes en lengua de señas.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Alcanzable (Achievable):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Esto requerirá la creación de una base de datos de correspondencias entre palabras/frases y señas, o la utilización de modelos de traducción automática adaptados para lengua de señas (si existen recursos disponibles).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1200"/>
              </a:spcAft>
              <a:buSzPts val="1400"/>
              <a:buFont typeface="Noto Sans Symbols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Relevante (Relevant):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Este módulo es el núcleo de la funcionalidad de traducción del software.</a:t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Alcance del proyecto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392212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1457100"/>
            <a:ext cx="2908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Entregables: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Prototipo funcional del sistema.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Modelos de IA entrenados para voz y lengua de señas.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Documentación técnica y pruebas de precisión.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Límites: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Solo traducción en español.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Uso de herramientas de código abierto.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Sin personalización avanzada del avatar.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169600" y="1457100"/>
            <a:ext cx="39744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Recursos: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APIs de reconocimiento de voz y lenguaje natural.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Base de datos de correspondencias en lengua de señas.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Herramientas como OpenCV para desarrollo.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hardware necesario para el desarrollo del proyecto 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Calibri"/>
                <a:ea typeface="Calibri"/>
                <a:cs typeface="Calibri"/>
                <a:sym typeface="Calibri"/>
              </a:rPr>
              <a:t>Partes Interesadas: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Canal 13 y CITT.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Comunidad de personas con discapacidad auditiva en Chile.</a:t>
            </a:r>
            <a:br>
              <a:rPr lang="es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Equipo de desarrollo (estudiantes de Ingeniería en Informática).</a:t>
            </a:r>
            <a:br>
              <a:rPr lang="es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908500" y="1961225"/>
            <a:ext cx="20580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Plazos:</a:t>
            </a:r>
            <a:endParaRPr b="1" i="1" sz="11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b="1"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Fase 1:</a:t>
            </a:r>
            <a:r>
              <a:rPr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Análisis y diseño (4 semanas).</a:t>
            </a:r>
            <a:br>
              <a:rPr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b="1"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Fase 2:</a:t>
            </a:r>
            <a:r>
              <a:rPr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Desarrollo y pruebas (10 semanas).</a:t>
            </a:r>
            <a:br>
              <a:rPr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b="1"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Fase 3:</a:t>
            </a:r>
            <a:r>
              <a:rPr lang="es" sz="11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Optimización y entrega final (4 semanas).</a:t>
            </a:r>
            <a:endParaRPr sz="11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1825" y="508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89375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44275" y="1447725"/>
            <a:ext cx="382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08950" y="1224675"/>
            <a:ext cx="63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1"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b="1" i="1"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proyecto son  :</a:t>
            </a:r>
            <a:endParaRPr b="1"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31200" y="2953875"/>
            <a:ext cx="623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572000" y="1717275"/>
            <a:ext cx="33855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Fecha de entrega: 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Debe completarse dentro del semestre académico, siguiendo la planificación definida en la carta Gantt.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br>
              <a:rPr i="1" lang="es">
                <a:latin typeface="Calibri"/>
                <a:ea typeface="Calibri"/>
                <a:cs typeface="Calibri"/>
                <a:sym typeface="Calibri"/>
              </a:rPr>
            </a:b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Limitaciones tecnológicas: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Uso de software de código abierto y herramientas accesibles para evitar costos elevados.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b="1" i="1" lang="es">
                <a:latin typeface="Calibri"/>
                <a:ea typeface="Calibri"/>
                <a:cs typeface="Calibri"/>
                <a:sym typeface="Calibri"/>
              </a:rPr>
              <a:t>Precisión del reconocimiento de voz:</a:t>
            </a:r>
            <a:r>
              <a:rPr i="1" lang="es">
                <a:latin typeface="Calibri"/>
                <a:ea typeface="Calibri"/>
                <a:cs typeface="Calibri"/>
                <a:sym typeface="Calibri"/>
              </a:rPr>
              <a:t> Alcanzar un mínimo del 70% de precisión en la transcripción de habla a texto.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Capacidad de procesamiento:</a:t>
            </a:r>
            <a:r>
              <a:rPr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 Lograr un tiempo de respuesta en </a:t>
            </a:r>
            <a:r>
              <a:rPr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 entre 1 a 2 </a:t>
            </a:r>
            <a:r>
              <a:rPr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segundos</a:t>
            </a:r>
            <a:r>
              <a:rPr i="1" lang="es"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2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12025" y="1717275"/>
            <a:ext cx="38931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i="1" lang="es" sz="1250">
                <a:latin typeface="Calibri"/>
                <a:ea typeface="Calibri"/>
                <a:cs typeface="Calibri"/>
                <a:sym typeface="Calibri"/>
              </a:rPr>
              <a:t>Marco Legal Obligatorio:</a:t>
            </a:r>
            <a:r>
              <a:rPr i="1" lang="es" sz="1250">
                <a:latin typeface="Calibri"/>
                <a:ea typeface="Calibri"/>
                <a:cs typeface="Calibri"/>
                <a:sym typeface="Calibri"/>
              </a:rPr>
              <a:t> El proyecto debe cumplir estrictamente con la Ley N° 21.303, que reconoce la Lengua de Señas Chilena (LSCh) como lengua oficial.(Ley N° 20.927 y N° 20.422)</a:t>
            </a:r>
            <a:endParaRPr i="1" sz="12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i="1" lang="es" sz="1250">
                <a:latin typeface="Calibri"/>
                <a:ea typeface="Calibri"/>
                <a:cs typeface="Calibri"/>
                <a:sym typeface="Calibri"/>
              </a:rPr>
              <a:t>Calidad y Precisión:</a:t>
            </a:r>
            <a:r>
              <a:rPr i="1" lang="es" sz="1250">
                <a:latin typeface="Calibri"/>
                <a:ea typeface="Calibri"/>
                <a:cs typeface="Calibri"/>
                <a:sym typeface="Calibri"/>
              </a:rPr>
              <a:t> Aunque no hay normas técnicas específicas para transcripción automática, se debe asegurar alta calidad, fidelidad y sensibilidad cultural en la LSCh generada, respetando el espíritu de la ley. (N° 21.303)</a:t>
            </a:r>
            <a:endParaRPr i="1" sz="12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i="1" lang="es" sz="1250">
                <a:latin typeface="Calibri"/>
                <a:ea typeface="Calibri"/>
                <a:cs typeface="Calibri"/>
                <a:sym typeface="Calibri"/>
              </a:rPr>
              <a:t>Accesibilidad Pública:</a:t>
            </a:r>
            <a:r>
              <a:rPr i="1" lang="es" sz="1250">
                <a:latin typeface="Calibri"/>
                <a:ea typeface="Calibri"/>
                <a:cs typeface="Calibri"/>
                <a:sym typeface="Calibri"/>
              </a:rPr>
              <a:t> Si el proyecto se relaciona con servicios públicos o financiados por el estado, estos deben incorporar LSCh según la ley.</a:t>
            </a:r>
            <a:r>
              <a:rPr i="1" lang="es" sz="1250">
                <a:latin typeface="Calibri"/>
                <a:ea typeface="Calibri"/>
                <a:cs typeface="Calibri"/>
                <a:sym typeface="Calibri"/>
              </a:rPr>
              <a:t>(N° 21.303)</a:t>
            </a:r>
            <a:endParaRPr i="1" sz="12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Supuestos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78675"/>
            <a:ext cx="3714075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82975" y="1503150"/>
            <a:ext cx="44043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Disponibilidad de APIs y bibliotecas </a:t>
            </a: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pre entrenadas</a:t>
            </a: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para reconocimiento de voz y traducción de texto a lengua de señas.</a:t>
            </a:r>
            <a:b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Acceso a herramientas y recursos tecnológicos necesarios sin costos excesivos.</a:t>
            </a:r>
            <a:b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Participación activa del equipo en todas las etapas, cumpliendo el cronograma establecido.</a:t>
            </a:r>
            <a:b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Apoyo de expertos en accesibilidad digital y validaciones con usuarios reales.</a:t>
            </a:r>
            <a:b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alibri"/>
              <a:buChar char="●"/>
            </a:pPr>
            <a:r>
              <a:rPr lang="es" sz="17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Suficiente calidad en los datos de entrenamiento para garantizar precisión en el reconocimiento de voz y la traducción.</a:t>
            </a:r>
            <a:endParaRPr sz="17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629250" y="1774900"/>
            <a:ext cx="33555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b="1"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LSCh como Lengua Oficial:</a:t>
            </a:r>
            <a:r>
              <a:rPr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 parte de la base que la LSCh es la lengua oficial y natural de las personas sordas en Chile, reconocida por la Ley N° 21.303.</a:t>
            </a:r>
            <a:endParaRPr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b="1"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Foco en Derechos Lingüísticos:</a:t>
            </a:r>
            <a:r>
              <a:rPr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 asume que el proyecto busca activamente mejorar la accesibilidad y respetar los derechos lingüísticos de la comunidad sorda consagrados en la ley.</a:t>
            </a:r>
            <a:endParaRPr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b="1"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Importancia de la Comunidad Sorda:</a:t>
            </a:r>
            <a:r>
              <a:rPr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Se asume que la colaboración y validación por parte de la comunidad sorda y expertos en LSCh es clave para la pertinencia y efectividad del proyecto.</a:t>
            </a:r>
            <a:endParaRPr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b="1"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Operación bajo Ley Vigente:</a:t>
            </a:r>
            <a:r>
              <a:rPr i="1"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05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Ante la ausencia de normas técnicas detalladas para la transcripción, se asume que operar conforme a los principios de la Ley 21.303 es el estándar a seguir.</a:t>
            </a:r>
            <a:endParaRPr sz="105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82975" y="1282300"/>
            <a:ext cx="410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Supuestos del proyecto son 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de trabajo y roles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25" y="-1267975"/>
            <a:ext cx="3714075" cy="3714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21"/>
          <p:cNvGraphicFramePr/>
          <p:nvPr/>
        </p:nvGraphicFramePr>
        <p:xfrm>
          <a:off x="952500" y="16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{CFF5E7B4-34E2-4C4B-804C-14EFA74CE46D}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Roles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Integrantes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Lider de proyecto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Felipe Flores Sanhueza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Desarrollador de software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Felipe Flores Sanhueza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Ingeniero en inteligencia artificial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Tomás Catalán </a:t>
                      </a:r>
                      <a:r>
                        <a:rPr lang="es"/>
                        <a:t>Gutiérrez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Felipe Giraldi Venegas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Documentador </a:t>
                      </a:r>
                      <a:r>
                        <a:rPr lang="es"/>
                        <a:t>técnico</a:t>
                      </a:r>
                      <a:r>
                        <a:rPr lang="e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Felipe Giraldi Venegas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21"/>
          <p:cNvGraphicFramePr/>
          <p:nvPr/>
        </p:nvGraphicFramePr>
        <p:xfrm>
          <a:off x="952500" y="400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{CFF5E7B4-34E2-4C4B-804C-14EFA74CE46D}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Base de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Felipe Maripangue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