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6" r:id="rId9"/>
    <p:sldId id="767" r:id="rId10"/>
    <p:sldId id="260" r:id="rId11"/>
    <p:sldId id="261" r:id="rId12"/>
    <p:sldId id="262" r:id="rId13"/>
    <p:sldId id="7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8E7BE-C3BC-4F6B-B551-50FDDD4EA4F3}" v="64" dt="2022-05-05T22:18:59.606"/>
    <p1510:client id="{DE32EF7B-2457-4831-8C94-57534A89A794}" v="184" dt="2022-05-06T00:43:30.022"/>
    <p1510:client id="{EF84B33C-AD63-C96B-D5B4-D6F653DF1D29}" v="1132" dt="2022-05-06T00:40:1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7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4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3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67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9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76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624418" y="1604434"/>
            <a:ext cx="10943167" cy="41296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68628"/>
            <a:ext cx="12192000" cy="881977"/>
          </a:xfrm>
          <a:prstGeom prst="rect">
            <a:avLst/>
          </a:prstGeom>
        </p:spPr>
        <p:txBody>
          <a:bodyPr/>
          <a:lstStyle>
            <a:lvl1pPr>
              <a:defRPr lang="pt-BR" sz="42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61666-9269-4658-86E3-939EDD4D5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63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7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Writerhub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</a:rPr>
              <a:t>Grupo 4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Felipe Constantino, Felipe Morais, Marcus Prado, Rafael Cristino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13EC3-ECAA-4563-A9C9-B93A25849529}"/>
              </a:ext>
            </a:extLst>
          </p:cNvPr>
          <p:cNvSpPr txBox="1"/>
          <p:nvPr/>
        </p:nvSpPr>
        <p:spPr>
          <a:xfrm>
            <a:off x="143288" y="1266825"/>
            <a:ext cx="2208245" cy="271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API </a:t>
            </a:r>
            <a:r>
              <a:rPr lang="pt-BR" sz="2133" dirty="0" err="1"/>
              <a:t>Quill</a:t>
            </a:r>
            <a:endParaRPr lang="pt-BR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Edição de Texto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API </a:t>
            </a:r>
            <a:r>
              <a:rPr lang="pt-BR" sz="2133" dirty="0" err="1"/>
              <a:t>TextGear</a:t>
            </a:r>
            <a:endParaRPr lang="pt-BR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Correção</a:t>
            </a:r>
            <a:r>
              <a:rPr lang="en-CA" sz="2133" dirty="0"/>
              <a:t> </a:t>
            </a:r>
            <a:r>
              <a:rPr lang="pt-BR" sz="2133" dirty="0"/>
              <a:t>Ortográfica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Dados em nuvem.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0E27-42C8-4513-8097-6E4D8202868B}"/>
              </a:ext>
            </a:extLst>
          </p:cNvPr>
          <p:cNvSpPr txBox="1"/>
          <p:nvPr/>
        </p:nvSpPr>
        <p:spPr>
          <a:xfrm>
            <a:off x="2543579" y="548680"/>
            <a:ext cx="2016224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Texto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Texto criado / editado pelo usuário.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CD687-A919-4349-BCA6-35E2131D321B}"/>
              </a:ext>
            </a:extLst>
          </p:cNvPr>
          <p:cNvSpPr txBox="1"/>
          <p:nvPr/>
        </p:nvSpPr>
        <p:spPr>
          <a:xfrm>
            <a:off x="2620476" y="2728347"/>
            <a:ext cx="2208245" cy="271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Espaço de edição e formatação com </a:t>
            </a:r>
            <a:r>
              <a:rPr lang="pt-BR" sz="2133" dirty="0" err="1"/>
              <a:t>Quill</a:t>
            </a:r>
            <a:r>
              <a:rPr lang="pt-BR" sz="2133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Correções ortográficas com </a:t>
            </a:r>
            <a:r>
              <a:rPr lang="pt-BR" sz="2133" dirty="0" err="1"/>
              <a:t>com</a:t>
            </a:r>
            <a:r>
              <a:rPr lang="pt-BR" sz="2133" dirty="0"/>
              <a:t> </a:t>
            </a:r>
            <a:r>
              <a:rPr lang="pt-BR" sz="2133" dirty="0" err="1"/>
              <a:t>Text</a:t>
            </a:r>
            <a:r>
              <a:rPr lang="pt-BR" sz="2133" dirty="0"/>
              <a:t> Gear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0ABB9-1757-4EAF-924F-97B8D64C1419}"/>
              </a:ext>
            </a:extLst>
          </p:cNvPr>
          <p:cNvSpPr txBox="1"/>
          <p:nvPr/>
        </p:nvSpPr>
        <p:spPr>
          <a:xfrm>
            <a:off x="4866315" y="548680"/>
            <a:ext cx="2322735" cy="43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Economia de tempo.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Praticidade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Aquisição de novos conhecimentos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Checagem de Versionamento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Ver passado, presente e futuro de pequenos escritores. </a:t>
            </a:r>
            <a:endParaRPr lang="en-CA" sz="21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D410A-E32D-428A-A2BA-74A10987FC94}"/>
              </a:ext>
            </a:extLst>
          </p:cNvPr>
          <p:cNvSpPr txBox="1"/>
          <p:nvPr/>
        </p:nvSpPr>
        <p:spPr>
          <a:xfrm>
            <a:off x="7250781" y="384533"/>
            <a:ext cx="2684401" cy="206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Gerente do Projeto: Marcus Prado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Desenvolvedores: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Rafael, Felipe e Felipe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pt-BR" sz="21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A03F1-E2E8-4367-B653-79C4B4471392}"/>
              </a:ext>
            </a:extLst>
          </p:cNvPr>
          <p:cNvSpPr txBox="1"/>
          <p:nvPr/>
        </p:nvSpPr>
        <p:spPr>
          <a:xfrm>
            <a:off x="7495562" y="3118261"/>
            <a:ext cx="2016224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Clientes.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Governo devido a incentivos acadêmicos.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70E9B-7B3E-4C1D-BD35-10CFC5FEEF0F}"/>
              </a:ext>
            </a:extLst>
          </p:cNvPr>
          <p:cNvSpPr txBox="1"/>
          <p:nvPr/>
        </p:nvSpPr>
        <p:spPr>
          <a:xfrm>
            <a:off x="9935182" y="1759268"/>
            <a:ext cx="2208245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Escritores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 err="1"/>
              <a:t>Screen</a:t>
            </a:r>
            <a:r>
              <a:rPr lang="pt-BR" sz="2133" dirty="0"/>
              <a:t> </a:t>
            </a:r>
            <a:r>
              <a:rPr lang="pt-BR" sz="2133" dirty="0" err="1"/>
              <a:t>Writers</a:t>
            </a:r>
            <a:r>
              <a:rPr lang="pt-BR" sz="2133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Roteiristas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pt-BR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D8FB5-B7A1-4F8B-B5EE-58D89A5EE4E5}"/>
              </a:ext>
            </a:extLst>
          </p:cNvPr>
          <p:cNvSpPr txBox="1"/>
          <p:nvPr/>
        </p:nvSpPr>
        <p:spPr>
          <a:xfrm>
            <a:off x="231459" y="5627480"/>
            <a:ext cx="220824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Pessoas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dirty="0"/>
              <a:t>Equipamentos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133" i="1" dirty="0"/>
              <a:t>Cloud </a:t>
            </a:r>
            <a:r>
              <a:rPr lang="pt-BR" sz="2133" i="1" dirty="0" err="1"/>
              <a:t>Storage</a:t>
            </a:r>
            <a:endParaRPr lang="pt-BR" sz="2133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9DB2E-3446-4911-B0AD-D1F1AAC73E2E}"/>
              </a:ext>
            </a:extLst>
          </p:cNvPr>
          <p:cNvSpPr txBox="1"/>
          <p:nvPr/>
        </p:nvSpPr>
        <p:spPr>
          <a:xfrm>
            <a:off x="6199901" y="5699258"/>
            <a:ext cx="576064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pt-BR" sz="2133" dirty="0" err="1"/>
              <a:t>Adds</a:t>
            </a:r>
            <a:endParaRPr lang="pt-BR" sz="2133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pt-BR" sz="2133" dirty="0"/>
              <a:t>Inscrição</a:t>
            </a:r>
            <a:r>
              <a:rPr lang="en-CA" sz="2133" dirty="0"/>
              <a:t> Premium</a:t>
            </a:r>
            <a:endParaRPr lang="pt-BR" sz="2133" dirty="0"/>
          </a:p>
        </p:txBody>
      </p:sp>
    </p:spTree>
    <p:extLst>
      <p:ext uri="{BB962C8B-B14F-4D97-AF65-F5344CB8AC3E}">
        <p14:creationId xmlns:p14="http://schemas.microsoft.com/office/powerpoint/2010/main" val="6313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10F729-1333-7DA2-011F-EE77B886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/>
              <a:t>Front e Backend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073-4B42-8BD8-7978-25F0EC0D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/>
              <a:t>Para que nosso projeto se concretize é necessário que a integração entre o front e o </a:t>
            </a:r>
            <a:r>
              <a:rPr lang="pt-BR" err="1"/>
              <a:t>backend</a:t>
            </a:r>
            <a:r>
              <a:rPr lang="pt-BR"/>
              <a:t> esteja correta e de fácil entendimento. </a:t>
            </a:r>
          </a:p>
          <a:p>
            <a:pPr algn="ctr">
              <a:buSzPct val="114999"/>
            </a:pPr>
            <a:r>
              <a:rPr lang="pt-BR"/>
              <a:t>Por isso fizemos a integração da seguinte forma: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ADD464C5-771D-5220-AFC5-52D2E1C06C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37" t="8696" r="262" b="10984"/>
          <a:stretch/>
        </p:blipFill>
        <p:spPr>
          <a:xfrm>
            <a:off x="5792479" y="895866"/>
            <a:ext cx="5124992" cy="5049616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91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8294994-2146-3968-D5AA-7A8BEBD1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852048"/>
            <a:ext cx="4724569" cy="2126055"/>
          </a:xfrm>
          <a:prstGeom prst="rect">
            <a:avLst/>
          </a:prstGeom>
        </p:spPr>
      </p:pic>
      <p:cxnSp>
        <p:nvCxnSpPr>
          <p:cNvPr id="46" name="Straight Connector 4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C8E96F2-F8C4-EDAE-1140-16488A1D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850164"/>
            <a:ext cx="4732940" cy="21298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EF7ABF-9C3F-243A-4E6B-082E0581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28068"/>
            <a:ext cx="4724569" cy="2232358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13E4CC5-7496-4615-A1D7-43FAD3E4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00313"/>
            <a:ext cx="4732940" cy="22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C35ECDA-F19C-6AEB-B786-FED8F2F4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3" y="330064"/>
            <a:ext cx="4969932" cy="2919834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6E319A-CF97-EEAC-B626-A3B5BC90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2" y="3912155"/>
            <a:ext cx="4969932" cy="239799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8EADA8-9B2E-26DC-28F2-B714B43EE806}"/>
              </a:ext>
            </a:extLst>
          </p:cNvPr>
          <p:cNvSpPr txBox="1">
            <a:spLocks/>
          </p:cNvSpPr>
          <p:nvPr/>
        </p:nvSpPr>
        <p:spPr>
          <a:xfrm>
            <a:off x="6091897" y="2476451"/>
            <a:ext cx="4939641" cy="1915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/>
              <a:t>Nossas telas estão prontas e navegáveis facilmente.</a:t>
            </a:r>
          </a:p>
          <a:p>
            <a:pPr algn="ctr">
              <a:buSzPct val="114999"/>
            </a:pPr>
            <a:r>
              <a:rPr lang="pt-BR" sz="2800"/>
              <a:t>Segue alguns exemplos das nossas telas 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197A7A-4EBC-3248-4E80-68476C3F6A0D}"/>
              </a:ext>
            </a:extLst>
          </p:cNvPr>
          <p:cNvSpPr txBox="1"/>
          <p:nvPr/>
        </p:nvSpPr>
        <p:spPr>
          <a:xfrm>
            <a:off x="6187082" y="776517"/>
            <a:ext cx="58462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/>
              <a:t>Telas Principais</a:t>
            </a:r>
          </a:p>
        </p:txBody>
      </p:sp>
    </p:spTree>
    <p:extLst>
      <p:ext uri="{BB962C8B-B14F-4D97-AF65-F5344CB8AC3E}">
        <p14:creationId xmlns:p14="http://schemas.microsoft.com/office/powerpoint/2010/main" val="120735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0F88D2-39B5-D5FF-89E4-152D97430500}"/>
              </a:ext>
            </a:extLst>
          </p:cNvPr>
          <p:cNvSpPr txBox="1"/>
          <p:nvPr/>
        </p:nvSpPr>
        <p:spPr>
          <a:xfrm>
            <a:off x="7578956" y="2427536"/>
            <a:ext cx="3360771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</a:rPr>
              <a:t> Durante a evolução do Banco de Dados, realizamos o mapa conceitual, relacional, pé de corvo e por fim implementamos.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</a:rPr>
              <a:t>Únicas mudanças sendo data de criação de documento e versão.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F28A-98CC-F232-C39F-7178A9B29F67}"/>
              </a:ext>
            </a:extLst>
          </p:cNvPr>
          <p:cNvSpPr txBox="1"/>
          <p:nvPr/>
        </p:nvSpPr>
        <p:spPr>
          <a:xfrm>
            <a:off x="8088700" y="1805796"/>
            <a:ext cx="235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rgbClr val="262626"/>
                </a:solidFill>
              </a:rPr>
              <a:t>Evolução BD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4C6DB-7071-46D4-97FF-78F8617D75C2}"/>
              </a:ext>
            </a:extLst>
          </p:cNvPr>
          <p:cNvSpPr/>
          <p:nvPr/>
        </p:nvSpPr>
        <p:spPr>
          <a:xfrm>
            <a:off x="1092517" y="1092200"/>
            <a:ext cx="5930314" cy="45151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AAC30C2-CD26-45F1-B993-016B2C177BC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671465" y="1970048"/>
            <a:ext cx="3258811" cy="2367567"/>
          </a:xfrm>
          <a:prstGeom prst="rect">
            <a:avLst/>
          </a:prstGeom>
          <a:ln w="0">
            <a:noFill/>
          </a:ln>
        </p:spPr>
      </p:pic>
      <p:pic>
        <p:nvPicPr>
          <p:cNvPr id="28" name="Picture 6" descr="Diagrama&#10;&#10;Descrição gerada automaticamente">
            <a:extLst>
              <a:ext uri="{FF2B5EF4-FFF2-40B4-BE49-F238E27FC236}">
                <a16:creationId xmlns:a16="http://schemas.microsoft.com/office/drawing/2014/main" id="{53FB22F8-B739-4465-8872-F5552EE8123A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258763" y="1090414"/>
            <a:ext cx="2320148" cy="427608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1029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0F88D2-39B5-D5FF-89E4-152D97430500}"/>
              </a:ext>
            </a:extLst>
          </p:cNvPr>
          <p:cNvSpPr txBox="1"/>
          <p:nvPr/>
        </p:nvSpPr>
        <p:spPr>
          <a:xfrm>
            <a:off x="7578956" y="2427536"/>
            <a:ext cx="3360771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</a:rPr>
              <a:t> Durante a evolução do Banco de Dados, realizamos o mapa conceitual, relacional, pé de corvo e por fim implementamos.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</a:rPr>
              <a:t>Únicas mudanças sendo data de criação de documento e versão.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F28A-98CC-F232-C39F-7178A9B29F67}"/>
              </a:ext>
            </a:extLst>
          </p:cNvPr>
          <p:cNvSpPr txBox="1"/>
          <p:nvPr/>
        </p:nvSpPr>
        <p:spPr>
          <a:xfrm>
            <a:off x="8088700" y="1805796"/>
            <a:ext cx="235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rgbClr val="262626"/>
                </a:solidFill>
              </a:rPr>
              <a:t>Evolução BD</a:t>
            </a:r>
          </a:p>
        </p:txBody>
      </p:sp>
      <p:pic>
        <p:nvPicPr>
          <p:cNvPr id="24" name="Imagem 3" descr="Diagrama&#10;&#10;Descrição gerada automaticamente">
            <a:extLst>
              <a:ext uri="{FF2B5EF4-FFF2-40B4-BE49-F238E27FC236}">
                <a16:creationId xmlns:a16="http://schemas.microsoft.com/office/drawing/2014/main" id="{2A9AFFB3-C93F-4294-B850-F979989440F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085534" y="1345978"/>
            <a:ext cx="3799440" cy="38210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2223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9551823-D060-496F-8D15-1072997F6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1BDC95-9380-4966-9241-C0F3F62B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55BD6-C89B-4F2E-8FC8-21AF24E95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B84EDE-EE4C-4E69-8BB0-C8E0CFEEC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56" name="Rounded Rectangle 21">
              <a:extLst>
                <a:ext uri="{FF2B5EF4-FFF2-40B4-BE49-F238E27FC236}">
                  <a16:creationId xmlns:a16="http://schemas.microsoft.com/office/drawing/2014/main" id="{F3C107A9-C3E1-4099-ABCB-755EEF648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34B7F6D-B60A-4983-B3BC-7997CB70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58" name="Rounded Rectangle 27">
              <a:extLst>
                <a:ext uri="{FF2B5EF4-FFF2-40B4-BE49-F238E27FC236}">
                  <a16:creationId xmlns:a16="http://schemas.microsoft.com/office/drawing/2014/main" id="{C7BF12CA-CD41-454F-A36E-952A2233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8351E39-8B6F-49F6-B117-927C58EEB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1D31BE6-3834-A38C-E650-42CB6210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46" y="2221892"/>
            <a:ext cx="4640486" cy="2464220"/>
          </a:xfrm>
          <a:prstGeom prst="rect">
            <a:avLst/>
          </a:prstGeom>
        </p:spPr>
      </p:pic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F485D3D-864C-395A-1A89-ECB0A70C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26" y="3579187"/>
            <a:ext cx="4640486" cy="24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5E35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702E24-8CAD-48BA-1404-79D061EFB405}"/>
              </a:ext>
            </a:extLst>
          </p:cNvPr>
          <p:cNvSpPr txBox="1"/>
          <p:nvPr/>
        </p:nvSpPr>
        <p:spPr>
          <a:xfrm>
            <a:off x="856891" y="1316965"/>
            <a:ext cx="3102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ea typeface="+mn-lt"/>
                <a:cs typeface="+mn-lt"/>
              </a:rPr>
              <a:t>Classe DAO</a:t>
            </a:r>
            <a:endParaRPr lang="pt-BR" sz="3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13716-71C5-8A78-60C5-BB486D3F74AF}"/>
              </a:ext>
            </a:extLst>
          </p:cNvPr>
          <p:cNvSpPr txBox="1">
            <a:spLocks/>
          </p:cNvSpPr>
          <p:nvPr/>
        </p:nvSpPr>
        <p:spPr>
          <a:xfrm>
            <a:off x="3547105" y="1124979"/>
            <a:ext cx="7901376" cy="1024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/>
              <a:t>Assim como nos exemplos fornecido nossa classes apresentam todos os itens requisitados.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21A22A9-EA56-A7B4-8256-DB4A3875E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6" t="4508" r="195" b="6705"/>
          <a:stretch/>
        </p:blipFill>
        <p:spPr>
          <a:xfrm>
            <a:off x="2090053" y="2377896"/>
            <a:ext cx="7979335" cy="36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7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0F88D2-39B5-D5FF-89E4-152D97430500}"/>
              </a:ext>
            </a:extLst>
          </p:cNvPr>
          <p:cNvSpPr txBox="1"/>
          <p:nvPr/>
        </p:nvSpPr>
        <p:spPr>
          <a:xfrm>
            <a:off x="7578956" y="2427536"/>
            <a:ext cx="3360771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</a:rPr>
              <a:t> API TEXTGEARS para realizar funções de correção ortográfica 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</a:rPr>
              <a:t> API </a:t>
            </a:r>
            <a:r>
              <a:rPr lang="pt-BR" sz="2400" dirty="0" err="1">
                <a:solidFill>
                  <a:srgbClr val="262626"/>
                </a:solidFill>
              </a:rPr>
              <a:t>Quill</a:t>
            </a:r>
            <a:r>
              <a:rPr lang="pt-BR" sz="2400" dirty="0">
                <a:solidFill>
                  <a:srgbClr val="262626"/>
                </a:solidFill>
              </a:rPr>
              <a:t> para formatar e permitir a criação e edição do documento e suas versões.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F28A-98CC-F232-C39F-7178A9B29F67}"/>
              </a:ext>
            </a:extLst>
          </p:cNvPr>
          <p:cNvSpPr txBox="1"/>
          <p:nvPr/>
        </p:nvSpPr>
        <p:spPr>
          <a:xfrm>
            <a:off x="7428871" y="1699047"/>
            <a:ext cx="3758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solidFill>
                  <a:srgbClr val="262626"/>
                </a:solidFill>
              </a:rPr>
              <a:t>Intelligent</a:t>
            </a:r>
            <a:r>
              <a:rPr lang="pt-BR" sz="2800" dirty="0">
                <a:solidFill>
                  <a:srgbClr val="262626"/>
                </a:solidFill>
              </a:rPr>
              <a:t> System </a:t>
            </a:r>
            <a:r>
              <a:rPr lang="pt-BR" sz="2800" dirty="0" err="1">
                <a:solidFill>
                  <a:srgbClr val="262626"/>
                </a:solidFill>
              </a:rPr>
              <a:t>Canvas</a:t>
            </a:r>
            <a:endParaRPr lang="pt-BR" sz="28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TextGears API">
            <a:extLst>
              <a:ext uri="{FF2B5EF4-FFF2-40B4-BE49-F238E27FC236}">
                <a16:creationId xmlns:a16="http://schemas.microsoft.com/office/drawing/2014/main" id="{433F6731-3250-44C1-834B-973E5ABC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35" y="3349014"/>
            <a:ext cx="16668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22662-73B0-47B2-AB29-2269882516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30" t="9348" r="9757" b="17778"/>
          <a:stretch/>
        </p:blipFill>
        <p:spPr>
          <a:xfrm>
            <a:off x="1115132" y="1182667"/>
            <a:ext cx="5888778" cy="3318936"/>
          </a:xfrm>
          <a:prstGeom prst="rect">
            <a:avLst/>
          </a:prstGeom>
        </p:spPr>
      </p:pic>
      <p:pic>
        <p:nvPicPr>
          <p:cNvPr id="24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51DB4F47-488D-4BC0-9051-53FD1DAB307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945737" y="3529629"/>
            <a:ext cx="2025206" cy="2025206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3761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6D5B7E8CF6C42936D1FDC4422117A" ma:contentTypeVersion="8" ma:contentTypeDescription="Create a new document." ma:contentTypeScope="" ma:versionID="2a24eed45c4b896311b31e1cc062f535">
  <xsd:schema xmlns:xsd="http://www.w3.org/2001/XMLSchema" xmlns:xs="http://www.w3.org/2001/XMLSchema" xmlns:p="http://schemas.microsoft.com/office/2006/metadata/properties" xmlns:ns2="2849188a-aac6-4184-8103-630eed0f08a4" targetNamespace="http://schemas.microsoft.com/office/2006/metadata/properties" ma:root="true" ma:fieldsID="9908886d6a50384871858258194c5024" ns2:_="">
    <xsd:import namespace="2849188a-aac6-4184-8103-630eed0f0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188a-aac6-4184-8103-630eed0f0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CB4BAA-A8F6-4530-B76F-814AD47A6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49188a-aac6-4184-8103-630eed0f0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84C531-5769-47D6-8611-5AC36411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BFDD52-EEE1-4F41-A1FF-6971F87AB8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275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Trebuchet MS</vt:lpstr>
      <vt:lpstr>Organic</vt:lpstr>
      <vt:lpstr>Writerhub</vt:lpstr>
      <vt:lpstr>Front e Backend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Rafael Guimarães Cristino</cp:lastModifiedBy>
  <cp:revision>16</cp:revision>
  <dcterms:created xsi:type="dcterms:W3CDTF">2022-05-05T22:15:43Z</dcterms:created>
  <dcterms:modified xsi:type="dcterms:W3CDTF">2022-05-06T06:39:52Z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0x0101000BC6D5B7E8CF6C42936D1FDC4422117A</vt:lpwstr>
  </property>
</Properties>
</file>