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_rels/presentation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3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51435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5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6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5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7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1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2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3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4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10;p2"/>
          <p:cNvSpPr/>
          <p:nvPr/>
        </p:nvSpPr>
        <p:spPr>
          <a:xfrm rot="5400000">
            <a:off x="7501320" y="0"/>
            <a:ext cx="1642680" cy="1642680"/>
          </a:xfrm>
          <a:prstGeom prst="diagStripe">
            <a:avLst>
              <a:gd name="adj" fmla="val 0"/>
            </a:avLst>
          </a:prstGeom>
          <a:solidFill>
            <a:schemeClr val="lt1">
              <a:alpha val="3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" name="Google Shape;11;p2"/>
          <p:cNvGrpSpPr/>
          <p:nvPr/>
        </p:nvGrpSpPr>
        <p:grpSpPr>
          <a:xfrm>
            <a:off x="5760" y="-7560"/>
            <a:ext cx="5137560" cy="5151600"/>
            <a:chOff x="5760" y="-7560"/>
            <a:chExt cx="5137560" cy="5151600"/>
          </a:xfrm>
        </p:grpSpPr>
        <p:sp>
          <p:nvSpPr>
            <p:cNvPr id="2" name="Google Shape;12;p2"/>
            <p:cNvSpPr/>
            <p:nvPr/>
          </p:nvSpPr>
          <p:spPr>
            <a:xfrm rot="16200000">
              <a:off x="360" y="1080"/>
              <a:ext cx="5151600" cy="51339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Google Shape;13;p2"/>
            <p:cNvSpPr/>
            <p:nvPr/>
          </p:nvSpPr>
          <p:spPr>
            <a:xfrm rot="16200000">
              <a:off x="0" y="1143000"/>
              <a:ext cx="3995640" cy="39816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Google Shape;14;p2"/>
            <p:cNvSpPr/>
            <p:nvPr/>
          </p:nvSpPr>
          <p:spPr>
            <a:xfrm rot="16200000">
              <a:off x="1800" y="1440"/>
              <a:ext cx="2298600" cy="229068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" name="Google Shape;15;p2"/>
            <p:cNvSpPr/>
            <p:nvPr/>
          </p:nvSpPr>
          <p:spPr>
            <a:xfrm flipH="1">
              <a:off x="651960" y="588240"/>
              <a:ext cx="2298960" cy="229032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9;p5"/>
          <p:cNvGrpSpPr/>
          <p:nvPr/>
        </p:nvGrpSpPr>
        <p:grpSpPr>
          <a:xfrm>
            <a:off x="0" y="381960"/>
            <a:ext cx="1036080" cy="1014480"/>
            <a:chOff x="0" y="381960"/>
            <a:chExt cx="1036080" cy="1014480"/>
          </a:xfrm>
        </p:grpSpPr>
        <p:sp>
          <p:nvSpPr>
            <p:cNvPr id="45" name="Google Shape;50;p5"/>
            <p:cNvSpPr/>
            <p:nvPr/>
          </p:nvSpPr>
          <p:spPr>
            <a:xfrm rot="16200000">
              <a:off x="0" y="381960"/>
              <a:ext cx="807840" cy="80784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" name="Google Shape;51;p5"/>
            <p:cNvSpPr/>
            <p:nvPr/>
          </p:nvSpPr>
          <p:spPr>
            <a:xfrm flipH="1">
              <a:off x="228240" y="588600"/>
              <a:ext cx="807840" cy="80784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oogle Shape;63;p7"/>
          <p:cNvGrpSpPr/>
          <p:nvPr/>
        </p:nvGrpSpPr>
        <p:grpSpPr>
          <a:xfrm>
            <a:off x="0" y="381960"/>
            <a:ext cx="1036080" cy="1014480"/>
            <a:chOff x="0" y="381960"/>
            <a:chExt cx="1036080" cy="1014480"/>
          </a:xfrm>
        </p:grpSpPr>
        <p:sp>
          <p:nvSpPr>
            <p:cNvPr id="87" name="Google Shape;64;p7"/>
            <p:cNvSpPr/>
            <p:nvPr/>
          </p:nvSpPr>
          <p:spPr>
            <a:xfrm rot="16200000">
              <a:off x="0" y="381960"/>
              <a:ext cx="807840" cy="80784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" name="Google Shape;65;p7"/>
            <p:cNvSpPr/>
            <p:nvPr/>
          </p:nvSpPr>
          <p:spPr>
            <a:xfrm flipH="1">
              <a:off x="228240" y="588600"/>
              <a:ext cx="807840" cy="80784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oogle Shape;42;p4"/>
          <p:cNvGrpSpPr/>
          <p:nvPr/>
        </p:nvGrpSpPr>
        <p:grpSpPr>
          <a:xfrm>
            <a:off x="0" y="381960"/>
            <a:ext cx="1036080" cy="1014480"/>
            <a:chOff x="0" y="381960"/>
            <a:chExt cx="1036080" cy="1014480"/>
          </a:xfrm>
        </p:grpSpPr>
        <p:sp>
          <p:nvSpPr>
            <p:cNvPr id="128" name="Google Shape;43;p4"/>
            <p:cNvSpPr/>
            <p:nvPr/>
          </p:nvSpPr>
          <p:spPr>
            <a:xfrm rot="16200000">
              <a:off x="0" y="381960"/>
              <a:ext cx="807840" cy="80784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" name="Google Shape;44;p4"/>
            <p:cNvSpPr/>
            <p:nvPr/>
          </p:nvSpPr>
          <p:spPr>
            <a:xfrm flipH="1">
              <a:off x="228240" y="588600"/>
              <a:ext cx="807840" cy="80784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oogle Shape;20;p3"/>
          <p:cNvGrpSpPr/>
          <p:nvPr/>
        </p:nvGrpSpPr>
        <p:grpSpPr>
          <a:xfrm>
            <a:off x="4406760" y="-720"/>
            <a:ext cx="4736520" cy="5143680"/>
            <a:chOff x="4406760" y="-720"/>
            <a:chExt cx="4736520" cy="5143680"/>
          </a:xfrm>
        </p:grpSpPr>
        <p:sp>
          <p:nvSpPr>
            <p:cNvPr id="169" name="Google Shape;21;p3"/>
            <p:cNvSpPr/>
            <p:nvPr/>
          </p:nvSpPr>
          <p:spPr>
            <a:xfrm rot="5400000">
              <a:off x="4408200" y="-1800"/>
              <a:ext cx="4732920" cy="473652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0" name="Google Shape;22;p3"/>
            <p:cNvSpPr/>
            <p:nvPr/>
          </p:nvSpPr>
          <p:spPr>
            <a:xfrm rot="5400000">
              <a:off x="4842000" y="4680"/>
              <a:ext cx="4296960" cy="42858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1" name="Google Shape;23;p3"/>
            <p:cNvSpPr/>
            <p:nvPr/>
          </p:nvSpPr>
          <p:spPr>
            <a:xfrm rot="16200000">
              <a:off x="5618520" y="1237320"/>
              <a:ext cx="807840" cy="80784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2" name="Google Shape;24;p3"/>
            <p:cNvSpPr/>
            <p:nvPr/>
          </p:nvSpPr>
          <p:spPr>
            <a:xfrm flipH="1">
              <a:off x="5849280" y="1443960"/>
              <a:ext cx="807840" cy="80784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3" name="Google Shape;25;p3"/>
            <p:cNvSpPr/>
            <p:nvPr/>
          </p:nvSpPr>
          <p:spPr>
            <a:xfrm rot="16200000">
              <a:off x="5987160" y="2470320"/>
              <a:ext cx="807840" cy="80784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4" name="Google Shape;26;p3"/>
            <p:cNvSpPr/>
            <p:nvPr/>
          </p:nvSpPr>
          <p:spPr>
            <a:xfrm flipH="1">
              <a:off x="6221520" y="2676960"/>
              <a:ext cx="807840" cy="80784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5" name="Google Shape;27;p3"/>
            <p:cNvSpPr/>
            <p:nvPr/>
          </p:nvSpPr>
          <p:spPr>
            <a:xfrm rot="16200000">
              <a:off x="6675480" y="1863000"/>
              <a:ext cx="807840" cy="80784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6" name="Google Shape;28;p3"/>
            <p:cNvSpPr/>
            <p:nvPr/>
          </p:nvSpPr>
          <p:spPr>
            <a:xfrm flipH="1">
              <a:off x="6907320" y="2069640"/>
              <a:ext cx="807840" cy="80784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7" name="Google Shape;29;p3"/>
            <p:cNvSpPr/>
            <p:nvPr/>
          </p:nvSpPr>
          <p:spPr>
            <a:xfrm rot="16200000">
              <a:off x="6861240" y="2478600"/>
              <a:ext cx="807840" cy="80784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8" name="Google Shape;30;p3"/>
            <p:cNvSpPr/>
            <p:nvPr/>
          </p:nvSpPr>
          <p:spPr>
            <a:xfrm flipH="1">
              <a:off x="7964640" y="2692800"/>
              <a:ext cx="807840" cy="80784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9" name="Google Shape;31;p3"/>
            <p:cNvSpPr/>
            <p:nvPr/>
          </p:nvSpPr>
          <p:spPr>
            <a:xfrm flipH="1">
              <a:off x="8144280" y="3308760"/>
              <a:ext cx="807840" cy="80784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0" name="Google Shape;32;p3"/>
            <p:cNvSpPr/>
            <p:nvPr/>
          </p:nvSpPr>
          <p:spPr>
            <a:xfrm rot="16200000">
              <a:off x="7047720" y="3096000"/>
              <a:ext cx="807840" cy="80784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1" name="Google Shape;33;p3"/>
            <p:cNvSpPr/>
            <p:nvPr/>
          </p:nvSpPr>
          <p:spPr>
            <a:xfrm flipH="1">
              <a:off x="7275960" y="3302640"/>
              <a:ext cx="807840" cy="80784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2" name="Google Shape;34;p3"/>
            <p:cNvSpPr/>
            <p:nvPr/>
          </p:nvSpPr>
          <p:spPr>
            <a:xfrm rot="16200000">
              <a:off x="7227360" y="3711600"/>
              <a:ext cx="807840" cy="80784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3" name="Google Shape;35;p3"/>
            <p:cNvSpPr/>
            <p:nvPr/>
          </p:nvSpPr>
          <p:spPr>
            <a:xfrm flipH="1">
              <a:off x="7461720" y="3918240"/>
              <a:ext cx="807840" cy="80784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4" name="Google Shape;36;p3"/>
            <p:cNvSpPr/>
            <p:nvPr/>
          </p:nvSpPr>
          <p:spPr>
            <a:xfrm rot="16200000">
              <a:off x="8102520" y="3719520"/>
              <a:ext cx="807840" cy="80784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5" name="Google Shape;37;p3"/>
            <p:cNvSpPr/>
            <p:nvPr/>
          </p:nvSpPr>
          <p:spPr>
            <a:xfrm flipH="1">
              <a:off x="8333640" y="3925800"/>
              <a:ext cx="807840" cy="80784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6" name="Google Shape;38;p3"/>
            <p:cNvSpPr/>
            <p:nvPr/>
          </p:nvSpPr>
          <p:spPr>
            <a:xfrm rot="16200000">
              <a:off x="8288280" y="4335120"/>
              <a:ext cx="807840" cy="80784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3537000" y="1729440"/>
            <a:ext cx="5016600" cy="15778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>
              <a:lnSpc>
                <a:spcPct val="100000"/>
              </a:lnSpc>
            </a:pPr>
            <a:r>
              <a:rPr b="0" lang="pt-BR" sz="4000" spc="-1" strike="noStrike">
                <a:solidFill>
                  <a:srgbClr val="ffffff"/>
                </a:solidFill>
                <a:latin typeface="Montserrat"/>
                <a:ea typeface="Montserrat"/>
              </a:rPr>
              <a:t>WriterHub</a:t>
            </a:r>
            <a:br/>
            <a:r>
              <a:rPr b="0" lang="pt-BR" sz="3000" spc="-1" strike="noStrike">
                <a:solidFill>
                  <a:srgbClr val="ffffff"/>
                </a:solidFill>
                <a:latin typeface="Montserrat"/>
                <a:ea typeface="Montserrat"/>
              </a:rPr>
              <a:t>grupo 4</a:t>
            </a:r>
            <a:endParaRPr b="0" lang="en-IN" sz="3000" spc="-1" strike="noStrike"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 type="subTitle"/>
          </p:nvPr>
        </p:nvSpPr>
        <p:spPr>
          <a:xfrm>
            <a:off x="6045840" y="4007880"/>
            <a:ext cx="2218680" cy="6019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 fontScale="94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300" spc="-1" strike="noStrike">
                <a:solidFill>
                  <a:srgbClr val="ffffff"/>
                </a:solidFill>
                <a:latin typeface="Lato"/>
                <a:ea typeface="Lato"/>
              </a:rPr>
              <a:t>Trabalho Interdisciplinar  II </a:t>
            </a:r>
            <a:endParaRPr b="0" lang="en-IN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300" spc="-1" strike="noStrike">
                <a:solidFill>
                  <a:srgbClr val="ffffff"/>
                </a:solidFill>
                <a:latin typeface="Lato"/>
                <a:ea typeface="Lato"/>
              </a:rPr>
              <a:t>PUC  Minas  - 2° período</a:t>
            </a:r>
            <a:endParaRPr b="0" lang="en-IN" sz="1300" spc="-1" strike="noStrike">
              <a:latin typeface="Arial"/>
            </a:endParaRPr>
          </a:p>
        </p:txBody>
      </p:sp>
      <p:sp>
        <p:nvSpPr>
          <p:cNvPr id="227" name="CaixaDeTexto 1"/>
          <p:cNvSpPr/>
          <p:nvPr/>
        </p:nvSpPr>
        <p:spPr>
          <a:xfrm>
            <a:off x="0" y="4007880"/>
            <a:ext cx="2742120" cy="94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ffffff"/>
                </a:solidFill>
                <a:latin typeface="Arial"/>
                <a:ea typeface="Arial"/>
              </a:rPr>
              <a:t>Felipe Constantino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ffffff"/>
                </a:solidFill>
                <a:latin typeface="Arial"/>
                <a:ea typeface="Arial"/>
              </a:rPr>
              <a:t>Felipe Morais 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ffffff"/>
                </a:solidFill>
                <a:latin typeface="Arial"/>
                <a:ea typeface="Arial"/>
              </a:rPr>
              <a:t>Marcus Prado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ffffff"/>
                </a:solidFill>
                <a:latin typeface="Arial"/>
                <a:ea typeface="Arial"/>
              </a:rPr>
              <a:t>Rafael Cristino</a:t>
            </a:r>
            <a:endParaRPr b="0" lang="en-IN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1862280" y="412200"/>
            <a:ext cx="5418720" cy="8607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 algn="ctr">
              <a:lnSpc>
                <a:spcPct val="100000"/>
              </a:lnSpc>
            </a:pPr>
            <a:r>
              <a:rPr b="0" lang="pt-BR" sz="2400" spc="-1" strike="noStrike">
                <a:solidFill>
                  <a:srgbClr val="ffffff"/>
                </a:solidFill>
                <a:latin typeface="Montserrat"/>
                <a:ea typeface="Montserrat"/>
              </a:rPr>
              <a:t>O que é o WriterHub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/>
          </p:nvPr>
        </p:nvSpPr>
        <p:spPr>
          <a:xfrm>
            <a:off x="1297440" y="1116000"/>
            <a:ext cx="3650040" cy="33415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 fontScale="89000"/>
          </a:bodyPr>
          <a:p>
            <a:pPr marL="457200" indent="-311040">
              <a:lnSpc>
                <a:spcPct val="115000"/>
              </a:lnSpc>
              <a:buClr>
                <a:srgbClr val="ffffff"/>
              </a:buClr>
              <a:buFont typeface="Lato"/>
              <a:buChar char="●"/>
            </a:pPr>
            <a:r>
              <a:rPr b="0" lang="pt-BR" sz="1400" spc="-1" strike="noStrike">
                <a:solidFill>
                  <a:srgbClr val="ffffff"/>
                </a:solidFill>
                <a:latin typeface="Lato"/>
                <a:ea typeface="Lato"/>
              </a:rPr>
              <a:t>O projeto WriterHub busca ajudar escritores profissionais e iniciantes</a:t>
            </a:r>
            <a:endParaRPr b="0" lang="en-IN" sz="1400" spc="-1" strike="noStrike">
              <a:latin typeface="Arial"/>
            </a:endParaRPr>
          </a:p>
          <a:p>
            <a:pPr marL="146160">
              <a:lnSpc>
                <a:spcPct val="115000"/>
              </a:lnSpc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  <a:p>
            <a:pPr marL="457200" indent="-311040">
              <a:lnSpc>
                <a:spcPct val="114000"/>
              </a:lnSpc>
              <a:buClr>
                <a:srgbClr val="ffffff"/>
              </a:buClr>
              <a:buFont typeface="Lato"/>
              <a:buChar char="●"/>
              <a:tabLst>
                <a:tab algn="l" pos="0"/>
              </a:tabLst>
            </a:pPr>
            <a:r>
              <a:rPr b="0" lang="pt-BR" sz="1400" spc="-1" strike="noStrike">
                <a:solidFill>
                  <a:srgbClr val="ffffff"/>
                </a:solidFill>
                <a:latin typeface="Lato"/>
                <a:ea typeface="Lato"/>
              </a:rPr>
              <a:t>O objetivo desse projeto é fazer o processo criativo de criar um texto mais </a:t>
            </a:r>
            <a:r>
              <a:rPr b="1" lang="pt-BR" sz="1400" spc="-1" strike="noStrike">
                <a:solidFill>
                  <a:srgbClr val="ffffff"/>
                </a:solidFill>
                <a:latin typeface="Lato"/>
                <a:ea typeface="Lato"/>
              </a:rPr>
              <a:t>Otimizado,</a:t>
            </a:r>
            <a:r>
              <a:rPr b="0" lang="pt-BR" sz="1400" spc="-1" strike="noStrike">
                <a:solidFill>
                  <a:srgbClr val="ffffff"/>
                </a:solidFill>
                <a:latin typeface="Lato"/>
                <a:ea typeface="Lato"/>
              </a:rPr>
              <a:t> </a:t>
            </a:r>
            <a:r>
              <a:rPr b="1" lang="pt-BR" sz="1400" spc="-1" strike="noStrike">
                <a:solidFill>
                  <a:srgbClr val="ffffff"/>
                </a:solidFill>
                <a:latin typeface="Lato"/>
                <a:ea typeface="Lato"/>
              </a:rPr>
              <a:t>Confortável e Seguro</a:t>
            </a:r>
            <a:endParaRPr b="0" lang="en-IN" sz="1400" spc="-1" strike="noStrike">
              <a:latin typeface="Arial"/>
            </a:endParaRPr>
          </a:p>
          <a:p>
            <a:pPr marL="146160">
              <a:lnSpc>
                <a:spcPct val="114000"/>
              </a:lnSpc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  <a:p>
            <a:pPr marL="457200" indent="-311040">
              <a:lnSpc>
                <a:spcPct val="114000"/>
              </a:lnSpc>
              <a:buClr>
                <a:srgbClr val="ffffff"/>
              </a:buClr>
              <a:buFont typeface="Lato"/>
              <a:buChar char="●"/>
              <a:tabLst>
                <a:tab algn="l" pos="0"/>
              </a:tabLst>
            </a:pPr>
            <a:r>
              <a:rPr b="0" lang="pt-BR" sz="1400" spc="-1" strike="noStrike">
                <a:solidFill>
                  <a:srgbClr val="ffffff"/>
                </a:solidFill>
                <a:latin typeface="Lato"/>
                <a:ea typeface="Lato"/>
              </a:rPr>
              <a:t>O incentivo a escrita e o mercado intocado no brasil nos motivou a criar esse projeto</a:t>
            </a:r>
            <a:endParaRPr b="0" lang="en-IN" sz="1400" spc="-1" strike="noStrike">
              <a:latin typeface="Arial"/>
            </a:endParaRPr>
          </a:p>
          <a:p>
            <a:pPr marL="146160">
              <a:lnSpc>
                <a:spcPct val="114000"/>
              </a:lnSpc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  <a:p>
            <a:pPr marL="457200" indent="-311040">
              <a:lnSpc>
                <a:spcPct val="114000"/>
              </a:lnSpc>
              <a:buClr>
                <a:srgbClr val="ffffff"/>
              </a:buClr>
              <a:buFont typeface="Lato"/>
              <a:buChar char="●"/>
              <a:tabLst>
                <a:tab algn="l" pos="0"/>
              </a:tabLst>
            </a:pPr>
            <a:r>
              <a:rPr b="0" lang="pt-BR" sz="1400" spc="-1" strike="noStrike">
                <a:solidFill>
                  <a:srgbClr val="ffffff"/>
                </a:solidFill>
                <a:latin typeface="Lato"/>
                <a:ea typeface="Lato"/>
              </a:rPr>
              <a:t>Ao ajudar os criativos a colocarem suas ideias no papel estamos por consequência ajudando a sociedade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14000"/>
              </a:lnSpc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  <a:p>
            <a:pPr>
              <a:lnSpc>
                <a:spcPct val="114000"/>
              </a:lnSpc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  <a:p>
            <a:pPr>
              <a:lnSpc>
                <a:spcPct val="114000"/>
              </a:lnSpc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</p:txBody>
      </p:sp>
      <p:sp>
        <p:nvSpPr>
          <p:cNvPr id="230" name="Google Shape;145;p14"/>
          <p:cNvSpPr/>
          <p:nvPr/>
        </p:nvSpPr>
        <p:spPr>
          <a:xfrm>
            <a:off x="1162440" y="4080960"/>
            <a:ext cx="7314120" cy="39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82c7a5"/>
                </a:solidFill>
                <a:latin typeface="Lato"/>
                <a:ea typeface="Lato"/>
              </a:rPr>
              <a:t>Página 1</a:t>
            </a:r>
            <a:endParaRPr b="0" lang="en-IN" sz="1400" spc="-1" strike="noStrike">
              <a:latin typeface="Arial"/>
            </a:endParaRPr>
          </a:p>
        </p:txBody>
      </p:sp>
      <p:pic>
        <p:nvPicPr>
          <p:cNvPr id="231" name="Imagem 2" descr="Uma imagem contendo quarto&#10;&#10;Descrição gerada automaticamente"/>
          <p:cNvPicPr/>
          <p:nvPr/>
        </p:nvPicPr>
        <p:blipFill>
          <a:blip r:embed="rId1"/>
          <a:stretch/>
        </p:blipFill>
        <p:spPr>
          <a:xfrm>
            <a:off x="5734440" y="1405080"/>
            <a:ext cx="2742120" cy="2742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1077480" y="285840"/>
            <a:ext cx="6988320" cy="823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2400" spc="-1" strike="noStrike">
                <a:solidFill>
                  <a:srgbClr val="ffffff"/>
                </a:solidFill>
                <a:latin typeface="Montserrat"/>
                <a:ea typeface="Montserrat"/>
              </a:rPr>
              <a:t>Competidores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33" name="Google Shape;152;p15"/>
          <p:cNvSpPr/>
          <p:nvPr/>
        </p:nvSpPr>
        <p:spPr>
          <a:xfrm>
            <a:off x="1140840" y="4420800"/>
            <a:ext cx="7314120" cy="39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algn="r">
              <a:lnSpc>
                <a:spcPct val="100000"/>
              </a:lnSpc>
            </a:pPr>
            <a:r>
              <a:rPr b="0" lang="pt-BR" sz="1400" spc="-1" strike="noStrike">
                <a:solidFill>
                  <a:srgbClr val="82c7a5"/>
                </a:solidFill>
                <a:latin typeface="Lato"/>
                <a:ea typeface="Lato"/>
              </a:rPr>
              <a:t>Página  2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234" name="CaixaDeTexto 5"/>
          <p:cNvSpPr/>
          <p:nvPr/>
        </p:nvSpPr>
        <p:spPr>
          <a:xfrm>
            <a:off x="-1101960" y="3669480"/>
            <a:ext cx="2742120" cy="30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PlaceHolder 2"/>
          <p:cNvSpPr>
            <a:spLocks noGrp="1"/>
          </p:cNvSpPr>
          <p:nvPr>
            <p:ph/>
          </p:nvPr>
        </p:nvSpPr>
        <p:spPr>
          <a:xfrm>
            <a:off x="833760" y="1368720"/>
            <a:ext cx="4132080" cy="279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rmAutofit fontScale="94000"/>
          </a:bodyPr>
          <a:p>
            <a:pPr marL="457200" indent="-311040">
              <a:lnSpc>
                <a:spcPct val="115000"/>
              </a:lnSpc>
              <a:buClr>
                <a:srgbClr val="ffffff"/>
              </a:buClr>
              <a:buFont typeface="Lato"/>
              <a:buChar char="●"/>
            </a:pPr>
            <a:r>
              <a:rPr b="0" lang="pt-BR" sz="1400" spc="-1" strike="noStrike">
                <a:solidFill>
                  <a:srgbClr val="ffffff"/>
                </a:solidFill>
                <a:latin typeface="Lato"/>
                <a:ea typeface="Lato"/>
              </a:rPr>
              <a:t>Nossos competidores nesse mercado tem foco nos falantes de inglês e apresentam muitas ferramentas avançadas.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14000"/>
              </a:lnSpc>
            </a:pPr>
            <a:endParaRPr b="0" lang="en-IN" sz="1400" spc="-1" strike="noStrike">
              <a:latin typeface="Arial"/>
            </a:endParaRPr>
          </a:p>
          <a:p>
            <a:pPr marL="457200" indent="-311040">
              <a:lnSpc>
                <a:spcPct val="114000"/>
              </a:lnSpc>
              <a:buClr>
                <a:srgbClr val="ffffff"/>
              </a:buClr>
              <a:buFont typeface="Lato"/>
              <a:buChar char="●"/>
            </a:pPr>
            <a:r>
              <a:rPr b="0" lang="pt-BR" sz="1400" spc="-1" strike="noStrike">
                <a:solidFill>
                  <a:srgbClr val="ffffff"/>
                </a:solidFill>
                <a:latin typeface="Lato"/>
                <a:ea typeface="Lato"/>
              </a:rPr>
              <a:t>Deixando o mercado Brasileiro Disponível, além de proporcionar um ambiente amigável a iniciantes.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14000"/>
              </a:lnSpc>
            </a:pPr>
            <a:endParaRPr b="0" lang="en-IN" sz="1400" spc="-1" strike="noStrike">
              <a:latin typeface="Arial"/>
            </a:endParaRPr>
          </a:p>
          <a:p>
            <a:pPr marL="457200" indent="-311040">
              <a:lnSpc>
                <a:spcPct val="114000"/>
              </a:lnSpc>
              <a:buClr>
                <a:srgbClr val="ffffff"/>
              </a:buClr>
              <a:buFont typeface="Lato"/>
              <a:buChar char="●"/>
            </a:pPr>
            <a:r>
              <a:rPr b="0" lang="pt-BR" sz="1400" spc="-1" strike="noStrike">
                <a:solidFill>
                  <a:srgbClr val="ffffff"/>
                </a:solidFill>
                <a:latin typeface="Lato"/>
                <a:ea typeface="Lato"/>
              </a:rPr>
              <a:t>Assim nos diferenciando de ferramentas como Evernote e o WorldAnvil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14000"/>
              </a:lnSpc>
            </a:pPr>
            <a:endParaRPr b="0" lang="en-IN" sz="1400" spc="-1" strike="noStrike">
              <a:latin typeface="Arial"/>
            </a:endParaRPr>
          </a:p>
          <a:p>
            <a:pPr>
              <a:lnSpc>
                <a:spcPct val="114000"/>
              </a:lnSpc>
            </a:pPr>
            <a:endParaRPr b="0" lang="en-IN" sz="1400" spc="-1" strike="noStrike">
              <a:latin typeface="Arial"/>
            </a:endParaRPr>
          </a:p>
          <a:p>
            <a:pPr>
              <a:lnSpc>
                <a:spcPct val="114000"/>
              </a:lnSpc>
            </a:pPr>
            <a:endParaRPr b="0" lang="en-IN" sz="1400" spc="-1" strike="noStrike">
              <a:latin typeface="Arial"/>
            </a:endParaRPr>
          </a:p>
        </p:txBody>
      </p:sp>
      <p:pic>
        <p:nvPicPr>
          <p:cNvPr id="236" name="Imagem 8" descr="Interface gráfica do usuário, Aplicativo&#10;&#10;Descrição gerada automaticamente"/>
          <p:cNvPicPr/>
          <p:nvPr/>
        </p:nvPicPr>
        <p:blipFill>
          <a:blip r:embed="rId1"/>
          <a:stretch/>
        </p:blipFill>
        <p:spPr>
          <a:xfrm>
            <a:off x="5303160" y="1438560"/>
            <a:ext cx="3453840" cy="2222280"/>
          </a:xfrm>
          <a:prstGeom prst="rect">
            <a:avLst/>
          </a:prstGeom>
          <a:ln w="0">
            <a:noFill/>
          </a:ln>
        </p:spPr>
      </p:pic>
      <p:sp>
        <p:nvSpPr>
          <p:cNvPr id="237" name="CaixaDeTexto 8"/>
          <p:cNvSpPr/>
          <p:nvPr/>
        </p:nvSpPr>
        <p:spPr>
          <a:xfrm>
            <a:off x="6230520" y="3755880"/>
            <a:ext cx="184716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ffffff"/>
                </a:solidFill>
                <a:latin typeface="Arial"/>
                <a:ea typeface="Arial"/>
              </a:rPr>
              <a:t>Inteface do Evernote</a:t>
            </a:r>
            <a:endParaRPr b="0" lang="en-IN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1297440" y="415800"/>
            <a:ext cx="7038000" cy="12243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2400" spc="-1" strike="noStrike">
                <a:solidFill>
                  <a:srgbClr val="ffffff"/>
                </a:solidFill>
                <a:latin typeface="Montserrat"/>
                <a:ea typeface="Montserrat"/>
              </a:rPr>
              <a:t>Monetização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/>
          </p:nvPr>
        </p:nvSpPr>
        <p:spPr>
          <a:xfrm>
            <a:off x="1232640" y="1028520"/>
            <a:ext cx="3787920" cy="33199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 marL="457200" indent="-311040">
              <a:lnSpc>
                <a:spcPct val="115000"/>
              </a:lnSpc>
              <a:buClr>
                <a:srgbClr val="ffffff"/>
              </a:buClr>
              <a:buFont typeface="Lato"/>
              <a:buChar char="●"/>
            </a:pPr>
            <a:r>
              <a:rPr b="0" lang="pt-BR" sz="1800" spc="-1" strike="noStrike">
                <a:solidFill>
                  <a:srgbClr val="ffffff"/>
                </a:solidFill>
                <a:latin typeface="Lato"/>
                <a:ea typeface="Lato"/>
              </a:rPr>
              <a:t>AD’s</a:t>
            </a:r>
            <a:endParaRPr b="0" lang="en-IN" sz="1800" spc="-1" strike="noStrike">
              <a:latin typeface="Arial"/>
            </a:endParaRPr>
          </a:p>
          <a:p>
            <a:pPr lvl="1" marL="914400" indent="-298440">
              <a:lnSpc>
                <a:spcPct val="114000"/>
              </a:lnSpc>
              <a:buClr>
                <a:srgbClr val="ffffff"/>
              </a:buClr>
              <a:buFont typeface="Lato"/>
              <a:buChar char="○"/>
            </a:pPr>
            <a:r>
              <a:rPr b="0" lang="pt-BR" sz="1400" spc="-1" strike="noStrike">
                <a:solidFill>
                  <a:srgbClr val="ffffff"/>
                </a:solidFill>
                <a:latin typeface="Lato"/>
                <a:ea typeface="Lato"/>
              </a:rPr>
              <a:t>Propagandas serão exibidas para usuários comuns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latin typeface="Arial"/>
            </a:endParaRPr>
          </a:p>
          <a:p>
            <a:pPr marL="457200" indent="-311040">
              <a:lnSpc>
                <a:spcPct val="114000"/>
              </a:lnSpc>
              <a:buClr>
                <a:srgbClr val="ffffff"/>
              </a:buClr>
              <a:buFont typeface="Lato"/>
              <a:buChar char="●"/>
            </a:pPr>
            <a:r>
              <a:rPr b="0" lang="pt-BR" sz="1800" spc="-1" strike="noStrike">
                <a:solidFill>
                  <a:srgbClr val="ffffff"/>
                </a:solidFill>
                <a:latin typeface="Lato"/>
                <a:ea typeface="Lato"/>
              </a:rPr>
              <a:t>Premium </a:t>
            </a:r>
            <a:endParaRPr b="0" lang="en-IN" sz="1800" spc="-1" strike="noStrike">
              <a:latin typeface="Arial"/>
            </a:endParaRPr>
          </a:p>
          <a:p>
            <a:pPr lvl="1" marL="914400" indent="-298440">
              <a:lnSpc>
                <a:spcPct val="114000"/>
              </a:lnSpc>
              <a:buClr>
                <a:srgbClr val="ffffff"/>
              </a:buClr>
              <a:buFont typeface="Lato"/>
              <a:buChar char="○"/>
            </a:pPr>
            <a:r>
              <a:rPr b="0" lang="pt-BR" sz="1400" spc="-1" strike="noStrike">
                <a:solidFill>
                  <a:srgbClr val="ffffff"/>
                </a:solidFill>
                <a:latin typeface="Lato"/>
                <a:ea typeface="Lato"/>
              </a:rPr>
              <a:t>Além da ausência de propagandas, usuários premium possuem maior armazenamento de versões para um documento.</a:t>
            </a:r>
            <a:endParaRPr b="0" lang="en-IN" sz="1400" spc="-1" strike="noStrike">
              <a:latin typeface="Arial"/>
            </a:endParaRPr>
          </a:p>
          <a:p>
            <a:pPr marL="146160">
              <a:lnSpc>
                <a:spcPct val="114000"/>
              </a:lnSpc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</p:txBody>
      </p:sp>
      <p:sp>
        <p:nvSpPr>
          <p:cNvPr id="240" name="Google Shape;159;p16"/>
          <p:cNvSpPr/>
          <p:nvPr/>
        </p:nvSpPr>
        <p:spPr>
          <a:xfrm>
            <a:off x="1159200" y="4535280"/>
            <a:ext cx="7314120" cy="39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algn="r">
              <a:lnSpc>
                <a:spcPct val="100000"/>
              </a:lnSpc>
            </a:pPr>
            <a:r>
              <a:rPr b="0" lang="pt-BR" sz="1400" spc="-1" strike="noStrike">
                <a:solidFill>
                  <a:srgbClr val="82c7a5"/>
                </a:solidFill>
                <a:latin typeface="Lato"/>
                <a:ea typeface="Lato"/>
              </a:rPr>
              <a:t>Página  3</a:t>
            </a:r>
            <a:endParaRPr b="0" lang="en-IN" sz="1400" spc="-1" strike="noStrike">
              <a:latin typeface="Arial"/>
            </a:endParaRPr>
          </a:p>
        </p:txBody>
      </p:sp>
      <p:pic>
        <p:nvPicPr>
          <p:cNvPr id="241" name="Picture 2" descr=""/>
          <p:cNvPicPr/>
          <p:nvPr/>
        </p:nvPicPr>
        <p:blipFill>
          <a:blip r:embed="rId1"/>
          <a:stretch/>
        </p:blipFill>
        <p:spPr>
          <a:xfrm>
            <a:off x="4952880" y="680400"/>
            <a:ext cx="4015800" cy="4015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159;p16"/>
          <p:cNvSpPr/>
          <p:nvPr/>
        </p:nvSpPr>
        <p:spPr>
          <a:xfrm>
            <a:off x="1159200" y="4535280"/>
            <a:ext cx="7314120" cy="39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algn="r">
              <a:lnSpc>
                <a:spcPct val="100000"/>
              </a:lnSpc>
            </a:pPr>
            <a:r>
              <a:rPr b="0" lang="pt-BR" sz="1400" spc="-1" strike="noStrike">
                <a:solidFill>
                  <a:srgbClr val="82c7a5"/>
                </a:solidFill>
                <a:latin typeface="Lato"/>
                <a:ea typeface="Lato"/>
              </a:rPr>
              <a:t>Página  4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243" name="Espaço Reservado para Texto 3"/>
          <p:cNvSpPr/>
          <p:nvPr/>
        </p:nvSpPr>
        <p:spPr>
          <a:xfrm>
            <a:off x="1367640" y="1479600"/>
            <a:ext cx="3560760" cy="1767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100000"/>
              </a:lnSpc>
            </a:pPr>
            <a:r>
              <a:rPr b="0" lang="pt-BR" sz="2000" spc="-1" strike="noStrike">
                <a:solidFill>
                  <a:srgbClr val="ffffff"/>
                </a:solidFill>
                <a:latin typeface="Arial"/>
                <a:ea typeface="Arial"/>
              </a:rPr>
              <a:t>Jornada de usuário simples, e direto ao ponto: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  <a:ea typeface="Arial"/>
              </a:rPr>
              <a:t>Tela de Login</a:t>
            </a:r>
            <a:endParaRPr b="0" lang="en-IN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  <a:ea typeface="Arial"/>
              </a:rPr>
              <a:t>Página principal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44" name="Google Shape;164;p17"/>
          <p:cNvSpPr/>
          <p:nvPr/>
        </p:nvSpPr>
        <p:spPr>
          <a:xfrm>
            <a:off x="144360" y="114120"/>
            <a:ext cx="4586040" cy="998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rmAutofit/>
          </a:bodyPr>
          <a:p>
            <a:pPr algn="ctr">
              <a:lnSpc>
                <a:spcPct val="100000"/>
              </a:lnSpc>
            </a:pPr>
            <a:r>
              <a:rPr b="0" lang="pt-BR" sz="2400" spc="-1" strike="noStrike">
                <a:solidFill>
                  <a:srgbClr val="ffffff"/>
                </a:solidFill>
                <a:latin typeface="Montserrat"/>
                <a:ea typeface="Montserrat"/>
              </a:rPr>
              <a:t>Jornada</a:t>
            </a:r>
            <a:endParaRPr b="0" lang="en-IN" sz="2400" spc="-1" strike="noStrike">
              <a:latin typeface="Arial"/>
            </a:endParaRPr>
          </a:p>
        </p:txBody>
      </p:sp>
      <p:pic>
        <p:nvPicPr>
          <p:cNvPr id="245" name="Imagem 3" descr="Forma, Retângulo&#10;&#10;Descrição gerada automaticamente"/>
          <p:cNvPicPr/>
          <p:nvPr/>
        </p:nvPicPr>
        <p:blipFill>
          <a:blip r:embed="rId1"/>
          <a:stretch/>
        </p:blipFill>
        <p:spPr>
          <a:xfrm>
            <a:off x="5072760" y="945720"/>
            <a:ext cx="960840" cy="2485080"/>
          </a:xfrm>
          <a:prstGeom prst="rect">
            <a:avLst/>
          </a:prstGeom>
          <a:ln w="0">
            <a:noFill/>
          </a:ln>
        </p:spPr>
      </p:pic>
      <p:pic>
        <p:nvPicPr>
          <p:cNvPr id="246" name="Imagem 4" descr="Diagrama&#10;&#10;Descrição gerada automaticamente"/>
          <p:cNvPicPr/>
          <p:nvPr/>
        </p:nvPicPr>
        <p:blipFill>
          <a:blip r:embed="rId2"/>
          <a:stretch/>
        </p:blipFill>
        <p:spPr>
          <a:xfrm>
            <a:off x="6244920" y="244440"/>
            <a:ext cx="2634120" cy="3887640"/>
          </a:xfrm>
          <a:prstGeom prst="rect">
            <a:avLst/>
          </a:prstGeom>
          <a:ln w="0">
            <a:noFill/>
          </a:ln>
        </p:spPr>
      </p:pic>
      <p:sp>
        <p:nvSpPr>
          <p:cNvPr id="247" name="CaixaDeTexto 4"/>
          <p:cNvSpPr/>
          <p:nvPr/>
        </p:nvSpPr>
        <p:spPr>
          <a:xfrm>
            <a:off x="6783840" y="4180320"/>
            <a:ext cx="155592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ffffff"/>
                </a:solidFill>
                <a:latin typeface="Arial"/>
                <a:ea typeface="Arial"/>
              </a:rPr>
              <a:t>Esboço das telas</a:t>
            </a:r>
            <a:endParaRPr b="0" lang="en-IN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1152000" y="501480"/>
            <a:ext cx="3808440" cy="669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rmAutofit/>
          </a:bodyPr>
          <a:p>
            <a:pPr algn="ctr">
              <a:lnSpc>
                <a:spcPct val="100000"/>
              </a:lnSpc>
            </a:pPr>
            <a:r>
              <a:rPr b="0" lang="pt-BR" sz="2400" spc="-1" strike="noStrike">
                <a:solidFill>
                  <a:srgbClr val="ffffff"/>
                </a:solidFill>
                <a:latin typeface="Montserrat"/>
                <a:ea typeface="Montserrat"/>
              </a:rPr>
              <a:t>Banco de Dados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49" name="Google Shape;172;p18"/>
          <p:cNvSpPr/>
          <p:nvPr/>
        </p:nvSpPr>
        <p:spPr>
          <a:xfrm>
            <a:off x="1149480" y="4302720"/>
            <a:ext cx="7314120" cy="39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algn="r">
              <a:lnSpc>
                <a:spcPct val="100000"/>
              </a:lnSpc>
            </a:pPr>
            <a:r>
              <a:rPr b="0" lang="pt-BR" sz="1400" spc="-1" strike="noStrike">
                <a:solidFill>
                  <a:srgbClr val="82c7a5"/>
                </a:solidFill>
                <a:latin typeface="Lato"/>
                <a:ea typeface="Lato"/>
              </a:rPr>
              <a:t>Página.  5</a:t>
            </a:r>
            <a:endParaRPr b="0" lang="en-IN" sz="1400" spc="-1" strike="noStrike">
              <a:latin typeface="Arial"/>
            </a:endParaRPr>
          </a:p>
        </p:txBody>
      </p:sp>
      <p:pic>
        <p:nvPicPr>
          <p:cNvPr id="250" name="Picture 6" descr=""/>
          <p:cNvPicPr/>
          <p:nvPr/>
        </p:nvPicPr>
        <p:blipFill>
          <a:blip r:embed="rId1"/>
          <a:stretch/>
        </p:blipFill>
        <p:spPr>
          <a:xfrm>
            <a:off x="6212160" y="0"/>
            <a:ext cx="2396880" cy="4417200"/>
          </a:xfrm>
          <a:prstGeom prst="rect">
            <a:avLst/>
          </a:prstGeom>
          <a:ln w="0">
            <a:noFill/>
          </a:ln>
        </p:spPr>
      </p:pic>
      <p:pic>
        <p:nvPicPr>
          <p:cNvPr id="251" name="" descr=""/>
          <p:cNvPicPr/>
          <p:nvPr/>
        </p:nvPicPr>
        <p:blipFill>
          <a:blip r:embed="rId2"/>
          <a:stretch/>
        </p:blipFill>
        <p:spPr>
          <a:xfrm>
            <a:off x="1260000" y="1171080"/>
            <a:ext cx="3874320" cy="2814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1152000" y="544680"/>
            <a:ext cx="3798000" cy="658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rmAutofit/>
          </a:bodyPr>
          <a:p>
            <a:pPr algn="ctr">
              <a:lnSpc>
                <a:spcPct val="100000"/>
              </a:lnSpc>
            </a:pPr>
            <a:r>
              <a:rPr b="0" lang="pt-BR" sz="2400" spc="-1" strike="noStrike">
                <a:solidFill>
                  <a:srgbClr val="ffffff"/>
                </a:solidFill>
                <a:latin typeface="Montserrat"/>
                <a:ea typeface="Montserrat"/>
              </a:rPr>
              <a:t>sistemas inteligentes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53" name="Google Shape;172;p18"/>
          <p:cNvSpPr/>
          <p:nvPr/>
        </p:nvSpPr>
        <p:spPr>
          <a:xfrm>
            <a:off x="1149480" y="4302720"/>
            <a:ext cx="7314120" cy="39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algn="r">
              <a:lnSpc>
                <a:spcPct val="100000"/>
              </a:lnSpc>
            </a:pPr>
            <a:r>
              <a:rPr b="0" lang="pt-BR" sz="1400" spc="-1" strike="noStrike">
                <a:solidFill>
                  <a:srgbClr val="82c7a5"/>
                </a:solidFill>
                <a:latin typeface="Lato"/>
                <a:ea typeface="Lato"/>
              </a:rPr>
              <a:t>Página.  5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/>
          </p:nvPr>
        </p:nvSpPr>
        <p:spPr>
          <a:xfrm>
            <a:off x="1146600" y="1519560"/>
            <a:ext cx="5447520" cy="2112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p>
            <a:pPr marL="457200" indent="-311040">
              <a:lnSpc>
                <a:spcPct val="114000"/>
              </a:lnSpc>
              <a:buClr>
                <a:srgbClr val="ffffff"/>
              </a:buClr>
              <a:buFont typeface="Lato"/>
              <a:buChar char="●"/>
            </a:pPr>
            <a:r>
              <a:rPr b="0" lang="pt-BR" sz="1800" spc="-1" strike="noStrike">
                <a:solidFill>
                  <a:srgbClr val="ffffff"/>
                </a:solidFill>
                <a:latin typeface="Lato"/>
                <a:ea typeface="Lato"/>
              </a:rPr>
              <a:t>API Quill:</a:t>
            </a:r>
            <a:endParaRPr b="0" lang="en-IN" sz="1800" spc="-1" strike="noStrike">
              <a:latin typeface="Arial"/>
            </a:endParaRPr>
          </a:p>
          <a:p>
            <a:pPr lvl="1" marL="914400" indent="-298440">
              <a:lnSpc>
                <a:spcPct val="114000"/>
              </a:lnSpc>
              <a:buClr>
                <a:srgbClr val="ffffff"/>
              </a:buClr>
              <a:buFont typeface="Lato"/>
              <a:buChar char="○"/>
            </a:pPr>
            <a:r>
              <a:rPr b="0" lang="pt-BR" sz="1400" spc="-1" strike="noStrike">
                <a:solidFill>
                  <a:srgbClr val="ffffff"/>
                </a:solidFill>
                <a:latin typeface="Lato"/>
                <a:ea typeface="Lato"/>
              </a:rPr>
              <a:t>Permite a criação, edição de textos</a:t>
            </a:r>
            <a:endParaRPr b="0" lang="en-IN" sz="1400" spc="-1" strike="noStrike">
              <a:latin typeface="Arial"/>
            </a:endParaRPr>
          </a:p>
          <a:p>
            <a:pPr lvl="1" marL="914400" indent="-298440">
              <a:lnSpc>
                <a:spcPct val="114000"/>
              </a:lnSpc>
              <a:buClr>
                <a:srgbClr val="ffffff"/>
              </a:buClr>
              <a:buFont typeface="Lato"/>
              <a:buChar char="○"/>
            </a:pPr>
            <a:r>
              <a:rPr b="0" lang="pt-BR" sz="1400" spc="-1" strike="noStrike">
                <a:solidFill>
                  <a:srgbClr val="ffffff"/>
                </a:solidFill>
                <a:latin typeface="Lato"/>
                <a:ea typeface="Lato"/>
              </a:rPr>
              <a:t>Além de fazer a formatação</a:t>
            </a:r>
            <a:endParaRPr b="0" lang="en-IN" sz="1400" spc="-1" strike="noStrike">
              <a:latin typeface="Arial"/>
            </a:endParaRPr>
          </a:p>
          <a:p>
            <a:pPr marL="615960">
              <a:lnSpc>
                <a:spcPct val="114000"/>
              </a:lnSpc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  <a:p>
            <a:pPr marL="431640" indent="-285840">
              <a:lnSpc>
                <a:spcPct val="114000"/>
              </a:lnSpc>
              <a:buClr>
                <a:srgbClr val="ffffff"/>
              </a:buClr>
              <a:buFont typeface="Lato"/>
              <a:buChar char="●"/>
              <a:tabLst>
                <a:tab algn="l" pos="0"/>
              </a:tabLst>
            </a:pPr>
            <a:r>
              <a:rPr b="0" lang="pt-BR" sz="1800" spc="-1" strike="noStrike">
                <a:solidFill>
                  <a:srgbClr val="ffffff"/>
                </a:solidFill>
                <a:latin typeface="Lato"/>
                <a:ea typeface="Lato"/>
              </a:rPr>
              <a:t>API  TextGear:</a:t>
            </a:r>
            <a:endParaRPr b="0" lang="en-IN" sz="1800" spc="-1" strike="noStrike">
              <a:latin typeface="Arial"/>
            </a:endParaRPr>
          </a:p>
          <a:p>
            <a:pPr lvl="1" marL="914400" indent="-298440">
              <a:lnSpc>
                <a:spcPct val="114000"/>
              </a:lnSpc>
              <a:buClr>
                <a:srgbClr val="ffffff"/>
              </a:buClr>
              <a:buFont typeface="Lato"/>
              <a:buChar char="○"/>
              <a:tabLst>
                <a:tab algn="l" pos="0"/>
              </a:tabLst>
            </a:pPr>
            <a:r>
              <a:rPr b="0" lang="pt-BR" sz="1400" spc="-1" strike="noStrike">
                <a:solidFill>
                  <a:srgbClr val="ffffff"/>
                </a:solidFill>
                <a:latin typeface="Lato"/>
                <a:ea typeface="Lato"/>
              </a:rPr>
              <a:t>IA de correções ortográficas</a:t>
            </a:r>
            <a:endParaRPr b="0" lang="en-IN" sz="1400" spc="-1" strike="noStrike">
              <a:latin typeface="Arial"/>
            </a:endParaRPr>
          </a:p>
          <a:p>
            <a:pPr lvl="1" marL="914400" indent="-298440">
              <a:lnSpc>
                <a:spcPct val="114000"/>
              </a:lnSpc>
              <a:buClr>
                <a:srgbClr val="ffffff"/>
              </a:buClr>
              <a:buFont typeface="Lato"/>
              <a:buChar char="○"/>
              <a:tabLst>
                <a:tab algn="l" pos="0"/>
              </a:tabLst>
            </a:pPr>
            <a:r>
              <a:rPr b="0" lang="pt-BR" sz="1400" spc="-1" strike="noStrike">
                <a:solidFill>
                  <a:srgbClr val="ffffff"/>
                </a:solidFill>
                <a:latin typeface="Lato"/>
                <a:ea typeface="Lato"/>
              </a:rPr>
              <a:t>Incluindo em Inglês, português Br, francês, etc.</a:t>
            </a:r>
            <a:endParaRPr b="0" lang="en-IN" sz="1400" spc="-1" strike="noStrike">
              <a:latin typeface="Arial"/>
            </a:endParaRPr>
          </a:p>
          <a:p>
            <a:pPr marL="615960">
              <a:lnSpc>
                <a:spcPct val="114000"/>
              </a:lnSpc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  <a:p>
            <a:pPr marL="146160">
              <a:lnSpc>
                <a:spcPct val="114000"/>
              </a:lnSpc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  <a:p>
            <a:pPr marL="146160">
              <a:lnSpc>
                <a:spcPct val="114000"/>
              </a:lnSpc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</p:txBody>
      </p:sp>
      <p:pic>
        <p:nvPicPr>
          <p:cNvPr id="255" name="Imagem 6" descr="Logotipo, nome da empresa&#10;&#10;Descrição gerada automaticamente"/>
          <p:cNvPicPr/>
          <p:nvPr/>
        </p:nvPicPr>
        <p:blipFill>
          <a:blip r:embed="rId1"/>
          <a:stretch/>
        </p:blipFill>
        <p:spPr>
          <a:xfrm>
            <a:off x="6248880" y="720000"/>
            <a:ext cx="2391120" cy="2391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823680" y="2053080"/>
            <a:ext cx="4586040" cy="1147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2800" spc="-1" strike="noStrike">
                <a:solidFill>
                  <a:srgbClr val="ffffff"/>
                </a:solidFill>
                <a:latin typeface="Montserrat"/>
                <a:ea typeface="Montserrat"/>
              </a:rPr>
              <a:t>Obrigado pela atenção.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257" name="TextBox 1"/>
          <p:cNvSpPr/>
          <p:nvPr/>
        </p:nvSpPr>
        <p:spPr>
          <a:xfrm>
            <a:off x="906480" y="3577320"/>
            <a:ext cx="550944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ffffff"/>
                </a:solidFill>
                <a:latin typeface="Arial"/>
                <a:ea typeface="Arial"/>
              </a:rPr>
              <a:t>Repositório GitHub: </a:t>
            </a:r>
            <a:r>
              <a:rPr b="0" lang="pt-BR" sz="1400" spc="-1" strike="noStrike" u="sng">
                <a:solidFill>
                  <a:srgbClr val="0145ac"/>
                </a:solidFill>
                <a:uFillTx/>
                <a:latin typeface="Arial"/>
                <a:ea typeface="Arial"/>
              </a:rPr>
              <a:t>https://github.com/Felipefams/TI_BD_G4</a:t>
            </a:r>
            <a:endParaRPr b="0" lang="en-IN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</TotalTime>
  <Application>LibreOffice/7.2.4.1$Linux_X86_64 LibreOffice_project/20$Build-1</Application>
  <AppVersion>15.0000</AppVersion>
  <Words>260</Words>
  <Paragraphs>65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Rafael Guimarães Cristino</dc:creator>
  <dc:description/>
  <dc:language>en-IN</dc:language>
  <cp:lastModifiedBy/>
  <dcterms:modified xsi:type="dcterms:W3CDTF">2022-03-18T08:35:05Z</dcterms:modified>
  <cp:revision>790</cp:revision>
  <dc:subject/>
  <dc:title>Meeting People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8</vt:i4>
  </property>
  <property fmtid="{D5CDD505-2E9C-101B-9397-08002B2CF9AE}" pid="3" name="PresentationFormat">
    <vt:lpwstr>On-screen Show (16:9)</vt:lpwstr>
  </property>
  <property fmtid="{D5CDD505-2E9C-101B-9397-08002B2CF9AE}" pid="4" name="Slides">
    <vt:i4>8</vt:i4>
  </property>
</Properties>
</file>