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9" name="Shape 6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	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1" name="Shape 7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	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Google Shape;41;p38"/>
          <p:cNvSpPr txBox="1"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45;p39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Google Shape;46;p39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Google Shape;47;p39"/>
          <p:cNvSpPr txBox="1"/>
          <p:nvPr>
            <p:ph type="body" sz="quarter" idx="23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Google Shape;51;p40"/>
          <p:cNvSpPr txBox="1"/>
          <p:nvPr>
            <p:ph type="body" sz="quarter" idx="21"/>
          </p:nvPr>
        </p:nvSpPr>
        <p:spPr>
          <a:xfrm>
            <a:off x="431963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Google Shape;52;p40"/>
          <p:cNvSpPr txBox="1"/>
          <p:nvPr>
            <p:ph type="body" sz="quarter" idx="22"/>
          </p:nvPr>
        </p:nvSpPr>
        <p:spPr>
          <a:xfrm>
            <a:off x="802979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Google Shape;53;p40"/>
          <p:cNvSpPr txBox="1"/>
          <p:nvPr>
            <p:ph type="body" sz="quarter" idx="23"/>
          </p:nvPr>
        </p:nvSpPr>
        <p:spPr>
          <a:xfrm>
            <a:off x="609479" y="3682079"/>
            <a:ext cx="35330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Google Shape;54;p40"/>
          <p:cNvSpPr txBox="1"/>
          <p:nvPr>
            <p:ph type="body" sz="quarter" idx="24"/>
          </p:nvPr>
        </p:nvSpPr>
        <p:spPr>
          <a:xfrm>
            <a:off x="431963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Google Shape;55;p40"/>
          <p:cNvSpPr txBox="1"/>
          <p:nvPr>
            <p:ph type="body" sz="quarter" idx="25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72;p43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 Level One…"/>
          <p:cNvSpPr txBox="1"/>
          <p:nvPr>
            <p:ph type="body" idx="1"/>
          </p:nvPr>
        </p:nvSpPr>
        <p:spPr>
          <a:xfrm>
            <a:off x="1523880" y="1122480"/>
            <a:ext cx="9143641" cy="1106676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Google Shape;80;p46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Google Shape;81;p46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Google Shape;85;p47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Google Shape;86;p47"/>
          <p:cNvSpPr txBox="1"/>
          <p:nvPr>
            <p:ph type="body" sz="quarter" idx="22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90;p48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Google Shape;91;p48"/>
          <p:cNvSpPr txBox="1"/>
          <p:nvPr>
            <p:ph type="body" sz="half" idx="22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Google Shape;95;p49"/>
          <p:cNvSpPr txBox="1"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Google Shape;99;p50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Google Shape;100;p50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Google Shape;101;p50"/>
          <p:cNvSpPr txBox="1"/>
          <p:nvPr>
            <p:ph type="body" sz="quarter" idx="23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Google Shape;105;p51"/>
          <p:cNvSpPr txBox="1"/>
          <p:nvPr>
            <p:ph type="body" sz="quarter" idx="21"/>
          </p:nvPr>
        </p:nvSpPr>
        <p:spPr>
          <a:xfrm>
            <a:off x="431963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Google Shape;106;p51"/>
          <p:cNvSpPr txBox="1"/>
          <p:nvPr>
            <p:ph type="body" sz="quarter" idx="22"/>
          </p:nvPr>
        </p:nvSpPr>
        <p:spPr>
          <a:xfrm>
            <a:off x="802979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Google Shape;107;p51"/>
          <p:cNvSpPr txBox="1"/>
          <p:nvPr>
            <p:ph type="body" sz="quarter" idx="23"/>
          </p:nvPr>
        </p:nvSpPr>
        <p:spPr>
          <a:xfrm>
            <a:off x="609479" y="3682079"/>
            <a:ext cx="35330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Google Shape;108;p51"/>
          <p:cNvSpPr txBox="1"/>
          <p:nvPr>
            <p:ph type="body" sz="quarter" idx="24"/>
          </p:nvPr>
        </p:nvSpPr>
        <p:spPr>
          <a:xfrm>
            <a:off x="431963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Google Shape;109;p51"/>
          <p:cNvSpPr txBox="1"/>
          <p:nvPr>
            <p:ph type="body" sz="quarter" idx="25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Text"/>
          <p:cNvSpPr txBox="1"/>
          <p:nvPr>
            <p:ph type="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 algn="ctr">
              <a:lnSpc>
                <a:spcPct val="90000"/>
              </a:lnSpc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01"/>
          </a:xfrm>
          <a:prstGeom prst="rect">
            <a:avLst/>
          </a:prstGeom>
        </p:spPr>
        <p:txBody>
          <a:bodyPr lIns="45699" tIns="45699" rIns="45699" bIns="45699"/>
          <a:lstStyle>
            <a:lvl1pPr marL="406400" indent="-3556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406400" indent="1270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406400" indent="6096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406400" indent="10795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406400" indent="15367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Text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3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Google Shape;137;gadd317ae2b_0_147"/>
          <p:cNvSpPr txBox="1"/>
          <p:nvPr>
            <p:ph type="body" sz="half" idx="21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Text"/>
          <p:cNvSpPr txBox="1"/>
          <p:nvPr>
            <p:ph type="title"/>
          </p:nvPr>
        </p:nvSpPr>
        <p:spPr>
          <a:xfrm>
            <a:off x="839787" y="365125"/>
            <a:ext cx="10515601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901" cy="8238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Google Shape;144;gadd317ae2b_0_154"/>
          <p:cNvSpPr txBox="1"/>
          <p:nvPr>
            <p:ph type="body" sz="half" idx="21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" name="Google Shape;145;gadd317ae2b_0_154"/>
          <p:cNvSpPr txBox="1"/>
          <p:nvPr>
            <p:ph type="body" sz="quarter" idx="22"/>
          </p:nvPr>
        </p:nvSpPr>
        <p:spPr>
          <a:xfrm>
            <a:off x="6172200" y="1681163"/>
            <a:ext cx="5183100" cy="823801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" name="Google Shape;146;gadd317ae2b_0_154"/>
          <p:cNvSpPr txBox="1"/>
          <p:nvPr>
            <p:ph type="body" sz="half" idx="23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Text"/>
          <p:cNvSpPr txBox="1"/>
          <p:nvPr>
            <p:ph type="title"/>
          </p:nvPr>
        </p:nvSpPr>
        <p:spPr>
          <a:xfrm>
            <a:off x="839787" y="457200"/>
            <a:ext cx="3932101" cy="1600200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5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318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72457" indent="-464457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98600" indent="-508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42160" indent="-5689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9360" indent="-5689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Google Shape;162;gadd317ae2b_0_172"/>
          <p:cNvSpPr txBox="1"/>
          <p:nvPr>
            <p:ph type="body" sz="quarter" idx="21"/>
          </p:nvPr>
        </p:nvSpPr>
        <p:spPr>
          <a:xfrm>
            <a:off x="839787" y="2057400"/>
            <a:ext cx="3932101" cy="38115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839787" y="457200"/>
            <a:ext cx="3932101" cy="1600200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Google Shape;168;gadd317ae2b_0_179"/>
          <p:cNvSpPr/>
          <p:nvPr>
            <p:ph type="pic" sz="half" idx="21"/>
          </p:nvPr>
        </p:nvSpPr>
        <p:spPr>
          <a:xfrm>
            <a:off x="5183187" y="987425"/>
            <a:ext cx="6172201" cy="487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101" cy="381150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6" name="Body Level One…"/>
          <p:cNvSpPr txBox="1"/>
          <p:nvPr>
            <p:ph type="body" idx="1"/>
          </p:nvPr>
        </p:nvSpPr>
        <p:spPr>
          <a:xfrm rot="5400000">
            <a:off x="3920399" y="-1256576"/>
            <a:ext cx="4351201" cy="10515601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Text"/>
          <p:cNvSpPr txBox="1"/>
          <p:nvPr>
            <p:ph type="title"/>
          </p:nvPr>
        </p:nvSpPr>
        <p:spPr>
          <a:xfrm rot="5400000">
            <a:off x="7133400" y="1956624"/>
            <a:ext cx="5811901" cy="26289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5" name="Body Level One…"/>
          <p:cNvSpPr txBox="1"/>
          <p:nvPr>
            <p:ph type="body" idx="1"/>
          </p:nvPr>
        </p:nvSpPr>
        <p:spPr>
          <a:xfrm rot="5400000">
            <a:off x="1799400" y="-596076"/>
            <a:ext cx="5811900" cy="7734301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Google Shape;18;p32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1523880" y="1122480"/>
            <a:ext cx="9143641" cy="1106676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Google Shape;26;p35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Google Shape;27;p35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1;p36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Google Shape;32;p36"/>
          <p:cNvSpPr txBox="1"/>
          <p:nvPr>
            <p:ph type="body" sz="quarter" idx="22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Google Shape;36;p37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Google Shape;37;p37"/>
          <p:cNvSpPr txBox="1"/>
          <p:nvPr>
            <p:ph type="body" sz="half" idx="22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2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hyperlink" Target="https://github.com/Felipegomeze1/ST0245-002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189;p1" descr="Google Shape;18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301990" cy="688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Google Shape;190;p1"/>
          <p:cNvSpPr/>
          <p:nvPr/>
        </p:nvSpPr>
        <p:spPr>
          <a:xfrm>
            <a:off x="1611000" y="-23761"/>
            <a:ext cx="10580400" cy="6881402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57" name="Google Shape;191;p1" descr="Google Shape;191;p1"/>
          <p:cNvPicPr>
            <a:picLocks noChangeAspect="1"/>
          </p:cNvPicPr>
          <p:nvPr/>
        </p:nvPicPr>
        <p:blipFill>
          <a:blip r:embed="rId3">
            <a:extLst/>
          </a:blip>
          <a:srcRect l="0" t="78334" r="0" b="0"/>
          <a:stretch>
            <a:fillRect/>
          </a:stretch>
        </p:blipFill>
        <p:spPr>
          <a:xfrm>
            <a:off x="14760" y="5390280"/>
            <a:ext cx="12192841" cy="148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Google Shape;192;p1"/>
          <p:cNvSpPr txBox="1"/>
          <p:nvPr/>
        </p:nvSpPr>
        <p:spPr>
          <a:xfrm>
            <a:off x="5556599" y="2768898"/>
            <a:ext cx="6145922" cy="1114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spAutoFit/>
          </a:bodyPr>
          <a:lstStyle>
            <a:lvl1pPr indent="457200" algn="r">
              <a:lnSpc>
                <a:spcPct val="90000"/>
              </a:lnSpc>
              <a:defRPr sz="3800"/>
            </a:lvl1pPr>
          </a:lstStyle>
          <a:p>
            <a:pPr/>
            <a:r>
              <a:t>Camino mas Corto Restringido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467;p9" descr="Google Shape;467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" y="0"/>
            <a:ext cx="12196082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Google Shape;468;p9"/>
          <p:cNvSpPr txBox="1"/>
          <p:nvPr/>
        </p:nvSpPr>
        <p:spPr>
          <a:xfrm>
            <a:off x="265319" y="376919"/>
            <a:ext cx="540210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Tiempos de ejecución del algoritmo </a:t>
            </a:r>
          </a:p>
        </p:txBody>
      </p:sp>
      <p:sp>
        <p:nvSpPr>
          <p:cNvPr id="604" name="Google Shape;469;p9"/>
          <p:cNvSpPr/>
          <p:nvPr/>
        </p:nvSpPr>
        <p:spPr>
          <a:xfrm flipV="1">
            <a:off x="5276527" y="514741"/>
            <a:ext cx="826795" cy="457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5" name="Google Shape;470;p9"/>
          <p:cNvSpPr txBox="1"/>
          <p:nvPr/>
        </p:nvSpPr>
        <p:spPr>
          <a:xfrm>
            <a:off x="57337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606" name="Google Shape;471;p9"/>
          <p:cNvSpPr txBox="1"/>
          <p:nvPr/>
        </p:nvSpPr>
        <p:spPr>
          <a:xfrm>
            <a:off x="8716974" y="1630199"/>
            <a:ext cx="34254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solidFill>
                  <a:srgbClr val="001E33"/>
                </a:solidFill>
              </a:defRPr>
            </a:lvl1pPr>
          </a:lstStyle>
          <a:p>
            <a:pPr/>
            <a:r>
              <a:t>Tiempos de ejecución</a:t>
            </a:r>
          </a:p>
        </p:txBody>
      </p:sp>
      <p:pic>
        <p:nvPicPr>
          <p:cNvPr id="607" name="Google Shape;472;p9" descr="Google Shape;472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7200" y="1617970"/>
            <a:ext cx="526681" cy="52668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Google Shape;473;p9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609" name="Google Shape;474;p9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610" name="Google Shape;475;p9"/>
          <p:cNvSpPr/>
          <p:nvPr/>
        </p:nvSpPr>
        <p:spPr>
          <a:xfrm flipH="1">
            <a:off x="9302807" y="5400824"/>
            <a:ext cx="752059" cy="64665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1" name="Google Shape;476;p9"/>
          <p:cNvSpPr txBox="1"/>
          <p:nvPr/>
        </p:nvSpPr>
        <p:spPr>
          <a:xfrm>
            <a:off x="7384698" y="5995475"/>
            <a:ext cx="34254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incluya las unidades de medida, por ejemplo, minutos, horas...</a:t>
            </a:r>
          </a:p>
        </p:txBody>
      </p:sp>
      <p:pic>
        <p:nvPicPr>
          <p:cNvPr id="612" name="Google Shape;477;p9" descr="Google Shape;477;p9"/>
          <p:cNvPicPr>
            <a:picLocks noChangeAspect="1"/>
          </p:cNvPicPr>
          <p:nvPr/>
        </p:nvPicPr>
        <p:blipFill>
          <a:blip r:embed="rId4">
            <a:extLst/>
          </a:blip>
          <a:srcRect l="0" t="28562" r="0" b="27895"/>
          <a:stretch>
            <a:fillRect/>
          </a:stretch>
        </p:blipFill>
        <p:spPr>
          <a:xfrm>
            <a:off x="867925" y="2391274"/>
            <a:ext cx="2329001" cy="1014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Google Shape;478;p9" descr="Google Shape;478;p9"/>
          <p:cNvPicPr>
            <a:picLocks noChangeAspect="1"/>
          </p:cNvPicPr>
          <p:nvPr/>
        </p:nvPicPr>
        <p:blipFill>
          <a:blip r:embed="rId5">
            <a:extLst/>
          </a:blip>
          <a:srcRect l="0" t="25645" r="0" b="27035"/>
          <a:stretch>
            <a:fillRect/>
          </a:stretch>
        </p:blipFill>
        <p:spPr>
          <a:xfrm>
            <a:off x="4940124" y="2391274"/>
            <a:ext cx="2143126" cy="1014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Google Shape;479;p9" descr="Google Shape;479;p9"/>
          <p:cNvPicPr>
            <a:picLocks noChangeAspect="1"/>
          </p:cNvPicPr>
          <p:nvPr/>
        </p:nvPicPr>
        <p:blipFill>
          <a:blip r:embed="rId6">
            <a:extLst/>
          </a:blip>
          <a:srcRect l="10869" t="31531" r="11313" b="21147"/>
          <a:stretch>
            <a:fillRect/>
          </a:stretch>
        </p:blipFill>
        <p:spPr>
          <a:xfrm>
            <a:off x="588274" y="3649400"/>
            <a:ext cx="2940002" cy="9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Google Shape;480;p9" descr="Google Shape;480;p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22725" y="3519225"/>
            <a:ext cx="2329001" cy="119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Google Shape;481;p9" descr="Google Shape;481;p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3674" y="4645100"/>
            <a:ext cx="2329002" cy="119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Google Shape;482;p9" descr="Google Shape;482;p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37199" y="4659288"/>
            <a:ext cx="2607001" cy="1216786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Google Shape;483;p9"/>
          <p:cNvSpPr txBox="1"/>
          <p:nvPr/>
        </p:nvSpPr>
        <p:spPr>
          <a:xfrm>
            <a:off x="8669749" y="2593850"/>
            <a:ext cx="2940001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001E33"/>
                </a:solidFill>
              </a:defRPr>
            </a:lvl1pPr>
          </a:lstStyle>
          <a:p>
            <a:pPr/>
            <a:r>
              <a:t>2 horas 51 minutos</a:t>
            </a:r>
          </a:p>
        </p:txBody>
      </p:sp>
      <p:sp>
        <p:nvSpPr>
          <p:cNvPr id="619" name="Google Shape;484;p9"/>
          <p:cNvSpPr txBox="1"/>
          <p:nvPr/>
        </p:nvSpPr>
        <p:spPr>
          <a:xfrm>
            <a:off x="8745949" y="3840424"/>
            <a:ext cx="2940001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001E33"/>
                </a:solidFill>
              </a:defRPr>
            </a:lvl1pPr>
          </a:lstStyle>
          <a:p>
            <a:pPr/>
            <a:r>
              <a:t>6 horas 51 minutos</a:t>
            </a:r>
          </a:p>
        </p:txBody>
      </p:sp>
      <p:sp>
        <p:nvSpPr>
          <p:cNvPr id="620" name="Google Shape;485;p9"/>
          <p:cNvSpPr txBox="1"/>
          <p:nvPr/>
        </p:nvSpPr>
        <p:spPr>
          <a:xfrm>
            <a:off x="8745949" y="4956049"/>
            <a:ext cx="2940001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001E33"/>
                </a:solidFill>
              </a:defRPr>
            </a:lvl1pPr>
          </a:lstStyle>
          <a:p>
            <a:pPr/>
            <a:r>
              <a:t>8 horas 51 minutos</a:t>
            </a:r>
          </a:p>
        </p:txBody>
      </p:sp>
      <p:sp>
        <p:nvSpPr>
          <p:cNvPr id="621" name="Google Shape;486;p9"/>
          <p:cNvSpPr/>
          <p:nvPr/>
        </p:nvSpPr>
        <p:spPr>
          <a:xfrm>
            <a:off x="3568424" y="2822649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2" name="Google Shape;487;p9"/>
          <p:cNvSpPr/>
          <p:nvPr/>
        </p:nvSpPr>
        <p:spPr>
          <a:xfrm>
            <a:off x="3720824" y="3965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3" name="Google Shape;488;p9"/>
          <p:cNvSpPr/>
          <p:nvPr/>
        </p:nvSpPr>
        <p:spPr>
          <a:xfrm>
            <a:off x="3568424" y="5108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4" name="Google Shape;489;p9"/>
          <p:cNvSpPr/>
          <p:nvPr/>
        </p:nvSpPr>
        <p:spPr>
          <a:xfrm>
            <a:off x="7454624" y="2746449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5" name="Google Shape;490;p9"/>
          <p:cNvSpPr/>
          <p:nvPr/>
        </p:nvSpPr>
        <p:spPr>
          <a:xfrm>
            <a:off x="7530824" y="3965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6" name="Google Shape;491;p9"/>
          <p:cNvSpPr/>
          <p:nvPr/>
        </p:nvSpPr>
        <p:spPr>
          <a:xfrm>
            <a:off x="7454624" y="5108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7" name="Google Shape;492;p9"/>
          <p:cNvSpPr txBox="1"/>
          <p:nvPr/>
        </p:nvSpPr>
        <p:spPr>
          <a:xfrm>
            <a:off x="2745075" y="60521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497;g1066244c191_0_1" descr="Google Shape;497;g1066244c191_0_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80" y="0"/>
            <a:ext cx="12197164" cy="6856922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Google Shape;498;g1066244c191_0_1"/>
          <p:cNvSpPr txBox="1"/>
          <p:nvPr/>
        </p:nvSpPr>
        <p:spPr>
          <a:xfrm>
            <a:off x="265326" y="376925"/>
            <a:ext cx="49458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Direcciones de trabajo futuras</a:t>
            </a:r>
          </a:p>
        </p:txBody>
      </p:sp>
      <p:sp>
        <p:nvSpPr>
          <p:cNvPr id="631" name="Google Shape;499;g1066244c191_0_1"/>
          <p:cNvSpPr/>
          <p:nvPr/>
        </p:nvSpPr>
        <p:spPr>
          <a:xfrm>
            <a:off x="859448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2" name="Google Shape;500;g1066244c191_0_1"/>
          <p:cNvSpPr/>
          <p:nvPr/>
        </p:nvSpPr>
        <p:spPr>
          <a:xfrm>
            <a:off x="9488920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3" name="Google Shape;501;g1066244c191_0_1"/>
          <p:cNvSpPr/>
          <p:nvPr/>
        </p:nvSpPr>
        <p:spPr>
          <a:xfrm>
            <a:off x="3812547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4" name="Google Shape;502;g1066244c191_0_1"/>
          <p:cNvSpPr/>
          <p:nvPr/>
        </p:nvSpPr>
        <p:spPr>
          <a:xfrm>
            <a:off x="6632743" y="12862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Google Shape;503;g1066244c191_0_1"/>
          <p:cNvSpPr/>
          <p:nvPr/>
        </p:nvSpPr>
        <p:spPr>
          <a:xfrm>
            <a:off x="9488720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6" name="Google Shape;504;g1066244c191_0_1"/>
          <p:cNvSpPr/>
          <p:nvPr/>
        </p:nvSpPr>
        <p:spPr>
          <a:xfrm>
            <a:off x="6630898" y="12862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7" name="Google Shape;505;g1066244c191_0_1"/>
          <p:cNvSpPr/>
          <p:nvPr/>
        </p:nvSpPr>
        <p:spPr>
          <a:xfrm>
            <a:off x="3811771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8" name="Google Shape;506;g1066244c191_0_1"/>
          <p:cNvSpPr/>
          <p:nvPr/>
        </p:nvSpPr>
        <p:spPr>
          <a:xfrm>
            <a:off x="859046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9" name="Google Shape;507;g1066244c191_0_1"/>
          <p:cNvSpPr txBox="1"/>
          <p:nvPr/>
        </p:nvSpPr>
        <p:spPr>
          <a:xfrm>
            <a:off x="6649700" y="1328675"/>
            <a:ext cx="18099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Estadística 2</a:t>
            </a:r>
          </a:p>
        </p:txBody>
      </p:sp>
      <p:sp>
        <p:nvSpPr>
          <p:cNvPr id="640" name="Google Shape;508;g1066244c191_0_1"/>
          <p:cNvSpPr txBox="1"/>
          <p:nvPr/>
        </p:nvSpPr>
        <p:spPr>
          <a:xfrm>
            <a:off x="3802800" y="1379275"/>
            <a:ext cx="1809901" cy="7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Optimización 1</a:t>
            </a:r>
          </a:p>
        </p:txBody>
      </p:sp>
      <p:sp>
        <p:nvSpPr>
          <p:cNvPr id="641" name="Google Shape;509;g1066244c191_0_1"/>
          <p:cNvSpPr txBox="1"/>
          <p:nvPr/>
        </p:nvSpPr>
        <p:spPr>
          <a:xfrm>
            <a:off x="810150" y="1333774"/>
            <a:ext cx="1582801" cy="7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Probabilidad</a:t>
            </a:r>
          </a:p>
        </p:txBody>
      </p:sp>
      <p:sp>
        <p:nvSpPr>
          <p:cNvPr id="642" name="Google Shape;510;g1066244c191_0_1"/>
          <p:cNvSpPr txBox="1"/>
          <p:nvPr/>
        </p:nvSpPr>
        <p:spPr>
          <a:xfrm>
            <a:off x="9495625" y="1333774"/>
            <a:ext cx="16437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M &amp; S 4</a:t>
            </a:r>
          </a:p>
        </p:txBody>
      </p:sp>
      <p:grpSp>
        <p:nvGrpSpPr>
          <p:cNvPr id="652" name="Google Shape;511;g1066244c191_0_1"/>
          <p:cNvGrpSpPr/>
          <p:nvPr/>
        </p:nvGrpSpPr>
        <p:grpSpPr>
          <a:xfrm>
            <a:off x="7016849" y="2306012"/>
            <a:ext cx="1088702" cy="830551"/>
            <a:chOff x="0" y="0"/>
            <a:chExt cx="1088700" cy="830549"/>
          </a:xfrm>
        </p:grpSpPr>
        <p:grpSp>
          <p:nvGrpSpPr>
            <p:cNvPr id="645" name="Google Shape;512;g1066244c191_0_1"/>
            <p:cNvGrpSpPr/>
            <p:nvPr/>
          </p:nvGrpSpPr>
          <p:grpSpPr>
            <a:xfrm>
              <a:off x="0" y="0"/>
              <a:ext cx="1088701" cy="830550"/>
              <a:chOff x="0" y="0"/>
              <a:chExt cx="1088700" cy="830549"/>
            </a:xfrm>
          </p:grpSpPr>
          <p:sp>
            <p:nvSpPr>
              <p:cNvPr id="643" name="Rectangle"/>
              <p:cNvSpPr/>
              <p:nvPr/>
            </p:nvSpPr>
            <p:spPr>
              <a:xfrm>
                <a:off x="0" y="7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44" name="Estimaciones de riesgo MV"/>
              <p:cNvSpPr txBox="1"/>
              <p:nvPr/>
            </p:nvSpPr>
            <p:spPr>
              <a:xfrm>
                <a:off x="0" y="0"/>
                <a:ext cx="1088701" cy="830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Estimaciones de riesgo MV</a:t>
                </a:r>
              </a:p>
            </p:txBody>
          </p:sp>
        </p:grpSp>
        <p:sp>
          <p:nvSpPr>
            <p:cNvPr id="646" name="Google Shape;513;g1066244c191_0_1"/>
            <p:cNvSpPr/>
            <p:nvPr/>
          </p:nvSpPr>
          <p:spPr>
            <a:xfrm rot="16200000">
              <a:off x="7674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7" name="Google Shape;514;g1066244c191_0_1"/>
            <p:cNvSpPr/>
            <p:nvPr/>
          </p:nvSpPr>
          <p:spPr>
            <a:xfrm rot="16200000">
              <a:off x="253487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8" name="Google Shape;515;g1066244c191_0_1"/>
            <p:cNvSpPr/>
            <p:nvPr/>
          </p:nvSpPr>
          <p:spPr>
            <a:xfrm rot="16200000">
              <a:off x="430229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9" name="Google Shape;516;g1066244c191_0_1"/>
            <p:cNvSpPr/>
            <p:nvPr/>
          </p:nvSpPr>
          <p:spPr>
            <a:xfrm rot="16200000">
              <a:off x="606972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0" name="Google Shape;517;g1066244c191_0_1"/>
            <p:cNvSpPr/>
            <p:nvPr/>
          </p:nvSpPr>
          <p:spPr>
            <a:xfrm rot="16200000">
              <a:off x="78373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1" name="Google Shape;518;g1066244c191_0_1"/>
            <p:cNvSpPr/>
            <p:nvPr/>
          </p:nvSpPr>
          <p:spPr>
            <a:xfrm rot="16200000">
              <a:off x="960476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662" name="Google Shape;519;g1066244c191_0_1"/>
          <p:cNvGrpSpPr/>
          <p:nvPr/>
        </p:nvGrpSpPr>
        <p:grpSpPr>
          <a:xfrm>
            <a:off x="4216100" y="2367788"/>
            <a:ext cx="1088701" cy="830551"/>
            <a:chOff x="0" y="0"/>
            <a:chExt cx="1088700" cy="830549"/>
          </a:xfrm>
        </p:grpSpPr>
        <p:grpSp>
          <p:nvGrpSpPr>
            <p:cNvPr id="655" name="Google Shape;520;g1066244c191_0_1"/>
            <p:cNvGrpSpPr/>
            <p:nvPr/>
          </p:nvGrpSpPr>
          <p:grpSpPr>
            <a:xfrm>
              <a:off x="0" y="0"/>
              <a:ext cx="1088701" cy="830550"/>
              <a:chOff x="0" y="0"/>
              <a:chExt cx="1088700" cy="830549"/>
            </a:xfrm>
          </p:grpSpPr>
          <p:sp>
            <p:nvSpPr>
              <p:cNvPr id="653" name="Rectangle"/>
              <p:cNvSpPr/>
              <p:nvPr/>
            </p:nvSpPr>
            <p:spPr>
              <a:xfrm>
                <a:off x="0" y="7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54" name="Otimización Bi objetivo"/>
              <p:cNvSpPr txBox="1"/>
              <p:nvPr/>
            </p:nvSpPr>
            <p:spPr>
              <a:xfrm>
                <a:off x="0" y="0"/>
                <a:ext cx="1088701" cy="830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Otimización Bi objetivo</a:t>
                </a:r>
              </a:p>
            </p:txBody>
          </p:sp>
        </p:grpSp>
        <p:sp>
          <p:nvSpPr>
            <p:cNvPr id="656" name="Google Shape;521;g1066244c191_0_1"/>
            <p:cNvSpPr/>
            <p:nvPr/>
          </p:nvSpPr>
          <p:spPr>
            <a:xfrm rot="16200000">
              <a:off x="7674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7" name="Google Shape;522;g1066244c191_0_1"/>
            <p:cNvSpPr/>
            <p:nvPr/>
          </p:nvSpPr>
          <p:spPr>
            <a:xfrm rot="16200000">
              <a:off x="253487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8" name="Google Shape;523;g1066244c191_0_1"/>
            <p:cNvSpPr/>
            <p:nvPr/>
          </p:nvSpPr>
          <p:spPr>
            <a:xfrm rot="16200000">
              <a:off x="430229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9" name="Google Shape;524;g1066244c191_0_1"/>
            <p:cNvSpPr/>
            <p:nvPr/>
          </p:nvSpPr>
          <p:spPr>
            <a:xfrm rot="16200000">
              <a:off x="606972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60" name="Google Shape;525;g1066244c191_0_1"/>
            <p:cNvSpPr/>
            <p:nvPr/>
          </p:nvSpPr>
          <p:spPr>
            <a:xfrm rot="16200000">
              <a:off x="78373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61" name="Google Shape;526;g1066244c191_0_1"/>
            <p:cNvSpPr/>
            <p:nvPr/>
          </p:nvSpPr>
          <p:spPr>
            <a:xfrm rot="16200000">
              <a:off x="960476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672" name="Google Shape;527;g1066244c191_0_1"/>
          <p:cNvGrpSpPr/>
          <p:nvPr/>
        </p:nvGrpSpPr>
        <p:grpSpPr>
          <a:xfrm>
            <a:off x="1242275" y="2296037"/>
            <a:ext cx="1088701" cy="995651"/>
            <a:chOff x="0" y="0"/>
            <a:chExt cx="1088700" cy="995649"/>
          </a:xfrm>
        </p:grpSpPr>
        <p:grpSp>
          <p:nvGrpSpPr>
            <p:cNvPr id="665" name="Google Shape;528;g1066244c191_0_1"/>
            <p:cNvGrpSpPr/>
            <p:nvPr/>
          </p:nvGrpSpPr>
          <p:grpSpPr>
            <a:xfrm>
              <a:off x="0" y="0"/>
              <a:ext cx="1088701" cy="995650"/>
              <a:chOff x="0" y="0"/>
              <a:chExt cx="1088700" cy="995649"/>
            </a:xfrm>
          </p:grpSpPr>
          <p:sp>
            <p:nvSpPr>
              <p:cNvPr id="663" name="Rectangle"/>
              <p:cNvSpPr/>
              <p:nvPr/>
            </p:nvSpPr>
            <p:spPr>
              <a:xfrm>
                <a:off x="0" y="8262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3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64" name="Otras estimaciones de riesgo"/>
              <p:cNvSpPr txBox="1"/>
              <p:nvPr/>
            </p:nvSpPr>
            <p:spPr>
              <a:xfrm>
                <a:off x="0" y="-1"/>
                <a:ext cx="1088701" cy="995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3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Otras estimaciones de riesgo</a:t>
                </a:r>
              </a:p>
            </p:txBody>
          </p:sp>
        </p:grpSp>
        <p:sp>
          <p:nvSpPr>
            <p:cNvPr id="666" name="Google Shape;529;g1066244c191_0_1"/>
            <p:cNvSpPr/>
            <p:nvPr/>
          </p:nvSpPr>
          <p:spPr>
            <a:xfrm rot="16200000">
              <a:off x="76744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67" name="Google Shape;530;g1066244c191_0_1"/>
            <p:cNvSpPr/>
            <p:nvPr/>
          </p:nvSpPr>
          <p:spPr>
            <a:xfrm rot="16200000">
              <a:off x="253487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68" name="Google Shape;531;g1066244c191_0_1"/>
            <p:cNvSpPr/>
            <p:nvPr/>
          </p:nvSpPr>
          <p:spPr>
            <a:xfrm rot="16200000">
              <a:off x="430229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69" name="Google Shape;532;g1066244c191_0_1"/>
            <p:cNvSpPr/>
            <p:nvPr/>
          </p:nvSpPr>
          <p:spPr>
            <a:xfrm rot="16200000">
              <a:off x="606972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70" name="Google Shape;533;g1066244c191_0_1"/>
            <p:cNvSpPr/>
            <p:nvPr/>
          </p:nvSpPr>
          <p:spPr>
            <a:xfrm rot="16200000">
              <a:off x="783734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71" name="Google Shape;534;g1066244c191_0_1"/>
            <p:cNvSpPr/>
            <p:nvPr/>
          </p:nvSpPr>
          <p:spPr>
            <a:xfrm rot="16200000">
              <a:off x="960476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682" name="Google Shape;535;g1066244c191_0_1"/>
          <p:cNvGrpSpPr/>
          <p:nvPr/>
        </p:nvGrpSpPr>
        <p:grpSpPr>
          <a:xfrm>
            <a:off x="9836249" y="2267912"/>
            <a:ext cx="1088702" cy="906751"/>
            <a:chOff x="0" y="0"/>
            <a:chExt cx="1088700" cy="906749"/>
          </a:xfrm>
        </p:grpSpPr>
        <p:grpSp>
          <p:nvGrpSpPr>
            <p:cNvPr id="675" name="Google Shape;536;g1066244c191_0_1"/>
            <p:cNvGrpSpPr/>
            <p:nvPr/>
          </p:nvGrpSpPr>
          <p:grpSpPr>
            <a:xfrm>
              <a:off x="0" y="0"/>
              <a:ext cx="1088701" cy="906750"/>
              <a:chOff x="0" y="0"/>
              <a:chExt cx="1088700" cy="906749"/>
            </a:xfrm>
          </p:grpSpPr>
          <p:sp>
            <p:nvSpPr>
              <p:cNvPr id="673" name="Rectangle"/>
              <p:cNvSpPr/>
              <p:nvPr/>
            </p:nvSpPr>
            <p:spPr>
              <a:xfrm>
                <a:off x="0" y="3817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74" name="Estimación de Tráfico"/>
              <p:cNvSpPr txBox="1"/>
              <p:nvPr/>
            </p:nvSpPr>
            <p:spPr>
              <a:xfrm>
                <a:off x="0" y="0"/>
                <a:ext cx="1088701" cy="9067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Estimación de Tráfico</a:t>
                </a:r>
              </a:p>
            </p:txBody>
          </p:sp>
        </p:grpSp>
        <p:sp>
          <p:nvSpPr>
            <p:cNvPr id="676" name="Google Shape;537;g1066244c191_0_1"/>
            <p:cNvSpPr/>
            <p:nvPr/>
          </p:nvSpPr>
          <p:spPr>
            <a:xfrm rot="16200000">
              <a:off x="76744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77" name="Google Shape;538;g1066244c191_0_1"/>
            <p:cNvSpPr/>
            <p:nvPr/>
          </p:nvSpPr>
          <p:spPr>
            <a:xfrm rot="16200000">
              <a:off x="253487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78" name="Google Shape;539;g1066244c191_0_1"/>
            <p:cNvSpPr/>
            <p:nvPr/>
          </p:nvSpPr>
          <p:spPr>
            <a:xfrm rot="16200000">
              <a:off x="430229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79" name="Google Shape;540;g1066244c191_0_1"/>
            <p:cNvSpPr/>
            <p:nvPr/>
          </p:nvSpPr>
          <p:spPr>
            <a:xfrm rot="16200000">
              <a:off x="606972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80" name="Google Shape;541;g1066244c191_0_1"/>
            <p:cNvSpPr/>
            <p:nvPr/>
          </p:nvSpPr>
          <p:spPr>
            <a:xfrm rot="16200000">
              <a:off x="783734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81" name="Google Shape;542;g1066244c191_0_1"/>
            <p:cNvSpPr/>
            <p:nvPr/>
          </p:nvSpPr>
          <p:spPr>
            <a:xfrm rot="16200000">
              <a:off x="960476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sp>
        <p:nvSpPr>
          <p:cNvPr id="683" name="Google Shape;543;g1066244c191_0_1"/>
          <p:cNvSpPr/>
          <p:nvPr/>
        </p:nvSpPr>
        <p:spPr>
          <a:xfrm flipV="1">
            <a:off x="4819327" y="514741"/>
            <a:ext cx="826795" cy="457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Google Shape;544;g1066244c191_0_1"/>
          <p:cNvSpPr txBox="1"/>
          <p:nvPr/>
        </p:nvSpPr>
        <p:spPr>
          <a:xfrm>
            <a:off x="52765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685" name="Google Shape;545;g1066244c191_0_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686" name="Google Shape;546;g1066244c191_0_1"/>
          <p:cNvSpPr txBox="1"/>
          <p:nvPr/>
        </p:nvSpPr>
        <p:spPr>
          <a:xfrm>
            <a:off x="265315" y="802320"/>
            <a:ext cx="21147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687" name="Google Shape;547;g1066244c191_0_1"/>
          <p:cNvSpPr txBox="1"/>
          <p:nvPr/>
        </p:nvSpPr>
        <p:spPr>
          <a:xfrm>
            <a:off x="2745075" y="60521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688" name="Google Shape;548;g1066244c191_0_1"/>
          <p:cNvSpPr txBox="1"/>
          <p:nvPr/>
        </p:nvSpPr>
        <p:spPr>
          <a:xfrm>
            <a:off x="7457802" y="5949582"/>
            <a:ext cx="2114701" cy="89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Puede añadir, eliminar o cambiar algunas direcciones de trabajo futuras</a:t>
            </a:r>
          </a:p>
        </p:txBody>
      </p:sp>
      <p:sp>
        <p:nvSpPr>
          <p:cNvPr id="689" name="Google Shape;549;g1066244c191_0_1"/>
          <p:cNvSpPr txBox="1"/>
          <p:nvPr/>
        </p:nvSpPr>
        <p:spPr>
          <a:xfrm>
            <a:off x="-141598" y="4099807"/>
            <a:ext cx="2114700" cy="89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Eliminar esto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si estudia 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 Ingeniería de</a:t>
            </a:r>
            <a:br/>
            <a:r>
              <a:t>sistemas</a:t>
            </a:r>
          </a:p>
        </p:txBody>
      </p:sp>
      <p:sp>
        <p:nvSpPr>
          <p:cNvPr id="690" name="Google Shape;550;g1066244c191_0_1"/>
          <p:cNvSpPr txBox="1"/>
          <p:nvPr/>
        </p:nvSpPr>
        <p:spPr>
          <a:xfrm>
            <a:off x="5646137" y="802325"/>
            <a:ext cx="48270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nombra los cursos en los que podrías seguir trabajando en este proyecto</a:t>
            </a:r>
          </a:p>
        </p:txBody>
      </p:sp>
      <p:sp>
        <p:nvSpPr>
          <p:cNvPr id="691" name="Google Shape;551;g1066244c191_0_1"/>
          <p:cNvSpPr/>
          <p:nvPr/>
        </p:nvSpPr>
        <p:spPr>
          <a:xfrm flipV="1">
            <a:off x="5050475" y="1024007"/>
            <a:ext cx="811837" cy="29446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Google Shape;552;g1066244c191_0_1"/>
          <p:cNvSpPr/>
          <p:nvPr/>
        </p:nvSpPr>
        <p:spPr>
          <a:xfrm flipH="1" flipV="1">
            <a:off x="10334498" y="947808"/>
            <a:ext cx="806653" cy="43264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Google Shape;553;g1066244c191_0_1"/>
          <p:cNvSpPr/>
          <p:nvPr/>
        </p:nvSpPr>
        <p:spPr>
          <a:xfrm flipV="1">
            <a:off x="8031315" y="1355466"/>
            <a:ext cx="750378" cy="524220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Google Shape;554;g1066244c191_0_1"/>
          <p:cNvSpPr txBox="1"/>
          <p:nvPr/>
        </p:nvSpPr>
        <p:spPr>
          <a:xfrm>
            <a:off x="4407763" y="3990849"/>
            <a:ext cx="48270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diga qué podría hacer, en los siguientes cursos, para mejorar este proyecto</a:t>
            </a:r>
          </a:p>
        </p:txBody>
      </p:sp>
      <p:sp>
        <p:nvSpPr>
          <p:cNvPr id="695" name="Google Shape;555;g1066244c191_0_1"/>
          <p:cNvSpPr/>
          <p:nvPr/>
        </p:nvSpPr>
        <p:spPr>
          <a:xfrm flipH="1" flipV="1">
            <a:off x="51241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6" name="Google Shape;556;g1066244c191_0_1"/>
          <p:cNvSpPr/>
          <p:nvPr/>
        </p:nvSpPr>
        <p:spPr>
          <a:xfrm flipH="1" flipV="1">
            <a:off x="75625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7" name="Google Shape;557;g1066244c191_0_1"/>
          <p:cNvSpPr/>
          <p:nvPr/>
        </p:nvSpPr>
        <p:spPr>
          <a:xfrm flipV="1">
            <a:off x="9049234" y="3292803"/>
            <a:ext cx="586717" cy="63363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562;g1066244c191_0_133" descr="Google Shape;562;g1066244c191_0_1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80" y="0"/>
            <a:ext cx="12197164" cy="6856922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Google Shape;563;g1066244c191_0_133"/>
          <p:cNvSpPr txBox="1"/>
          <p:nvPr/>
        </p:nvSpPr>
        <p:spPr>
          <a:xfrm>
            <a:off x="265326" y="376925"/>
            <a:ext cx="49458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Direcciones de trabajo futuras</a:t>
            </a:r>
          </a:p>
        </p:txBody>
      </p:sp>
      <p:sp>
        <p:nvSpPr>
          <p:cNvPr id="703" name="Google Shape;564;g1066244c191_0_133"/>
          <p:cNvSpPr/>
          <p:nvPr/>
        </p:nvSpPr>
        <p:spPr>
          <a:xfrm>
            <a:off x="859448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4" name="Google Shape;565;g1066244c191_0_133"/>
          <p:cNvSpPr/>
          <p:nvPr/>
        </p:nvSpPr>
        <p:spPr>
          <a:xfrm>
            <a:off x="9488920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5" name="Google Shape;566;g1066244c191_0_133"/>
          <p:cNvSpPr/>
          <p:nvPr/>
        </p:nvSpPr>
        <p:spPr>
          <a:xfrm>
            <a:off x="3812547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6" name="Google Shape;567;g1066244c191_0_133"/>
          <p:cNvSpPr/>
          <p:nvPr/>
        </p:nvSpPr>
        <p:spPr>
          <a:xfrm>
            <a:off x="6632743" y="12862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7" name="Google Shape;568;g1066244c191_0_133"/>
          <p:cNvSpPr/>
          <p:nvPr/>
        </p:nvSpPr>
        <p:spPr>
          <a:xfrm>
            <a:off x="9488720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8" name="Google Shape;569;g1066244c191_0_133"/>
          <p:cNvSpPr/>
          <p:nvPr/>
        </p:nvSpPr>
        <p:spPr>
          <a:xfrm>
            <a:off x="6630898" y="12862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9" name="Google Shape;570;g1066244c191_0_133"/>
          <p:cNvSpPr/>
          <p:nvPr/>
        </p:nvSpPr>
        <p:spPr>
          <a:xfrm>
            <a:off x="3811771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0" name="Google Shape;571;g1066244c191_0_133"/>
          <p:cNvSpPr/>
          <p:nvPr/>
        </p:nvSpPr>
        <p:spPr>
          <a:xfrm>
            <a:off x="859046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1" name="Google Shape;572;g1066244c191_0_133"/>
          <p:cNvSpPr txBox="1"/>
          <p:nvPr/>
        </p:nvSpPr>
        <p:spPr>
          <a:xfrm>
            <a:off x="6649700" y="1328675"/>
            <a:ext cx="1809901" cy="7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Ing. Software </a:t>
            </a:r>
          </a:p>
        </p:txBody>
      </p:sp>
      <p:sp>
        <p:nvSpPr>
          <p:cNvPr id="712" name="Google Shape;573;g1066244c191_0_133"/>
          <p:cNvSpPr txBox="1"/>
          <p:nvPr/>
        </p:nvSpPr>
        <p:spPr>
          <a:xfrm>
            <a:off x="3802800" y="1379275"/>
            <a:ext cx="18099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Proyecto 1</a:t>
            </a:r>
          </a:p>
        </p:txBody>
      </p:sp>
      <p:sp>
        <p:nvSpPr>
          <p:cNvPr id="713" name="Google Shape;574;g1066244c191_0_133"/>
          <p:cNvSpPr txBox="1"/>
          <p:nvPr/>
        </p:nvSpPr>
        <p:spPr>
          <a:xfrm>
            <a:off x="810150" y="1333774"/>
            <a:ext cx="1582801" cy="6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Bases de datos</a:t>
            </a:r>
          </a:p>
        </p:txBody>
      </p:sp>
      <p:sp>
        <p:nvSpPr>
          <p:cNvPr id="714" name="Google Shape;575;g1066244c191_0_133"/>
          <p:cNvSpPr txBox="1"/>
          <p:nvPr/>
        </p:nvSpPr>
        <p:spPr>
          <a:xfrm>
            <a:off x="9495625" y="1333774"/>
            <a:ext cx="16437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Proyecto 2</a:t>
            </a:r>
          </a:p>
        </p:txBody>
      </p:sp>
      <p:grpSp>
        <p:nvGrpSpPr>
          <p:cNvPr id="724" name="Google Shape;576;g1066244c191_0_133"/>
          <p:cNvGrpSpPr/>
          <p:nvPr/>
        </p:nvGrpSpPr>
        <p:grpSpPr>
          <a:xfrm>
            <a:off x="7016849" y="2306087"/>
            <a:ext cx="1088702" cy="830401"/>
            <a:chOff x="0" y="0"/>
            <a:chExt cx="1088700" cy="830399"/>
          </a:xfrm>
        </p:grpSpPr>
        <p:grpSp>
          <p:nvGrpSpPr>
            <p:cNvPr id="717" name="Google Shape;577;g1066244c191_0_133"/>
            <p:cNvGrpSpPr/>
            <p:nvPr/>
          </p:nvGrpSpPr>
          <p:grpSpPr>
            <a:xfrm>
              <a:off x="-1" y="0"/>
              <a:ext cx="1088702" cy="830400"/>
              <a:chOff x="0" y="0"/>
              <a:chExt cx="1088700" cy="830399"/>
            </a:xfrm>
          </p:grpSpPr>
          <p:sp>
            <p:nvSpPr>
              <p:cNvPr id="715" name="Rectangle"/>
              <p:cNvSpPr/>
              <p:nvPr/>
            </p:nvSpPr>
            <p:spPr>
              <a:xfrm>
                <a:off x="-1" y="0"/>
                <a:ext cx="1088702" cy="830400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716" name="Aplicación web"/>
              <p:cNvSpPr txBox="1"/>
              <p:nvPr/>
            </p:nvSpPr>
            <p:spPr>
              <a:xfrm>
                <a:off x="-1" y="82475"/>
                <a:ext cx="1088702" cy="665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Aplicación web</a:t>
                </a:r>
              </a:p>
            </p:txBody>
          </p:sp>
        </p:grpSp>
        <p:sp>
          <p:nvSpPr>
            <p:cNvPr id="718" name="Google Shape;578;g1066244c191_0_133"/>
            <p:cNvSpPr/>
            <p:nvPr/>
          </p:nvSpPr>
          <p:spPr>
            <a:xfrm rot="16200000">
              <a:off x="76744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19" name="Google Shape;579;g1066244c191_0_133"/>
            <p:cNvSpPr/>
            <p:nvPr/>
          </p:nvSpPr>
          <p:spPr>
            <a:xfrm rot="16200000">
              <a:off x="25348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20" name="Google Shape;580;g1066244c191_0_133"/>
            <p:cNvSpPr/>
            <p:nvPr/>
          </p:nvSpPr>
          <p:spPr>
            <a:xfrm rot="16200000">
              <a:off x="430229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21" name="Google Shape;581;g1066244c191_0_133"/>
            <p:cNvSpPr/>
            <p:nvPr/>
          </p:nvSpPr>
          <p:spPr>
            <a:xfrm rot="16200000">
              <a:off x="606972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22" name="Google Shape;582;g1066244c191_0_133"/>
            <p:cNvSpPr/>
            <p:nvPr/>
          </p:nvSpPr>
          <p:spPr>
            <a:xfrm rot="16200000">
              <a:off x="783733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23" name="Google Shape;583;g1066244c191_0_133"/>
            <p:cNvSpPr/>
            <p:nvPr/>
          </p:nvSpPr>
          <p:spPr>
            <a:xfrm rot="16200000">
              <a:off x="96047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734" name="Google Shape;584;g1066244c191_0_133"/>
          <p:cNvGrpSpPr/>
          <p:nvPr/>
        </p:nvGrpSpPr>
        <p:grpSpPr>
          <a:xfrm>
            <a:off x="4216100" y="2367863"/>
            <a:ext cx="1088701" cy="830401"/>
            <a:chOff x="0" y="0"/>
            <a:chExt cx="1088700" cy="830399"/>
          </a:xfrm>
        </p:grpSpPr>
        <p:grpSp>
          <p:nvGrpSpPr>
            <p:cNvPr id="727" name="Google Shape;585;g1066244c191_0_133"/>
            <p:cNvGrpSpPr/>
            <p:nvPr/>
          </p:nvGrpSpPr>
          <p:grpSpPr>
            <a:xfrm>
              <a:off x="-1" y="0"/>
              <a:ext cx="1088702" cy="830400"/>
              <a:chOff x="0" y="0"/>
              <a:chExt cx="1088700" cy="830399"/>
            </a:xfrm>
          </p:grpSpPr>
          <p:sp>
            <p:nvSpPr>
              <p:cNvPr id="725" name="Rectangle"/>
              <p:cNvSpPr/>
              <p:nvPr/>
            </p:nvSpPr>
            <p:spPr>
              <a:xfrm>
                <a:off x="-1" y="0"/>
                <a:ext cx="1088702" cy="830400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726" name="Aplicación web"/>
              <p:cNvSpPr txBox="1"/>
              <p:nvPr/>
            </p:nvSpPr>
            <p:spPr>
              <a:xfrm>
                <a:off x="-1" y="82475"/>
                <a:ext cx="1088702" cy="665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Aplicación web</a:t>
                </a:r>
              </a:p>
            </p:txBody>
          </p:sp>
        </p:grpSp>
        <p:sp>
          <p:nvSpPr>
            <p:cNvPr id="728" name="Google Shape;586;g1066244c191_0_133"/>
            <p:cNvSpPr/>
            <p:nvPr/>
          </p:nvSpPr>
          <p:spPr>
            <a:xfrm rot="16200000">
              <a:off x="76744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29" name="Google Shape;587;g1066244c191_0_133"/>
            <p:cNvSpPr/>
            <p:nvPr/>
          </p:nvSpPr>
          <p:spPr>
            <a:xfrm rot="16200000">
              <a:off x="25348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30" name="Google Shape;588;g1066244c191_0_133"/>
            <p:cNvSpPr/>
            <p:nvPr/>
          </p:nvSpPr>
          <p:spPr>
            <a:xfrm rot="16200000">
              <a:off x="430229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31" name="Google Shape;589;g1066244c191_0_133"/>
            <p:cNvSpPr/>
            <p:nvPr/>
          </p:nvSpPr>
          <p:spPr>
            <a:xfrm rot="16200000">
              <a:off x="606972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32" name="Google Shape;590;g1066244c191_0_133"/>
            <p:cNvSpPr/>
            <p:nvPr/>
          </p:nvSpPr>
          <p:spPr>
            <a:xfrm rot="16200000">
              <a:off x="783733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33" name="Google Shape;591;g1066244c191_0_133"/>
            <p:cNvSpPr/>
            <p:nvPr/>
          </p:nvSpPr>
          <p:spPr>
            <a:xfrm rot="16200000">
              <a:off x="96047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744" name="Google Shape;592;g1066244c191_0_133"/>
          <p:cNvGrpSpPr/>
          <p:nvPr/>
        </p:nvGrpSpPr>
        <p:grpSpPr>
          <a:xfrm>
            <a:off x="1242275" y="2321437"/>
            <a:ext cx="1088701" cy="944851"/>
            <a:chOff x="0" y="0"/>
            <a:chExt cx="1088700" cy="944849"/>
          </a:xfrm>
        </p:grpSpPr>
        <p:grpSp>
          <p:nvGrpSpPr>
            <p:cNvPr id="737" name="Google Shape;593;g1066244c191_0_133"/>
            <p:cNvGrpSpPr/>
            <p:nvPr/>
          </p:nvGrpSpPr>
          <p:grpSpPr>
            <a:xfrm>
              <a:off x="0" y="0"/>
              <a:ext cx="1088701" cy="944850"/>
              <a:chOff x="0" y="0"/>
              <a:chExt cx="1088700" cy="944849"/>
            </a:xfrm>
          </p:grpSpPr>
          <p:sp>
            <p:nvSpPr>
              <p:cNvPr id="735" name="Rectangle"/>
              <p:cNvSpPr/>
              <p:nvPr/>
            </p:nvSpPr>
            <p:spPr>
              <a:xfrm>
                <a:off x="0" y="5722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736" name="Otras variables"/>
              <p:cNvSpPr txBox="1"/>
              <p:nvPr/>
            </p:nvSpPr>
            <p:spPr>
              <a:xfrm>
                <a:off x="0" y="0"/>
                <a:ext cx="1088701" cy="944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Otras variables</a:t>
                </a:r>
              </a:p>
            </p:txBody>
          </p:sp>
        </p:grpSp>
        <p:sp>
          <p:nvSpPr>
            <p:cNvPr id="738" name="Google Shape;594;g1066244c191_0_133"/>
            <p:cNvSpPr/>
            <p:nvPr/>
          </p:nvSpPr>
          <p:spPr>
            <a:xfrm rot="16200000">
              <a:off x="76744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39" name="Google Shape;595;g1066244c191_0_133"/>
            <p:cNvSpPr/>
            <p:nvPr/>
          </p:nvSpPr>
          <p:spPr>
            <a:xfrm rot="16200000">
              <a:off x="253487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40" name="Google Shape;596;g1066244c191_0_133"/>
            <p:cNvSpPr/>
            <p:nvPr/>
          </p:nvSpPr>
          <p:spPr>
            <a:xfrm rot="16200000">
              <a:off x="430229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41" name="Google Shape;597;g1066244c191_0_133"/>
            <p:cNvSpPr/>
            <p:nvPr/>
          </p:nvSpPr>
          <p:spPr>
            <a:xfrm rot="16200000">
              <a:off x="606972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42" name="Google Shape;598;g1066244c191_0_133"/>
            <p:cNvSpPr/>
            <p:nvPr/>
          </p:nvSpPr>
          <p:spPr>
            <a:xfrm rot="16200000">
              <a:off x="783734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43" name="Google Shape;599;g1066244c191_0_133"/>
            <p:cNvSpPr/>
            <p:nvPr/>
          </p:nvSpPr>
          <p:spPr>
            <a:xfrm rot="16200000">
              <a:off x="960476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754" name="Google Shape;600;g1066244c191_0_133"/>
          <p:cNvGrpSpPr/>
          <p:nvPr/>
        </p:nvGrpSpPr>
        <p:grpSpPr>
          <a:xfrm>
            <a:off x="9836249" y="2210762"/>
            <a:ext cx="1088702" cy="1021051"/>
            <a:chOff x="0" y="0"/>
            <a:chExt cx="1088700" cy="1021049"/>
          </a:xfrm>
        </p:grpSpPr>
        <p:grpSp>
          <p:nvGrpSpPr>
            <p:cNvPr id="747" name="Google Shape;601;g1066244c191_0_133"/>
            <p:cNvGrpSpPr/>
            <p:nvPr/>
          </p:nvGrpSpPr>
          <p:grpSpPr>
            <a:xfrm>
              <a:off x="0" y="0"/>
              <a:ext cx="1088701" cy="1021050"/>
              <a:chOff x="0" y="0"/>
              <a:chExt cx="1088700" cy="1021049"/>
            </a:xfrm>
          </p:grpSpPr>
          <p:sp>
            <p:nvSpPr>
              <p:cNvPr id="745" name="Rectangle"/>
              <p:cNvSpPr/>
              <p:nvPr/>
            </p:nvSpPr>
            <p:spPr>
              <a:xfrm>
                <a:off x="0" y="95325"/>
                <a:ext cx="1088701" cy="830400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746" name="Incluir ML o VR"/>
              <p:cNvSpPr txBox="1"/>
              <p:nvPr/>
            </p:nvSpPr>
            <p:spPr>
              <a:xfrm>
                <a:off x="0" y="-1"/>
                <a:ext cx="1088701" cy="10210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Incluir ML o VR</a:t>
                </a:r>
              </a:p>
            </p:txBody>
          </p:sp>
        </p:grpSp>
        <p:sp>
          <p:nvSpPr>
            <p:cNvPr id="748" name="Google Shape;602;g1066244c191_0_133"/>
            <p:cNvSpPr/>
            <p:nvPr/>
          </p:nvSpPr>
          <p:spPr>
            <a:xfrm rot="16200000">
              <a:off x="76744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49" name="Google Shape;603;g1066244c191_0_133"/>
            <p:cNvSpPr/>
            <p:nvPr/>
          </p:nvSpPr>
          <p:spPr>
            <a:xfrm rot="16200000">
              <a:off x="253487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50" name="Google Shape;604;g1066244c191_0_133"/>
            <p:cNvSpPr/>
            <p:nvPr/>
          </p:nvSpPr>
          <p:spPr>
            <a:xfrm rot="16200000">
              <a:off x="430229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51" name="Google Shape;605;g1066244c191_0_133"/>
            <p:cNvSpPr/>
            <p:nvPr/>
          </p:nvSpPr>
          <p:spPr>
            <a:xfrm rot="16200000">
              <a:off x="606972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52" name="Google Shape;606;g1066244c191_0_133"/>
            <p:cNvSpPr/>
            <p:nvPr/>
          </p:nvSpPr>
          <p:spPr>
            <a:xfrm rot="16200000">
              <a:off x="783734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753" name="Google Shape;607;g1066244c191_0_133"/>
            <p:cNvSpPr/>
            <p:nvPr/>
          </p:nvSpPr>
          <p:spPr>
            <a:xfrm rot="16200000">
              <a:off x="960476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sp>
        <p:nvSpPr>
          <p:cNvPr id="755" name="Google Shape;608;g1066244c191_0_133"/>
          <p:cNvSpPr/>
          <p:nvPr/>
        </p:nvSpPr>
        <p:spPr>
          <a:xfrm flipV="1">
            <a:off x="4819327" y="514741"/>
            <a:ext cx="826795" cy="457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6" name="Google Shape;609;g1066244c191_0_133"/>
          <p:cNvSpPr txBox="1"/>
          <p:nvPr/>
        </p:nvSpPr>
        <p:spPr>
          <a:xfrm>
            <a:off x="52765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757" name="Google Shape;610;g1066244c191_0_133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758" name="Google Shape;611;g1066244c191_0_133"/>
          <p:cNvSpPr txBox="1"/>
          <p:nvPr/>
        </p:nvSpPr>
        <p:spPr>
          <a:xfrm>
            <a:off x="265315" y="802320"/>
            <a:ext cx="21147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759" name="Google Shape;612;g1066244c191_0_133"/>
          <p:cNvSpPr txBox="1"/>
          <p:nvPr/>
        </p:nvSpPr>
        <p:spPr>
          <a:xfrm>
            <a:off x="2745075" y="60521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760" name="Google Shape;613;g1066244c191_0_133"/>
          <p:cNvSpPr txBox="1"/>
          <p:nvPr/>
        </p:nvSpPr>
        <p:spPr>
          <a:xfrm>
            <a:off x="7457802" y="5949582"/>
            <a:ext cx="2114701" cy="89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Puede añadir, eliminar o cambiar algunas direcciones de trabajo futuras</a:t>
            </a:r>
          </a:p>
        </p:txBody>
      </p:sp>
      <p:sp>
        <p:nvSpPr>
          <p:cNvPr id="761" name="Google Shape;614;g1066244c191_0_133"/>
          <p:cNvSpPr txBox="1"/>
          <p:nvPr/>
        </p:nvSpPr>
        <p:spPr>
          <a:xfrm>
            <a:off x="69002" y="3812733"/>
            <a:ext cx="2114700" cy="89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Eliminar esto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si estudias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Ingeniería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Matemática</a:t>
            </a:r>
          </a:p>
        </p:txBody>
      </p:sp>
      <p:sp>
        <p:nvSpPr>
          <p:cNvPr id="762" name="Google Shape;615;g1066244c191_0_133"/>
          <p:cNvSpPr txBox="1"/>
          <p:nvPr/>
        </p:nvSpPr>
        <p:spPr>
          <a:xfrm>
            <a:off x="5646137" y="802325"/>
            <a:ext cx="48270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nombra los cursos en los que podrías seguir trabajando en este proyecto</a:t>
            </a:r>
          </a:p>
        </p:txBody>
      </p:sp>
      <p:sp>
        <p:nvSpPr>
          <p:cNvPr id="763" name="Google Shape;616;g1066244c191_0_133"/>
          <p:cNvSpPr/>
          <p:nvPr/>
        </p:nvSpPr>
        <p:spPr>
          <a:xfrm flipV="1">
            <a:off x="5050475" y="1024007"/>
            <a:ext cx="811837" cy="29446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4" name="Google Shape;617;g1066244c191_0_133"/>
          <p:cNvSpPr/>
          <p:nvPr/>
        </p:nvSpPr>
        <p:spPr>
          <a:xfrm flipH="1" flipV="1">
            <a:off x="10334498" y="947808"/>
            <a:ext cx="806653" cy="43264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Google Shape;618;g1066244c191_0_133"/>
          <p:cNvSpPr/>
          <p:nvPr/>
        </p:nvSpPr>
        <p:spPr>
          <a:xfrm flipV="1">
            <a:off x="8031315" y="1355466"/>
            <a:ext cx="750378" cy="524220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Google Shape;619;g1066244c191_0_133"/>
          <p:cNvSpPr txBox="1"/>
          <p:nvPr/>
        </p:nvSpPr>
        <p:spPr>
          <a:xfrm>
            <a:off x="4407763" y="3990849"/>
            <a:ext cx="48270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diga qué podría hacer, en los siguientes cursos, para mejorar este proyecto</a:t>
            </a:r>
          </a:p>
        </p:txBody>
      </p:sp>
      <p:sp>
        <p:nvSpPr>
          <p:cNvPr id="767" name="Google Shape;620;g1066244c191_0_133"/>
          <p:cNvSpPr/>
          <p:nvPr/>
        </p:nvSpPr>
        <p:spPr>
          <a:xfrm flipH="1" flipV="1">
            <a:off x="51241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8" name="Google Shape;621;g1066244c191_0_133"/>
          <p:cNvSpPr/>
          <p:nvPr/>
        </p:nvSpPr>
        <p:spPr>
          <a:xfrm flipH="1" flipV="1">
            <a:off x="75625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9" name="Google Shape;622;g1066244c191_0_133"/>
          <p:cNvSpPr/>
          <p:nvPr/>
        </p:nvSpPr>
        <p:spPr>
          <a:xfrm flipV="1">
            <a:off x="9049234" y="3292803"/>
            <a:ext cx="586717" cy="63363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627;p10" descr="Google Shape;627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774" name="Google Shape;628;p10"/>
          <p:cNvSpPr txBox="1"/>
          <p:nvPr/>
        </p:nvSpPr>
        <p:spPr>
          <a:xfrm>
            <a:off x="265319" y="376919"/>
            <a:ext cx="540216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Informe aceptado en OSF.IO</a:t>
            </a:r>
          </a:p>
        </p:txBody>
      </p:sp>
      <p:sp>
        <p:nvSpPr>
          <p:cNvPr id="775" name="Google Shape;629;p10"/>
          <p:cNvSpPr/>
          <p:nvPr/>
        </p:nvSpPr>
        <p:spPr>
          <a:xfrm flipV="1">
            <a:off x="4321521" y="468155"/>
            <a:ext cx="945757" cy="83917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6" name="Google Shape;630;p10"/>
          <p:cNvSpPr txBox="1"/>
          <p:nvPr/>
        </p:nvSpPr>
        <p:spPr>
          <a:xfrm>
            <a:off x="49717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777" name="Google Shape;631;p10"/>
          <p:cNvSpPr txBox="1"/>
          <p:nvPr/>
        </p:nvSpPr>
        <p:spPr>
          <a:xfrm>
            <a:off x="2623799" y="2240875"/>
            <a:ext cx="3649502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Incluya la cita del informe</a:t>
            </a:r>
            <a:br/>
            <a:r>
              <a:t>en OSF PREPRINTS y el enlace. No, no en los OSF projects, pero sí en OSF Preprints.</a:t>
            </a:r>
          </a:p>
        </p:txBody>
      </p:sp>
      <p:sp>
        <p:nvSpPr>
          <p:cNvPr id="778" name="Google Shape;632;p10"/>
          <p:cNvSpPr/>
          <p:nvPr/>
        </p:nvSpPr>
        <p:spPr>
          <a:xfrm flipV="1">
            <a:off x="2087872" y="2693742"/>
            <a:ext cx="618841" cy="48951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Google Shape;633;p10"/>
          <p:cNvSpPr txBox="1"/>
          <p:nvPr/>
        </p:nvSpPr>
        <p:spPr>
          <a:xfrm>
            <a:off x="418324" y="3107875"/>
            <a:ext cx="6126002" cy="173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just">
              <a:defRPr sz="2200">
                <a:solidFill>
                  <a:srgbClr val="001E33"/>
                </a:solidFill>
              </a:defRPr>
            </a:lvl1pPr>
          </a:lstStyle>
          <a:p>
            <a:pPr/>
            <a:r>
              <a:t>Julián Ramírez, Andrés Salazar, Simón Marín, Mauricio Toro. Energy and Storage Optimization in Precision Livestock Farming. Informe técnico, Universidad EAFIT, 2021. https://doi.org/10.31219/osf.io/du8yt</a:t>
            </a:r>
          </a:p>
        </p:txBody>
      </p:sp>
      <p:sp>
        <p:nvSpPr>
          <p:cNvPr id="780" name="Google Shape;634;p10"/>
          <p:cNvSpPr txBox="1"/>
          <p:nvPr/>
        </p:nvSpPr>
        <p:spPr>
          <a:xfrm>
            <a:off x="2640426" y="5215875"/>
            <a:ext cx="3508801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Incluya una captura de pantalla de su informe publicado en osf.io y elimine el círculo</a:t>
            </a:r>
          </a:p>
        </p:txBody>
      </p:sp>
      <p:sp>
        <p:nvSpPr>
          <p:cNvPr id="781" name="Google Shape;635;p10"/>
          <p:cNvSpPr txBox="1"/>
          <p:nvPr/>
        </p:nvSpPr>
        <p:spPr>
          <a:xfrm>
            <a:off x="8229600" y="124200"/>
            <a:ext cx="211464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782" name="Google Shape;636;p10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783" name="Google Shape;637;p10"/>
          <p:cNvSpPr/>
          <p:nvPr/>
        </p:nvSpPr>
        <p:spPr>
          <a:xfrm flipH="1">
            <a:off x="7405535" y="5261857"/>
            <a:ext cx="530660" cy="833058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4" name="Google Shape;638;p10"/>
          <p:cNvSpPr txBox="1"/>
          <p:nvPr/>
        </p:nvSpPr>
        <p:spPr>
          <a:xfrm>
            <a:off x="5509326" y="6128749"/>
            <a:ext cx="3425400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Incluya a los monitores y al profesores entre los autores, por favor</a:t>
            </a:r>
          </a:p>
        </p:txBody>
      </p:sp>
      <p:pic>
        <p:nvPicPr>
          <p:cNvPr id="785" name="Google Shape;639;p10" descr="Google Shape;639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1576" y="1829063"/>
            <a:ext cx="5550945" cy="361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Google Shape;640;p10"/>
          <p:cNvSpPr/>
          <p:nvPr/>
        </p:nvSpPr>
        <p:spPr>
          <a:xfrm flipH="1">
            <a:off x="5920511" y="4581881"/>
            <a:ext cx="530659" cy="83305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7" name="Google Shape;641;p10"/>
          <p:cNvSpPr txBox="1"/>
          <p:nvPr/>
        </p:nvSpPr>
        <p:spPr>
          <a:xfrm>
            <a:off x="925999" y="6046349"/>
            <a:ext cx="30000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788" name="Google Shape;642;p10"/>
          <p:cNvSpPr txBox="1"/>
          <p:nvPr/>
        </p:nvSpPr>
        <p:spPr>
          <a:xfrm>
            <a:off x="4321528" y="1057399"/>
            <a:ext cx="29325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Elimine esta diapositiva si su informe no fue presentado a OSF</a:t>
            </a:r>
          </a:p>
        </p:txBody>
      </p:sp>
      <p:sp>
        <p:nvSpPr>
          <p:cNvPr id="789" name="Google Shape;643;p10"/>
          <p:cNvSpPr/>
          <p:nvPr/>
        </p:nvSpPr>
        <p:spPr>
          <a:xfrm flipV="1">
            <a:off x="839027" y="2438519"/>
            <a:ext cx="373331" cy="69513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0" name="Google Shape;644;p10"/>
          <p:cNvSpPr txBox="1"/>
          <p:nvPr/>
        </p:nvSpPr>
        <p:spPr>
          <a:xfrm>
            <a:off x="121678" y="1940924"/>
            <a:ext cx="2932502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Este es un ejemplo de citación </a:t>
            </a:r>
            <a:br/>
            <a:r>
              <a:t>de un informe anterior</a:t>
            </a:r>
          </a:p>
        </p:txBody>
      </p:sp>
      <p:sp>
        <p:nvSpPr>
          <p:cNvPr id="791" name="Google Shape;645;p10"/>
          <p:cNvSpPr/>
          <p:nvPr/>
        </p:nvSpPr>
        <p:spPr>
          <a:xfrm flipV="1">
            <a:off x="8597252" y="1439694"/>
            <a:ext cx="373331" cy="69513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2" name="Google Shape;646;p10"/>
          <p:cNvSpPr txBox="1"/>
          <p:nvPr/>
        </p:nvSpPr>
        <p:spPr>
          <a:xfrm>
            <a:off x="8413304" y="942099"/>
            <a:ext cx="2932501" cy="69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Este es un ejemplo de captura de pantalla </a:t>
            </a:r>
            <a:br/>
            <a:r>
              <a:t>de un informe anterior</a:t>
            </a:r>
          </a:p>
        </p:txBody>
      </p:sp>
      <p:sp>
        <p:nvSpPr>
          <p:cNvPr id="793" name="Google Shape;647;p10"/>
          <p:cNvSpPr/>
          <p:nvPr/>
        </p:nvSpPr>
        <p:spPr>
          <a:xfrm>
            <a:off x="6751674" y="1710075"/>
            <a:ext cx="1339801" cy="424801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652;gadd317ae2b_0_117" descr="Google Shape;652;gadd317ae2b_0_117"/>
          <p:cNvPicPr>
            <a:picLocks noChangeAspect="1"/>
          </p:cNvPicPr>
          <p:nvPr/>
        </p:nvPicPr>
        <p:blipFill>
          <a:blip r:embed="rId2">
            <a:extLst/>
          </a:blip>
          <a:srcRect l="20134" t="0" r="0" b="0"/>
          <a:stretch>
            <a:fillRect/>
          </a:stretch>
        </p:blipFill>
        <p:spPr>
          <a:xfrm>
            <a:off x="-47401" y="0"/>
            <a:ext cx="9787203" cy="68931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8" name="Google Shape;653;gadd317ae2b_0_117"/>
          <p:cNvGrpSpPr/>
          <p:nvPr/>
        </p:nvGrpSpPr>
        <p:grpSpPr>
          <a:xfrm>
            <a:off x="-53832" y="-8710"/>
            <a:ext cx="12254401" cy="6866702"/>
            <a:chOff x="0" y="0"/>
            <a:chExt cx="12254399" cy="6866700"/>
          </a:xfrm>
        </p:grpSpPr>
        <p:sp>
          <p:nvSpPr>
            <p:cNvPr id="796" name="Rectangle"/>
            <p:cNvSpPr/>
            <p:nvPr/>
          </p:nvSpPr>
          <p:spPr>
            <a:xfrm>
              <a:off x="-1" y="-1"/>
              <a:ext cx="12254401" cy="686670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57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6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7" name="¡GRACIAS!!"/>
            <p:cNvSpPr txBox="1"/>
            <p:nvPr/>
          </p:nvSpPr>
          <p:spPr>
            <a:xfrm>
              <a:off x="-1" y="2961964"/>
              <a:ext cx="12254401" cy="942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r">
                <a:defRPr sz="6000">
                  <a:solidFill>
                    <a:srgbClr val="001E33"/>
                  </a:solidFill>
                </a:defRPr>
              </a:pPr>
              <a:r>
                <a:t>¡GRACIAS!</a:t>
              </a:r>
              <a:r>
                <a:rPr>
                  <a:solidFill>
                    <a:srgbClr val="FFFFFF"/>
                  </a:solidFill>
                </a:rPr>
                <a:t>!</a:t>
              </a:r>
            </a:p>
          </p:txBody>
        </p:sp>
      </p:grpSp>
      <p:sp>
        <p:nvSpPr>
          <p:cNvPr id="799" name="Google Shape;654;gadd317ae2b_0_117"/>
          <p:cNvSpPr txBox="1"/>
          <p:nvPr/>
        </p:nvSpPr>
        <p:spPr>
          <a:xfrm>
            <a:off x="5046224" y="4020625"/>
            <a:ext cx="6945602" cy="243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 sz="2500">
                <a:solidFill>
                  <a:srgbClr val="001E33"/>
                </a:solidFill>
              </a:defRPr>
            </a:pPr>
            <a:r>
              <a:t>Con el apoyo de </a:t>
            </a:r>
            <a:endParaRPr sz="1900"/>
          </a:p>
          <a:p>
            <a:pPr algn="just">
              <a:defRPr sz="2200">
                <a:solidFill>
                  <a:srgbClr val="001E33"/>
                </a:solidFill>
              </a:defRPr>
            </a:pPr>
            <a: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</a:p>
        </p:txBody>
      </p:sp>
      <p:sp>
        <p:nvSpPr>
          <p:cNvPr id="800" name="Google Shape;655;gadd317ae2b_0_117"/>
          <p:cNvSpPr txBox="1"/>
          <p:nvPr/>
        </p:nvSpPr>
        <p:spPr>
          <a:xfrm>
            <a:off x="3546885" y="2762674"/>
            <a:ext cx="3425400" cy="69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olvides los reconocimientos a tu beca (si la tienes) Para los demás, para quien paga tu matrícula</a:t>
            </a:r>
          </a:p>
        </p:txBody>
      </p:sp>
      <p:sp>
        <p:nvSpPr>
          <p:cNvPr id="801" name="Google Shape;656;gadd317ae2b_0_117"/>
          <p:cNvSpPr/>
          <p:nvPr/>
        </p:nvSpPr>
        <p:spPr>
          <a:xfrm flipH="1" flipV="1">
            <a:off x="6307580" y="3556275"/>
            <a:ext cx="324271" cy="84304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2" name="Google Shape;657;gadd317ae2b_0_117"/>
          <p:cNvSpPr txBox="1"/>
          <p:nvPr/>
        </p:nvSpPr>
        <p:spPr>
          <a:xfrm>
            <a:off x="5249940" y="102434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803" name="Google Shape;658;gadd317ae2b_0_117"/>
          <p:cNvSpPr txBox="1"/>
          <p:nvPr/>
        </p:nvSpPr>
        <p:spPr>
          <a:xfrm>
            <a:off x="8236549" y="6070274"/>
            <a:ext cx="30000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804" name="Google Shape;659;gadd317ae2b_0_117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805" name="Google Shape;660;gadd317ae2b_0_117"/>
          <p:cNvSpPr/>
          <p:nvPr/>
        </p:nvSpPr>
        <p:spPr>
          <a:xfrm flipV="1">
            <a:off x="2539475" y="566310"/>
            <a:ext cx="800659" cy="76383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6" name="Google Shape;661;gadd317ae2b_0_117"/>
          <p:cNvSpPr txBox="1"/>
          <p:nvPr/>
        </p:nvSpPr>
        <p:spPr>
          <a:xfrm>
            <a:off x="2950660" y="119874"/>
            <a:ext cx="21147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rgbClr val="B45F06"/>
                </a:solidFill>
              </a:defRPr>
            </a:lvl1pPr>
          </a:lstStyle>
          <a:p>
            <a:pPr/>
            <a:r>
              <a:t>Puede cambiar esta fotografía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201;p2" descr="Google Shape;201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Google Shape;202;p2"/>
          <p:cNvSpPr txBox="1"/>
          <p:nvPr/>
        </p:nvSpPr>
        <p:spPr>
          <a:xfrm>
            <a:off x="265328" y="376925"/>
            <a:ext cx="48825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Presentación del equipo</a:t>
            </a:r>
          </a:p>
        </p:txBody>
      </p:sp>
      <p:grpSp>
        <p:nvGrpSpPr>
          <p:cNvPr id="364" name="Google Shape;205;p2"/>
          <p:cNvGrpSpPr/>
          <p:nvPr/>
        </p:nvGrpSpPr>
        <p:grpSpPr>
          <a:xfrm>
            <a:off x="9052559" y="1645920"/>
            <a:ext cx="2833562" cy="2742121"/>
            <a:chOff x="0" y="0"/>
            <a:chExt cx="2833560" cy="2742120"/>
          </a:xfrm>
        </p:grpSpPr>
        <p:pic>
          <p:nvPicPr>
            <p:cNvPr id="362" name="Google Shape;206;p2" descr="Google Shape;206;p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679" y="111240"/>
              <a:ext cx="2507762" cy="2486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Google Shape;207;p2"/>
            <p:cNvSpPr/>
            <p:nvPr/>
          </p:nvSpPr>
          <p:spPr>
            <a:xfrm>
              <a:off x="0" y="0"/>
              <a:ext cx="2833561" cy="274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89" y="3623"/>
                  </a:moveTo>
                  <a:cubicBezTo>
                    <a:pt x="13711" y="2826"/>
                    <a:pt x="12457" y="2466"/>
                    <a:pt x="10981" y="2466"/>
                  </a:cubicBezTo>
                  <a:cubicBezTo>
                    <a:pt x="9505" y="2466"/>
                    <a:pt x="8252" y="2826"/>
                    <a:pt x="6973" y="3623"/>
                  </a:cubicBezTo>
                  <a:cubicBezTo>
                    <a:pt x="5695" y="4419"/>
                    <a:pt x="4779" y="5409"/>
                    <a:pt x="4041" y="6786"/>
                  </a:cubicBezTo>
                  <a:cubicBezTo>
                    <a:pt x="3303" y="8164"/>
                    <a:pt x="2968" y="9516"/>
                    <a:pt x="2968" y="11106"/>
                  </a:cubicBezTo>
                  <a:cubicBezTo>
                    <a:pt x="2968" y="12696"/>
                    <a:pt x="3303" y="14049"/>
                    <a:pt x="4041" y="15426"/>
                  </a:cubicBezTo>
                  <a:cubicBezTo>
                    <a:pt x="4779" y="16804"/>
                    <a:pt x="5695" y="17793"/>
                    <a:pt x="6973" y="18590"/>
                  </a:cubicBezTo>
                  <a:cubicBezTo>
                    <a:pt x="8252" y="19386"/>
                    <a:pt x="9505" y="19749"/>
                    <a:pt x="10981" y="19749"/>
                  </a:cubicBezTo>
                  <a:cubicBezTo>
                    <a:pt x="12457" y="19749"/>
                    <a:pt x="13711" y="19386"/>
                    <a:pt x="14989" y="18590"/>
                  </a:cubicBezTo>
                  <a:cubicBezTo>
                    <a:pt x="16267" y="17793"/>
                    <a:pt x="17183" y="16804"/>
                    <a:pt x="17921" y="15426"/>
                  </a:cubicBezTo>
                  <a:cubicBezTo>
                    <a:pt x="18659" y="14049"/>
                    <a:pt x="18997" y="12696"/>
                    <a:pt x="18997" y="11106"/>
                  </a:cubicBezTo>
                  <a:cubicBezTo>
                    <a:pt x="18997" y="9516"/>
                    <a:pt x="18659" y="8164"/>
                    <a:pt x="17921" y="6786"/>
                  </a:cubicBezTo>
                  <a:cubicBezTo>
                    <a:pt x="17183" y="5409"/>
                    <a:pt x="16267" y="4419"/>
                    <a:pt x="14989" y="3623"/>
                  </a:cubicBezTo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5" name="Google Shape;209;p2"/>
          <p:cNvSpPr/>
          <p:nvPr/>
        </p:nvSpPr>
        <p:spPr>
          <a:xfrm>
            <a:off x="3599279" y="1903679"/>
            <a:ext cx="2102041" cy="2193481"/>
          </a:xfrm>
          <a:prstGeom prst="ellipse">
            <a:avLst/>
          </a:prstGeom>
          <a:solidFill>
            <a:srgbClr val="00AAD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Google Shape;210;p2"/>
          <p:cNvSpPr txBox="1"/>
          <p:nvPr/>
        </p:nvSpPr>
        <p:spPr>
          <a:xfrm>
            <a:off x="9349124" y="4180675"/>
            <a:ext cx="2623201" cy="107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Mauricio Toro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Preparación </a:t>
            </a:r>
            <a:br/>
            <a:r>
              <a:t>de los datos</a:t>
            </a:r>
          </a:p>
        </p:txBody>
      </p:sp>
      <p:sp>
        <p:nvSpPr>
          <p:cNvPr id="367" name="Google Shape;211;p2"/>
          <p:cNvSpPr txBox="1"/>
          <p:nvPr/>
        </p:nvSpPr>
        <p:spPr>
          <a:xfrm>
            <a:off x="3551039" y="4180680"/>
            <a:ext cx="2192761" cy="1277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Santiago Montoya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Informe </a:t>
            </a:r>
          </a:p>
        </p:txBody>
      </p:sp>
      <p:pic>
        <p:nvPicPr>
          <p:cNvPr id="368" name="Google Shape;218;p2" descr="Google Shape;218;p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879" y="6089760"/>
            <a:ext cx="621001" cy="6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Google Shape;220;p2"/>
          <p:cNvSpPr txBox="1"/>
          <p:nvPr/>
        </p:nvSpPr>
        <p:spPr>
          <a:xfrm>
            <a:off x="6023824" y="4180675"/>
            <a:ext cx="3331202" cy="140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Andrea Serna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Revisión de </a:t>
            </a:r>
            <a:br/>
            <a:r>
              <a:t>la literatura</a:t>
            </a:r>
          </a:p>
        </p:txBody>
      </p:sp>
      <p:grpSp>
        <p:nvGrpSpPr>
          <p:cNvPr id="372" name="Google Shape;224;p2"/>
          <p:cNvGrpSpPr/>
          <p:nvPr/>
        </p:nvGrpSpPr>
        <p:grpSpPr>
          <a:xfrm>
            <a:off x="5971271" y="1633070"/>
            <a:ext cx="3383281" cy="2651761"/>
            <a:chOff x="0" y="0"/>
            <a:chExt cx="3383279" cy="2651760"/>
          </a:xfrm>
        </p:grpSpPr>
        <p:pic>
          <p:nvPicPr>
            <p:cNvPr id="370" name="Google Shape;225;p2" descr="Google Shape;225;p2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16685"/>
            <a:stretch>
              <a:fillRect/>
            </a:stretch>
          </p:blipFill>
          <p:spPr>
            <a:xfrm>
              <a:off x="663377" y="303406"/>
              <a:ext cx="2056878" cy="2284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Google Shape;226;p2"/>
            <p:cNvSpPr/>
            <p:nvPr/>
          </p:nvSpPr>
          <p:spPr>
            <a:xfrm>
              <a:off x="0" y="0"/>
              <a:ext cx="3383280" cy="265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84" y="11281"/>
                  </a:moveTo>
                  <a:lnTo>
                    <a:pt x="4082" y="11281"/>
                  </a:lnTo>
                  <a:lnTo>
                    <a:pt x="4091" y="11747"/>
                  </a:lnTo>
                  <a:lnTo>
                    <a:pt x="4119" y="12216"/>
                  </a:lnTo>
                  <a:lnTo>
                    <a:pt x="4165" y="12680"/>
                  </a:lnTo>
                  <a:lnTo>
                    <a:pt x="4229" y="13140"/>
                  </a:lnTo>
                  <a:lnTo>
                    <a:pt x="4312" y="13595"/>
                  </a:lnTo>
                  <a:lnTo>
                    <a:pt x="4411" y="14043"/>
                  </a:lnTo>
                  <a:lnTo>
                    <a:pt x="4528" y="14483"/>
                  </a:lnTo>
                  <a:lnTo>
                    <a:pt x="4663" y="14914"/>
                  </a:lnTo>
                  <a:lnTo>
                    <a:pt x="4815" y="15336"/>
                  </a:lnTo>
                  <a:lnTo>
                    <a:pt x="4983" y="15750"/>
                  </a:lnTo>
                  <a:lnTo>
                    <a:pt x="5167" y="16149"/>
                  </a:lnTo>
                  <a:lnTo>
                    <a:pt x="5364" y="16533"/>
                  </a:lnTo>
                  <a:lnTo>
                    <a:pt x="5578" y="16905"/>
                  </a:lnTo>
                  <a:lnTo>
                    <a:pt x="5808" y="17260"/>
                  </a:lnTo>
                  <a:lnTo>
                    <a:pt x="6049" y="17600"/>
                  </a:lnTo>
                  <a:lnTo>
                    <a:pt x="6304" y="17920"/>
                  </a:lnTo>
                  <a:lnTo>
                    <a:pt x="6571" y="18225"/>
                  </a:lnTo>
                  <a:lnTo>
                    <a:pt x="6849" y="18509"/>
                  </a:lnTo>
                  <a:lnTo>
                    <a:pt x="7139" y="18773"/>
                  </a:lnTo>
                  <a:lnTo>
                    <a:pt x="7440" y="19019"/>
                  </a:lnTo>
                  <a:lnTo>
                    <a:pt x="7748" y="19242"/>
                  </a:lnTo>
                  <a:lnTo>
                    <a:pt x="8065" y="19445"/>
                  </a:lnTo>
                  <a:lnTo>
                    <a:pt x="8389" y="19624"/>
                  </a:lnTo>
                  <a:lnTo>
                    <a:pt x="8722" y="19779"/>
                  </a:lnTo>
                  <a:lnTo>
                    <a:pt x="9058" y="19911"/>
                  </a:lnTo>
                  <a:lnTo>
                    <a:pt x="9400" y="20019"/>
                  </a:lnTo>
                  <a:lnTo>
                    <a:pt x="9745" y="20104"/>
                  </a:lnTo>
                  <a:lnTo>
                    <a:pt x="10094" y="20166"/>
                  </a:lnTo>
                  <a:lnTo>
                    <a:pt x="10444" y="20204"/>
                  </a:lnTo>
                  <a:lnTo>
                    <a:pt x="10795" y="20216"/>
                  </a:lnTo>
                  <a:lnTo>
                    <a:pt x="11147" y="20204"/>
                  </a:lnTo>
                  <a:lnTo>
                    <a:pt x="11496" y="20166"/>
                  </a:lnTo>
                  <a:lnTo>
                    <a:pt x="11846" y="20104"/>
                  </a:lnTo>
                  <a:lnTo>
                    <a:pt x="12191" y="20019"/>
                  </a:lnTo>
                  <a:lnTo>
                    <a:pt x="12533" y="19911"/>
                  </a:lnTo>
                  <a:lnTo>
                    <a:pt x="12869" y="19779"/>
                  </a:lnTo>
                  <a:lnTo>
                    <a:pt x="13202" y="19621"/>
                  </a:lnTo>
                  <a:lnTo>
                    <a:pt x="13526" y="19442"/>
                  </a:lnTo>
                  <a:lnTo>
                    <a:pt x="13843" y="19239"/>
                  </a:lnTo>
                  <a:lnTo>
                    <a:pt x="14151" y="19017"/>
                  </a:lnTo>
                  <a:lnTo>
                    <a:pt x="14450" y="18773"/>
                  </a:lnTo>
                  <a:lnTo>
                    <a:pt x="14739" y="18509"/>
                  </a:lnTo>
                  <a:lnTo>
                    <a:pt x="15020" y="18222"/>
                  </a:lnTo>
                  <a:lnTo>
                    <a:pt x="15286" y="17920"/>
                  </a:lnTo>
                  <a:lnTo>
                    <a:pt x="15542" y="17597"/>
                  </a:lnTo>
                  <a:lnTo>
                    <a:pt x="15783" y="17257"/>
                  </a:lnTo>
                  <a:lnTo>
                    <a:pt x="16010" y="16902"/>
                  </a:lnTo>
                  <a:lnTo>
                    <a:pt x="16224" y="16530"/>
                  </a:lnTo>
                  <a:lnTo>
                    <a:pt x="16424" y="16146"/>
                  </a:lnTo>
                  <a:lnTo>
                    <a:pt x="16608" y="15747"/>
                  </a:lnTo>
                  <a:lnTo>
                    <a:pt x="16776" y="15333"/>
                  </a:lnTo>
                  <a:lnTo>
                    <a:pt x="16927" y="14911"/>
                  </a:lnTo>
                  <a:lnTo>
                    <a:pt x="17061" y="14480"/>
                  </a:lnTo>
                  <a:lnTo>
                    <a:pt x="17178" y="14040"/>
                  </a:lnTo>
                  <a:lnTo>
                    <a:pt x="17279" y="13592"/>
                  </a:lnTo>
                  <a:lnTo>
                    <a:pt x="17360" y="13137"/>
                  </a:lnTo>
                  <a:lnTo>
                    <a:pt x="17424" y="12677"/>
                  </a:lnTo>
                  <a:lnTo>
                    <a:pt x="17470" y="12213"/>
                  </a:lnTo>
                  <a:lnTo>
                    <a:pt x="17497" y="11744"/>
                  </a:lnTo>
                  <a:lnTo>
                    <a:pt x="17507" y="11278"/>
                  </a:lnTo>
                  <a:lnTo>
                    <a:pt x="17497" y="10812"/>
                  </a:lnTo>
                  <a:lnTo>
                    <a:pt x="17470" y="10343"/>
                  </a:lnTo>
                  <a:lnTo>
                    <a:pt x="17424" y="9879"/>
                  </a:lnTo>
                  <a:lnTo>
                    <a:pt x="17360" y="9419"/>
                  </a:lnTo>
                  <a:lnTo>
                    <a:pt x="17277" y="8964"/>
                  </a:lnTo>
                  <a:lnTo>
                    <a:pt x="17178" y="8516"/>
                  </a:lnTo>
                  <a:lnTo>
                    <a:pt x="17061" y="8076"/>
                  </a:lnTo>
                  <a:lnTo>
                    <a:pt x="16925" y="7645"/>
                  </a:lnTo>
                  <a:lnTo>
                    <a:pt x="16773" y="7222"/>
                  </a:lnTo>
                  <a:lnTo>
                    <a:pt x="16606" y="6809"/>
                  </a:lnTo>
                  <a:lnTo>
                    <a:pt x="16424" y="6410"/>
                  </a:lnTo>
                  <a:lnTo>
                    <a:pt x="16224" y="6026"/>
                  </a:lnTo>
                  <a:lnTo>
                    <a:pt x="16010" y="5654"/>
                  </a:lnTo>
                  <a:lnTo>
                    <a:pt x="15783" y="5299"/>
                  </a:lnTo>
                  <a:lnTo>
                    <a:pt x="15539" y="4959"/>
                  </a:lnTo>
                  <a:lnTo>
                    <a:pt x="15286" y="4639"/>
                  </a:lnTo>
                  <a:lnTo>
                    <a:pt x="15017" y="4334"/>
                  </a:lnTo>
                  <a:lnTo>
                    <a:pt x="14739" y="4050"/>
                  </a:lnTo>
                  <a:lnTo>
                    <a:pt x="14450" y="3786"/>
                  </a:lnTo>
                  <a:lnTo>
                    <a:pt x="14151" y="3539"/>
                  </a:lnTo>
                  <a:lnTo>
                    <a:pt x="13841" y="3317"/>
                  </a:lnTo>
                  <a:lnTo>
                    <a:pt x="13524" y="3114"/>
                  </a:lnTo>
                  <a:lnTo>
                    <a:pt x="13199" y="2935"/>
                  </a:lnTo>
                  <a:lnTo>
                    <a:pt x="12869" y="2780"/>
                  </a:lnTo>
                  <a:lnTo>
                    <a:pt x="12533" y="2648"/>
                  </a:lnTo>
                  <a:lnTo>
                    <a:pt x="12191" y="2539"/>
                  </a:lnTo>
                  <a:lnTo>
                    <a:pt x="11846" y="2454"/>
                  </a:lnTo>
                  <a:lnTo>
                    <a:pt x="11496" y="2393"/>
                  </a:lnTo>
                  <a:lnTo>
                    <a:pt x="11147" y="2355"/>
                  </a:lnTo>
                  <a:lnTo>
                    <a:pt x="10795" y="2343"/>
                  </a:lnTo>
                  <a:lnTo>
                    <a:pt x="10444" y="2355"/>
                  </a:lnTo>
                  <a:lnTo>
                    <a:pt x="10094" y="2393"/>
                  </a:lnTo>
                  <a:lnTo>
                    <a:pt x="9745" y="2454"/>
                  </a:lnTo>
                  <a:lnTo>
                    <a:pt x="9400" y="2539"/>
                  </a:lnTo>
                  <a:lnTo>
                    <a:pt x="9058" y="2648"/>
                  </a:lnTo>
                  <a:lnTo>
                    <a:pt x="8720" y="2780"/>
                  </a:lnTo>
                  <a:lnTo>
                    <a:pt x="8389" y="2938"/>
                  </a:lnTo>
                  <a:lnTo>
                    <a:pt x="8065" y="3117"/>
                  </a:lnTo>
                  <a:lnTo>
                    <a:pt x="7748" y="3319"/>
                  </a:lnTo>
                  <a:lnTo>
                    <a:pt x="7440" y="3542"/>
                  </a:lnTo>
                  <a:lnTo>
                    <a:pt x="7139" y="3786"/>
                  </a:lnTo>
                  <a:lnTo>
                    <a:pt x="6849" y="4053"/>
                  </a:lnTo>
                  <a:lnTo>
                    <a:pt x="6571" y="4337"/>
                  </a:lnTo>
                  <a:lnTo>
                    <a:pt x="6304" y="4639"/>
                  </a:lnTo>
                  <a:lnTo>
                    <a:pt x="6049" y="4962"/>
                  </a:lnTo>
                  <a:lnTo>
                    <a:pt x="5808" y="5302"/>
                  </a:lnTo>
                  <a:lnTo>
                    <a:pt x="5578" y="5657"/>
                  </a:lnTo>
                  <a:lnTo>
                    <a:pt x="5364" y="6029"/>
                  </a:lnTo>
                  <a:lnTo>
                    <a:pt x="5167" y="6413"/>
                  </a:lnTo>
                  <a:lnTo>
                    <a:pt x="4983" y="6812"/>
                  </a:lnTo>
                  <a:lnTo>
                    <a:pt x="4815" y="7225"/>
                  </a:lnTo>
                  <a:lnTo>
                    <a:pt x="4663" y="7648"/>
                  </a:lnTo>
                  <a:lnTo>
                    <a:pt x="4530" y="8079"/>
                  </a:lnTo>
                  <a:lnTo>
                    <a:pt x="4413" y="8519"/>
                  </a:lnTo>
                  <a:lnTo>
                    <a:pt x="4312" y="8967"/>
                  </a:lnTo>
                  <a:lnTo>
                    <a:pt x="4231" y="9422"/>
                  </a:lnTo>
                  <a:lnTo>
                    <a:pt x="4167" y="9882"/>
                  </a:lnTo>
                  <a:lnTo>
                    <a:pt x="4121" y="10345"/>
                  </a:lnTo>
                  <a:lnTo>
                    <a:pt x="4093" y="10815"/>
                  </a:lnTo>
                  <a:lnTo>
                    <a:pt x="4084" y="11281"/>
                  </a:lnTo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73" name="Google Shape;201;p2" descr="Google Shape;201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Captura de Pantalla 2022-02-21 a la(s) 7.39.42 p. m..png" descr="Captura de Pantalla 2022-02-21 a la(s) 7.39.42 p. m..png"/>
          <p:cNvPicPr>
            <a:picLocks noChangeAspect="1"/>
          </p:cNvPicPr>
          <p:nvPr/>
        </p:nvPicPr>
        <p:blipFill>
          <a:blip r:embed="rId6">
            <a:extLst/>
          </a:blip>
          <a:srcRect l="0" t="6500" r="2" b="1852"/>
          <a:stretch>
            <a:fillRect/>
          </a:stretch>
        </p:blipFill>
        <p:spPr>
          <a:xfrm>
            <a:off x="740440" y="1862311"/>
            <a:ext cx="1981977" cy="219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95" fill="norm" stroke="1" extrusionOk="0">
                <a:moveTo>
                  <a:pt x="10839" y="0"/>
                </a:moveTo>
                <a:cubicBezTo>
                  <a:pt x="7908" y="0"/>
                  <a:pt x="4979" y="1004"/>
                  <a:pt x="2742" y="3015"/>
                </a:cubicBezTo>
                <a:cubicBezTo>
                  <a:pt x="1453" y="4174"/>
                  <a:pt x="546" y="5547"/>
                  <a:pt x="0" y="7002"/>
                </a:cubicBezTo>
                <a:lnTo>
                  <a:pt x="0" y="13595"/>
                </a:lnTo>
                <a:cubicBezTo>
                  <a:pt x="546" y="15050"/>
                  <a:pt x="1453" y="16419"/>
                  <a:pt x="2742" y="17578"/>
                </a:cubicBezTo>
                <a:cubicBezTo>
                  <a:pt x="7215" y="21600"/>
                  <a:pt x="14467" y="21600"/>
                  <a:pt x="18940" y="17578"/>
                </a:cubicBezTo>
                <a:cubicBezTo>
                  <a:pt x="20170" y="16473"/>
                  <a:pt x="21046" y="15176"/>
                  <a:pt x="21600" y="13796"/>
                </a:cubicBezTo>
                <a:lnTo>
                  <a:pt x="21600" y="6801"/>
                </a:lnTo>
                <a:cubicBezTo>
                  <a:pt x="21046" y="5421"/>
                  <a:pt x="20170" y="4121"/>
                  <a:pt x="18940" y="3015"/>
                </a:cubicBezTo>
                <a:cubicBezTo>
                  <a:pt x="16704" y="1004"/>
                  <a:pt x="13770" y="0"/>
                  <a:pt x="10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75" name="Captura de Pantalla 2022-02-23 a la(s) 7.16.47 p. m..png" descr="Captura de Pantalla 2022-02-23 a la(s) 7.16.47 p. m..png"/>
          <p:cNvPicPr>
            <a:picLocks noChangeAspect="1"/>
          </p:cNvPicPr>
          <p:nvPr/>
        </p:nvPicPr>
        <p:blipFill>
          <a:blip r:embed="rId7">
            <a:extLst/>
          </a:blip>
          <a:srcRect l="2444" t="2810" r="2435" b="2818"/>
          <a:stretch>
            <a:fillRect/>
          </a:stretch>
        </p:blipFill>
        <p:spPr>
          <a:xfrm>
            <a:off x="3599418" y="1903679"/>
            <a:ext cx="2101971" cy="219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7" y="0"/>
                </a:moveTo>
                <a:cubicBezTo>
                  <a:pt x="7319" y="0"/>
                  <a:pt x="4803" y="1004"/>
                  <a:pt x="2882" y="3015"/>
                </a:cubicBezTo>
                <a:cubicBezTo>
                  <a:pt x="-961" y="7037"/>
                  <a:pt x="-961" y="13557"/>
                  <a:pt x="2882" y="17578"/>
                </a:cubicBezTo>
                <a:cubicBezTo>
                  <a:pt x="6724" y="21600"/>
                  <a:pt x="12954" y="21600"/>
                  <a:pt x="16796" y="17578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4"/>
                  <a:pt x="12355" y="0"/>
                  <a:pt x="983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6" name="Google Shape;212;p2"/>
          <p:cNvSpPr txBox="1"/>
          <p:nvPr/>
        </p:nvSpPr>
        <p:spPr>
          <a:xfrm>
            <a:off x="635040" y="4193380"/>
            <a:ext cx="2192760" cy="107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Felipe Gomez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 Código y presentación </a:t>
            </a:r>
          </a:p>
        </p:txBody>
      </p:sp>
      <p:pic>
        <p:nvPicPr>
          <p:cNvPr id="377" name="Google Shape;218;p2" descr="Google Shape;218;p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879" y="6089760"/>
            <a:ext cx="621001" cy="6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Google Shape;219;p2"/>
          <p:cNvSpPr txBox="1"/>
          <p:nvPr/>
        </p:nvSpPr>
        <p:spPr>
          <a:xfrm>
            <a:off x="815039" y="6160680"/>
            <a:ext cx="6915241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200">
                <a:solidFill>
                  <a:srgbClr val="001E33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https://github.com/Felipegomeze1/ST0245-002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233;p6" descr="Google Shape;233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" y="1074"/>
            <a:ext cx="12196082" cy="685584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Google Shape;234;p6"/>
          <p:cNvSpPr txBox="1"/>
          <p:nvPr/>
        </p:nvSpPr>
        <p:spPr>
          <a:xfrm>
            <a:off x="265327" y="376925"/>
            <a:ext cx="4530000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Planteamiento del problema</a:t>
            </a:r>
          </a:p>
        </p:txBody>
      </p:sp>
      <p:sp>
        <p:nvSpPr>
          <p:cNvPr id="382" name="Google Shape;238;p6"/>
          <p:cNvSpPr txBox="1"/>
          <p:nvPr/>
        </p:nvSpPr>
        <p:spPr>
          <a:xfrm>
            <a:off x="757812" y="4161799"/>
            <a:ext cx="3544500" cy="173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Calles </a:t>
            </a:r>
          </a:p>
          <a:p>
            <a:pPr algn="ctr">
              <a:defRPr b="1" sz="2200">
                <a:solidFill>
                  <a:srgbClr val="001E33"/>
                </a:solidFill>
              </a:defRPr>
            </a:pPr>
            <a:r>
              <a:t>de Medellín, </a:t>
            </a:r>
            <a:br/>
            <a:r>
              <a:t>Origen y </a:t>
            </a:r>
            <a:br/>
            <a:r>
              <a:t>Destino</a:t>
            </a:r>
          </a:p>
        </p:txBody>
      </p:sp>
      <p:grpSp>
        <p:nvGrpSpPr>
          <p:cNvPr id="388" name="Google Shape;242;p6"/>
          <p:cNvGrpSpPr/>
          <p:nvPr/>
        </p:nvGrpSpPr>
        <p:grpSpPr>
          <a:xfrm>
            <a:off x="5137449" y="1745713"/>
            <a:ext cx="2402702" cy="2289600"/>
            <a:chOff x="0" y="0"/>
            <a:chExt cx="2402700" cy="2289599"/>
          </a:xfrm>
        </p:grpSpPr>
        <p:sp>
          <p:nvSpPr>
            <p:cNvPr id="383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3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"/>
            <p:cNvSpPr/>
            <p:nvPr/>
          </p:nvSpPr>
          <p:spPr>
            <a:xfrm>
              <a:off x="1830300" y="0"/>
              <a:ext cx="572401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hape"/>
            <p:cNvSpPr/>
            <p:nvPr/>
          </p:nvSpPr>
          <p:spPr>
            <a:xfrm>
              <a:off x="-1" y="-1"/>
              <a:ext cx="2402702" cy="57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16454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454" y="5400"/>
                  </a:lnTo>
                  <a:lnTo>
                    <a:pt x="21600" y="0"/>
                  </a:lnTo>
                  <a:moveTo>
                    <a:pt x="16454" y="5400"/>
                  </a:moveTo>
                  <a:lnTo>
                    <a:pt x="16454" y="21600"/>
                  </a:lnTo>
                </a:path>
              </a:pathLst>
            </a:custGeom>
            <a:noFill/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Algoritmo del camino más corto restringido"/>
            <p:cNvSpPr txBox="1"/>
            <p:nvPr/>
          </p:nvSpPr>
          <p:spPr>
            <a:xfrm>
              <a:off x="-1" y="734337"/>
              <a:ext cx="1830302" cy="139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Algoritmo del camino más corto restringido</a:t>
              </a:r>
            </a:p>
          </p:txBody>
        </p:sp>
      </p:grpSp>
      <p:sp>
        <p:nvSpPr>
          <p:cNvPr id="389" name="Google Shape;243;p6"/>
          <p:cNvSpPr/>
          <p:nvPr/>
        </p:nvSpPr>
        <p:spPr>
          <a:xfrm>
            <a:off x="3999312" y="2644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Google Shape;244;p6"/>
          <p:cNvSpPr/>
          <p:nvPr/>
        </p:nvSpPr>
        <p:spPr>
          <a:xfrm>
            <a:off x="3999312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Google Shape;245;p6"/>
          <p:cNvSpPr/>
          <p:nvPr/>
        </p:nvSpPr>
        <p:spPr>
          <a:xfrm>
            <a:off x="3999312" y="3483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Google Shape;246;p6"/>
          <p:cNvSpPr/>
          <p:nvPr/>
        </p:nvSpPr>
        <p:spPr>
          <a:xfrm>
            <a:off x="7580713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Google Shape;247;p6"/>
          <p:cNvSpPr txBox="1"/>
          <p:nvPr/>
        </p:nvSpPr>
        <p:spPr>
          <a:xfrm>
            <a:off x="7942523" y="4241024"/>
            <a:ext cx="3927601" cy="119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El más camino más corto</a:t>
            </a:r>
          </a:p>
          <a:p>
            <a:pPr algn="ctr">
              <a:defRPr b="1" sz="2600">
                <a:solidFill>
                  <a:srgbClr val="001E33"/>
                </a:solidFill>
              </a:defRPr>
            </a:pPr>
            <a:r>
              <a:t> restringido</a:t>
            </a:r>
          </a:p>
        </p:txBody>
      </p:sp>
      <p:pic>
        <p:nvPicPr>
          <p:cNvPr id="394" name="Google Shape;248;p6" descr="Google Shape;248;p6"/>
          <p:cNvPicPr>
            <a:picLocks noChangeAspect="1"/>
          </p:cNvPicPr>
          <p:nvPr/>
        </p:nvPicPr>
        <p:blipFill>
          <a:blip r:embed="rId3">
            <a:extLst/>
          </a:blip>
          <a:srcRect l="6175" t="4461" r="19325" b="0"/>
          <a:stretch>
            <a:fillRect/>
          </a:stretch>
        </p:blipFill>
        <p:spPr>
          <a:xfrm>
            <a:off x="895000" y="1560661"/>
            <a:ext cx="2932500" cy="2507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oogle Shape;249;p6" descr="Google Shape;249;p6"/>
          <p:cNvPicPr>
            <a:picLocks noChangeAspect="1"/>
          </p:cNvPicPr>
          <p:nvPr/>
        </p:nvPicPr>
        <p:blipFill>
          <a:blip r:embed="rId3">
            <a:extLst/>
          </a:blip>
          <a:srcRect l="6175" t="4461" r="19325" b="0"/>
          <a:stretch>
            <a:fillRect/>
          </a:stretch>
        </p:blipFill>
        <p:spPr>
          <a:xfrm>
            <a:off x="8716175" y="1605911"/>
            <a:ext cx="2932501" cy="2507329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Google Shape;250;p6"/>
          <p:cNvSpPr/>
          <p:nvPr/>
        </p:nvSpPr>
        <p:spPr>
          <a:xfrm>
            <a:off x="10112275" y="2578899"/>
            <a:ext cx="331890" cy="6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6" h="21600" fill="norm" stroke="1" extrusionOk="0">
                <a:moveTo>
                  <a:pt x="7706" y="21600"/>
                </a:moveTo>
                <a:cubicBezTo>
                  <a:pt x="5812" y="20286"/>
                  <a:pt x="10108" y="18051"/>
                  <a:pt x="8155" y="16759"/>
                </a:cubicBezTo>
                <a:cubicBezTo>
                  <a:pt x="6301" y="15533"/>
                  <a:pt x="-694" y="16013"/>
                  <a:pt x="56" y="14525"/>
                </a:cubicBezTo>
                <a:cubicBezTo>
                  <a:pt x="2960" y="8757"/>
                  <a:pt x="13941" y="4837"/>
                  <a:pt x="20906" y="0"/>
                </a:cubicBezTo>
              </a:path>
            </a:pathLst>
          </a:custGeom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Google Shape;251;p6"/>
          <p:cNvSpPr/>
          <p:nvPr/>
        </p:nvSpPr>
        <p:spPr>
          <a:xfrm>
            <a:off x="10403775" y="2523250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Google Shape;252;p6"/>
          <p:cNvSpPr/>
          <p:nvPr/>
        </p:nvSpPr>
        <p:spPr>
          <a:xfrm>
            <a:off x="10198499" y="3248299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9" name="Google Shape;253;p6"/>
          <p:cNvSpPr/>
          <p:nvPr/>
        </p:nvSpPr>
        <p:spPr>
          <a:xfrm>
            <a:off x="8619325" y="2370725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Google Shape;254;p6"/>
          <p:cNvSpPr/>
          <p:nvPr/>
        </p:nvSpPr>
        <p:spPr>
          <a:xfrm>
            <a:off x="8414049" y="3095774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Google Shape;255;p6"/>
          <p:cNvSpPr/>
          <p:nvPr/>
        </p:nvSpPr>
        <p:spPr>
          <a:xfrm>
            <a:off x="2523325" y="2523125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Google Shape;256;p6"/>
          <p:cNvSpPr/>
          <p:nvPr/>
        </p:nvSpPr>
        <p:spPr>
          <a:xfrm>
            <a:off x="2318049" y="3248174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261;g105e9140ba5_0_31" descr="Google Shape;261;g105e9140ba5_0_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2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Google Shape;262;g105e9140ba5_0_31"/>
          <p:cNvSpPr txBox="1"/>
          <p:nvPr/>
        </p:nvSpPr>
        <p:spPr>
          <a:xfrm>
            <a:off x="265319" y="376919"/>
            <a:ext cx="329910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Primer algoritmo</a:t>
            </a:r>
          </a:p>
        </p:txBody>
      </p:sp>
      <p:sp>
        <p:nvSpPr>
          <p:cNvPr id="406" name="Google Shape;263;g105e9140ba5_0_31"/>
          <p:cNvSpPr/>
          <p:nvPr/>
        </p:nvSpPr>
        <p:spPr>
          <a:xfrm flipV="1">
            <a:off x="2744011" y="544355"/>
            <a:ext cx="1136431" cy="83917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Google Shape;264;g105e9140ba5_0_31"/>
          <p:cNvSpPr txBox="1"/>
          <p:nvPr/>
        </p:nvSpPr>
        <p:spPr>
          <a:xfrm>
            <a:off x="3584880" y="4127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408" name="Google Shape;265;g105e9140ba5_0_3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segunda entrega</a:t>
            </a:r>
          </a:p>
        </p:txBody>
      </p:sp>
      <p:grpSp>
        <p:nvGrpSpPr>
          <p:cNvPr id="429" name="Google Shape;266;g105e9140ba5_0_31"/>
          <p:cNvGrpSpPr/>
          <p:nvPr/>
        </p:nvGrpSpPr>
        <p:grpSpPr>
          <a:xfrm>
            <a:off x="1886474" y="2042949"/>
            <a:ext cx="1337626" cy="2131501"/>
            <a:chOff x="0" y="0"/>
            <a:chExt cx="1337625" cy="2131500"/>
          </a:xfrm>
        </p:grpSpPr>
        <p:sp>
          <p:nvSpPr>
            <p:cNvPr id="409" name="Google Shape;267;g105e9140ba5_0_31"/>
            <p:cNvSpPr/>
            <p:nvPr/>
          </p:nvSpPr>
          <p:spPr>
            <a:xfrm>
              <a:off x="0" y="-1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Google Shape;268;g105e9140ba5_0_31"/>
            <p:cNvSpPr/>
            <p:nvPr/>
          </p:nvSpPr>
          <p:spPr>
            <a:xfrm>
              <a:off x="0" y="609599"/>
              <a:ext cx="275701" cy="3027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Google Shape;269;g105e9140ba5_0_31"/>
            <p:cNvSpPr/>
            <p:nvPr/>
          </p:nvSpPr>
          <p:spPr>
            <a:xfrm>
              <a:off x="0" y="12192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Google Shape;270;g105e9140ba5_0_31"/>
            <p:cNvSpPr/>
            <p:nvPr/>
          </p:nvSpPr>
          <p:spPr>
            <a:xfrm>
              <a:off x="533400" y="9144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Google Shape;271;g105e9140ba5_0_31"/>
            <p:cNvSpPr/>
            <p:nvPr/>
          </p:nvSpPr>
          <p:spPr>
            <a:xfrm>
              <a:off x="533400" y="1447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Google Shape;272;g105e9140ba5_0_31"/>
            <p:cNvSpPr/>
            <p:nvPr/>
          </p:nvSpPr>
          <p:spPr>
            <a:xfrm>
              <a:off x="533400" y="3047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Google Shape;273;g105e9140ba5_0_31"/>
            <p:cNvSpPr/>
            <p:nvPr/>
          </p:nvSpPr>
          <p:spPr>
            <a:xfrm>
              <a:off x="1061925" y="1224274"/>
              <a:ext cx="275701" cy="302701"/>
            </a:xfrm>
            <a:prstGeom prst="ellipse">
              <a:avLst/>
            </a:prstGeom>
            <a:solidFill>
              <a:srgbClr val="00AA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Google Shape;274;g105e9140ba5_0_31"/>
            <p:cNvSpPr/>
            <p:nvPr/>
          </p:nvSpPr>
          <p:spPr>
            <a:xfrm>
              <a:off x="1061925" y="5312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Google Shape;275;g105e9140ba5_0_31"/>
            <p:cNvSpPr/>
            <p:nvPr/>
          </p:nvSpPr>
          <p:spPr>
            <a:xfrm>
              <a:off x="0" y="1828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8" name="Google Shape;276;g105e9140ba5_0_31"/>
            <p:cNvSpPr/>
            <p:nvPr/>
          </p:nvSpPr>
          <p:spPr>
            <a:xfrm>
              <a:off x="235324" y="258370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Google Shape;277;g105e9140ba5_0_31"/>
            <p:cNvSpPr/>
            <p:nvPr/>
          </p:nvSpPr>
          <p:spPr>
            <a:xfrm>
              <a:off x="275699" y="760949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Google Shape;278;g105e9140ba5_0_31"/>
            <p:cNvSpPr/>
            <p:nvPr/>
          </p:nvSpPr>
          <p:spPr>
            <a:xfrm>
              <a:off x="275699" y="1370550"/>
              <a:ext cx="257701" cy="2286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Google Shape;279;g105e9140ba5_0_31"/>
            <p:cNvSpPr/>
            <p:nvPr/>
          </p:nvSpPr>
          <p:spPr>
            <a:xfrm flipV="1">
              <a:off x="235324" y="1706028"/>
              <a:ext cx="338402" cy="1671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Google Shape;280;g105e9140ba5_0_31"/>
            <p:cNvSpPr/>
            <p:nvPr/>
          </p:nvSpPr>
          <p:spPr>
            <a:xfrm flipV="1">
              <a:off x="235324" y="1065829"/>
              <a:ext cx="298201" cy="1977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Google Shape;281;g105e9140ba5_0_31"/>
            <p:cNvSpPr/>
            <p:nvPr/>
          </p:nvSpPr>
          <p:spPr>
            <a:xfrm flipV="1">
              <a:off x="235325" y="563028"/>
              <a:ext cx="338401" cy="909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Google Shape;282;g105e9140ba5_0_31"/>
            <p:cNvSpPr/>
            <p:nvPr/>
          </p:nvSpPr>
          <p:spPr>
            <a:xfrm flipV="1">
              <a:off x="768725" y="682728"/>
              <a:ext cx="293101" cy="2760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Google Shape;283;g105e9140ba5_0_31"/>
            <p:cNvSpPr/>
            <p:nvPr/>
          </p:nvSpPr>
          <p:spPr>
            <a:xfrm>
              <a:off x="768725" y="563170"/>
              <a:ext cx="333601" cy="7053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Google Shape;284;g105e9140ba5_0_31"/>
            <p:cNvSpPr/>
            <p:nvPr/>
          </p:nvSpPr>
          <p:spPr>
            <a:xfrm flipV="1">
              <a:off x="809100" y="1375650"/>
              <a:ext cx="252901" cy="2235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Google Shape;285;g105e9140ba5_0_31"/>
            <p:cNvSpPr/>
            <p:nvPr/>
          </p:nvSpPr>
          <p:spPr>
            <a:xfrm>
              <a:off x="809100" y="1065749"/>
              <a:ext cx="293101" cy="2028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Google Shape;286;g105e9140ba5_0_31"/>
            <p:cNvSpPr/>
            <p:nvPr/>
          </p:nvSpPr>
          <p:spPr>
            <a:xfrm flipV="1">
              <a:off x="768725" y="789528"/>
              <a:ext cx="333601" cy="7026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0" name="Google Shape;287;g105e9140ba5_0_31"/>
          <p:cNvSpPr txBox="1"/>
          <p:nvPr/>
        </p:nvSpPr>
        <p:spPr>
          <a:xfrm>
            <a:off x="757812" y="4161799"/>
            <a:ext cx="3544500" cy="173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Calles </a:t>
            </a:r>
          </a:p>
          <a:p>
            <a:pPr algn="ctr">
              <a:defRPr b="1" sz="2200">
                <a:solidFill>
                  <a:srgbClr val="001E33"/>
                </a:solidFill>
              </a:defRPr>
            </a:pPr>
            <a:r>
              <a:t>de Medellín, </a:t>
            </a:r>
            <a:br/>
            <a:r>
              <a:t>Origen y </a:t>
            </a:r>
            <a:br/>
            <a:r>
              <a:t>Destino</a:t>
            </a:r>
          </a:p>
        </p:txBody>
      </p:sp>
      <p:sp>
        <p:nvSpPr>
          <p:cNvPr id="431" name="Google Shape;288;g105e9140ba5_0_31"/>
          <p:cNvSpPr txBox="1"/>
          <p:nvPr/>
        </p:nvSpPr>
        <p:spPr>
          <a:xfrm>
            <a:off x="5130975" y="5065524"/>
            <a:ext cx="29325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Añada el nombre de su</a:t>
            </a:r>
            <a:br/>
            <a:r>
              <a:t>algoritmo</a:t>
            </a:r>
          </a:p>
        </p:txBody>
      </p:sp>
      <p:sp>
        <p:nvSpPr>
          <p:cNvPr id="432" name="Google Shape;289;g105e9140ba5_0_31"/>
          <p:cNvSpPr/>
          <p:nvPr/>
        </p:nvSpPr>
        <p:spPr>
          <a:xfrm flipH="1">
            <a:off x="5338487" y="4414726"/>
            <a:ext cx="420499" cy="139390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Google Shape;290;g105e9140ba5_0_31"/>
          <p:cNvSpPr txBox="1"/>
          <p:nvPr/>
        </p:nvSpPr>
        <p:spPr>
          <a:xfrm>
            <a:off x="4163690" y="9200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grpSp>
        <p:nvGrpSpPr>
          <p:cNvPr id="439" name="Google Shape;291;g105e9140ba5_0_31"/>
          <p:cNvGrpSpPr/>
          <p:nvPr/>
        </p:nvGrpSpPr>
        <p:grpSpPr>
          <a:xfrm>
            <a:off x="5137449" y="1745713"/>
            <a:ext cx="2402702" cy="2289600"/>
            <a:chOff x="0" y="0"/>
            <a:chExt cx="2402700" cy="2289599"/>
          </a:xfrm>
        </p:grpSpPr>
        <p:sp>
          <p:nvSpPr>
            <p:cNvPr id="434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5" name="Shape"/>
            <p:cNvSpPr/>
            <p:nvPr/>
          </p:nvSpPr>
          <p:spPr>
            <a:xfrm>
              <a:off x="1830300" y="0"/>
              <a:ext cx="572401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6" name="Shape"/>
            <p:cNvSpPr/>
            <p:nvPr/>
          </p:nvSpPr>
          <p:spPr>
            <a:xfrm>
              <a:off x="-1" y="-1"/>
              <a:ext cx="2402702" cy="57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16454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7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454" y="5400"/>
                  </a:lnTo>
                  <a:lnTo>
                    <a:pt x="21600" y="0"/>
                  </a:lnTo>
                  <a:moveTo>
                    <a:pt x="16454" y="5400"/>
                  </a:moveTo>
                  <a:lnTo>
                    <a:pt x="16454" y="21600"/>
                  </a:lnTo>
                </a:path>
              </a:pathLst>
            </a:custGeom>
            <a:noFill/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8" name="Por favor, escriba el nombre de su algoritmo"/>
            <p:cNvSpPr txBox="1"/>
            <p:nvPr/>
          </p:nvSpPr>
          <p:spPr>
            <a:xfrm>
              <a:off x="-1" y="734337"/>
              <a:ext cx="1830302" cy="139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2100">
                  <a:solidFill>
                    <a:srgbClr val="001E33"/>
                  </a:solidFill>
                </a:defRPr>
              </a:lvl1pPr>
            </a:lstStyle>
            <a:p>
              <a:pPr/>
              <a:r>
                <a:t>Por favor, escriba el nombre de su algoritmo</a:t>
              </a:r>
            </a:p>
          </p:txBody>
        </p:sp>
      </p:grpSp>
      <p:sp>
        <p:nvSpPr>
          <p:cNvPr id="440" name="Google Shape;292;g105e9140ba5_0_31"/>
          <p:cNvSpPr/>
          <p:nvPr/>
        </p:nvSpPr>
        <p:spPr>
          <a:xfrm>
            <a:off x="3999312" y="2644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Google Shape;293;g105e9140ba5_0_31"/>
          <p:cNvSpPr/>
          <p:nvPr/>
        </p:nvSpPr>
        <p:spPr>
          <a:xfrm>
            <a:off x="3999312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Google Shape;294;g105e9140ba5_0_31"/>
          <p:cNvSpPr/>
          <p:nvPr/>
        </p:nvSpPr>
        <p:spPr>
          <a:xfrm>
            <a:off x="3999312" y="3483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3" name="Google Shape;295;g105e9140ba5_0_31"/>
          <p:cNvGrpSpPr/>
          <p:nvPr/>
        </p:nvGrpSpPr>
        <p:grpSpPr>
          <a:xfrm>
            <a:off x="9309024" y="2042949"/>
            <a:ext cx="1337626" cy="2131501"/>
            <a:chOff x="0" y="0"/>
            <a:chExt cx="1337625" cy="2131500"/>
          </a:xfrm>
        </p:grpSpPr>
        <p:sp>
          <p:nvSpPr>
            <p:cNvPr id="443" name="Google Shape;296;g105e9140ba5_0_31"/>
            <p:cNvSpPr/>
            <p:nvPr/>
          </p:nvSpPr>
          <p:spPr>
            <a:xfrm>
              <a:off x="0" y="-1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Google Shape;297;g105e9140ba5_0_31"/>
            <p:cNvSpPr/>
            <p:nvPr/>
          </p:nvSpPr>
          <p:spPr>
            <a:xfrm>
              <a:off x="0" y="609599"/>
              <a:ext cx="275701" cy="3027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Google Shape;298;g105e9140ba5_0_31"/>
            <p:cNvSpPr/>
            <p:nvPr/>
          </p:nvSpPr>
          <p:spPr>
            <a:xfrm>
              <a:off x="0" y="12192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Google Shape;299;g105e9140ba5_0_31"/>
            <p:cNvSpPr/>
            <p:nvPr/>
          </p:nvSpPr>
          <p:spPr>
            <a:xfrm>
              <a:off x="533400" y="9144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Google Shape;300;g105e9140ba5_0_31"/>
            <p:cNvSpPr/>
            <p:nvPr/>
          </p:nvSpPr>
          <p:spPr>
            <a:xfrm>
              <a:off x="533400" y="1447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8" name="Google Shape;301;g105e9140ba5_0_31"/>
            <p:cNvSpPr/>
            <p:nvPr/>
          </p:nvSpPr>
          <p:spPr>
            <a:xfrm>
              <a:off x="533400" y="3047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9" name="Google Shape;302;g105e9140ba5_0_31"/>
            <p:cNvSpPr/>
            <p:nvPr/>
          </p:nvSpPr>
          <p:spPr>
            <a:xfrm>
              <a:off x="1061925" y="1224274"/>
              <a:ext cx="275701" cy="302701"/>
            </a:xfrm>
            <a:prstGeom prst="ellipse">
              <a:avLst/>
            </a:prstGeom>
            <a:solidFill>
              <a:srgbClr val="00AA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0" name="Google Shape;303;g105e9140ba5_0_31"/>
            <p:cNvSpPr/>
            <p:nvPr/>
          </p:nvSpPr>
          <p:spPr>
            <a:xfrm>
              <a:off x="1061925" y="5312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1" name="Google Shape;304;g105e9140ba5_0_31"/>
            <p:cNvSpPr/>
            <p:nvPr/>
          </p:nvSpPr>
          <p:spPr>
            <a:xfrm>
              <a:off x="0" y="1828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2" name="Google Shape;305;g105e9140ba5_0_31"/>
            <p:cNvSpPr/>
            <p:nvPr/>
          </p:nvSpPr>
          <p:spPr>
            <a:xfrm>
              <a:off x="235324" y="258370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Google Shape;306;g105e9140ba5_0_31"/>
            <p:cNvSpPr/>
            <p:nvPr/>
          </p:nvSpPr>
          <p:spPr>
            <a:xfrm>
              <a:off x="275699" y="760949"/>
              <a:ext cx="298202" cy="19770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Google Shape;307;g105e9140ba5_0_31"/>
            <p:cNvSpPr/>
            <p:nvPr/>
          </p:nvSpPr>
          <p:spPr>
            <a:xfrm>
              <a:off x="275699" y="1370550"/>
              <a:ext cx="257701" cy="2286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Google Shape;308;g105e9140ba5_0_31"/>
            <p:cNvSpPr/>
            <p:nvPr/>
          </p:nvSpPr>
          <p:spPr>
            <a:xfrm flipV="1">
              <a:off x="235324" y="1706028"/>
              <a:ext cx="338402" cy="1671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Google Shape;309;g105e9140ba5_0_31"/>
            <p:cNvSpPr/>
            <p:nvPr/>
          </p:nvSpPr>
          <p:spPr>
            <a:xfrm flipV="1">
              <a:off x="235324" y="1065829"/>
              <a:ext cx="298201" cy="1977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Google Shape;310;g105e9140ba5_0_31"/>
            <p:cNvSpPr/>
            <p:nvPr/>
          </p:nvSpPr>
          <p:spPr>
            <a:xfrm flipV="1">
              <a:off x="235325" y="563028"/>
              <a:ext cx="338401" cy="909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Google Shape;311;g105e9140ba5_0_31"/>
            <p:cNvSpPr/>
            <p:nvPr/>
          </p:nvSpPr>
          <p:spPr>
            <a:xfrm flipV="1">
              <a:off x="768725" y="682728"/>
              <a:ext cx="293101" cy="2760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Google Shape;312;g105e9140ba5_0_31"/>
            <p:cNvSpPr/>
            <p:nvPr/>
          </p:nvSpPr>
          <p:spPr>
            <a:xfrm>
              <a:off x="768725" y="563170"/>
              <a:ext cx="333601" cy="7053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Google Shape;313;g105e9140ba5_0_31"/>
            <p:cNvSpPr/>
            <p:nvPr/>
          </p:nvSpPr>
          <p:spPr>
            <a:xfrm flipV="1">
              <a:off x="809100" y="1375650"/>
              <a:ext cx="252901" cy="2235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Google Shape;314;g105e9140ba5_0_31"/>
            <p:cNvSpPr/>
            <p:nvPr/>
          </p:nvSpPr>
          <p:spPr>
            <a:xfrm>
              <a:off x="809100" y="1065749"/>
              <a:ext cx="293101" cy="20280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Google Shape;315;g105e9140ba5_0_31"/>
            <p:cNvSpPr/>
            <p:nvPr/>
          </p:nvSpPr>
          <p:spPr>
            <a:xfrm flipV="1">
              <a:off x="768725" y="789528"/>
              <a:ext cx="333601" cy="7026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4" name="Google Shape;316;g105e9140ba5_0_31"/>
          <p:cNvSpPr/>
          <p:nvPr/>
        </p:nvSpPr>
        <p:spPr>
          <a:xfrm>
            <a:off x="7580713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Google Shape;317;g105e9140ba5_0_31"/>
          <p:cNvSpPr txBox="1"/>
          <p:nvPr/>
        </p:nvSpPr>
        <p:spPr>
          <a:xfrm>
            <a:off x="8325536" y="4241024"/>
            <a:ext cx="3544501" cy="228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500">
                <a:solidFill>
                  <a:srgbClr val="001E33"/>
                </a:solidFill>
              </a:defRPr>
            </a:pPr>
            <a:r>
              <a:t>El camino más corto sin superar un riesgo medio ponderado de acoso </a:t>
            </a:r>
            <a:r>
              <a:rPr i="1"/>
              <a:t>r</a:t>
            </a:r>
            <a:endParaRPr i="1" sz="2200"/>
          </a:p>
          <a:p>
            <a:pPr algn="ctr"/>
            <a:endParaRPr b="1" i="1" sz="2500">
              <a:solidFill>
                <a:srgbClr val="001E33"/>
              </a:solidFill>
            </a:endParaRPr>
          </a:p>
        </p:txBody>
      </p:sp>
      <p:sp>
        <p:nvSpPr>
          <p:cNvPr id="466" name="Google Shape;318;g105e9140ba5_0_31"/>
          <p:cNvSpPr/>
          <p:nvPr/>
        </p:nvSpPr>
        <p:spPr>
          <a:xfrm>
            <a:off x="3999312" y="3864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Google Shape;319;g105e9140ba5_0_31"/>
          <p:cNvSpPr txBox="1"/>
          <p:nvPr/>
        </p:nvSpPr>
        <p:spPr>
          <a:xfrm>
            <a:off x="3521412" y="3588025"/>
            <a:ext cx="475800" cy="540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i="1" sz="2500">
                <a:solidFill>
                  <a:srgbClr val="001E33"/>
                </a:solidFill>
              </a:defRPr>
            </a:lvl1pPr>
          </a:lstStyle>
          <a:p>
            <a:pPr/>
            <a: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324;g105e9140ba5_0_92" descr="Google Shape;324;g105e9140ba5_0_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2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Google Shape;325;g105e9140ba5_0_92"/>
          <p:cNvSpPr txBox="1"/>
          <p:nvPr/>
        </p:nvSpPr>
        <p:spPr>
          <a:xfrm>
            <a:off x="265319" y="376919"/>
            <a:ext cx="329910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Segundo algoritmo</a:t>
            </a:r>
          </a:p>
        </p:txBody>
      </p:sp>
      <p:sp>
        <p:nvSpPr>
          <p:cNvPr id="471" name="Google Shape;326;g105e9140ba5_0_92"/>
          <p:cNvSpPr/>
          <p:nvPr/>
        </p:nvSpPr>
        <p:spPr>
          <a:xfrm flipV="1">
            <a:off x="3201211" y="544355"/>
            <a:ext cx="1136431" cy="83917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Google Shape;327;g105e9140ba5_0_92"/>
          <p:cNvSpPr txBox="1"/>
          <p:nvPr/>
        </p:nvSpPr>
        <p:spPr>
          <a:xfrm>
            <a:off x="4118280" y="4127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473" name="Google Shape;328;g105e9140ba5_0_92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segunda entrega</a:t>
            </a:r>
          </a:p>
        </p:txBody>
      </p:sp>
      <p:grpSp>
        <p:nvGrpSpPr>
          <p:cNvPr id="494" name="Google Shape;329;g105e9140ba5_0_92"/>
          <p:cNvGrpSpPr/>
          <p:nvPr/>
        </p:nvGrpSpPr>
        <p:grpSpPr>
          <a:xfrm>
            <a:off x="1886474" y="2042949"/>
            <a:ext cx="1337626" cy="2131501"/>
            <a:chOff x="0" y="0"/>
            <a:chExt cx="1337625" cy="2131500"/>
          </a:xfrm>
        </p:grpSpPr>
        <p:sp>
          <p:nvSpPr>
            <p:cNvPr id="474" name="Google Shape;330;g105e9140ba5_0_92"/>
            <p:cNvSpPr/>
            <p:nvPr/>
          </p:nvSpPr>
          <p:spPr>
            <a:xfrm>
              <a:off x="0" y="-1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Google Shape;331;g105e9140ba5_0_92"/>
            <p:cNvSpPr/>
            <p:nvPr/>
          </p:nvSpPr>
          <p:spPr>
            <a:xfrm>
              <a:off x="0" y="609599"/>
              <a:ext cx="275701" cy="30270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Google Shape;332;g105e9140ba5_0_92"/>
            <p:cNvSpPr/>
            <p:nvPr/>
          </p:nvSpPr>
          <p:spPr>
            <a:xfrm>
              <a:off x="0" y="12192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Google Shape;333;g105e9140ba5_0_92"/>
            <p:cNvSpPr/>
            <p:nvPr/>
          </p:nvSpPr>
          <p:spPr>
            <a:xfrm>
              <a:off x="533400" y="9144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Google Shape;334;g105e9140ba5_0_92"/>
            <p:cNvSpPr/>
            <p:nvPr/>
          </p:nvSpPr>
          <p:spPr>
            <a:xfrm>
              <a:off x="533400" y="1447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Google Shape;335;g105e9140ba5_0_92"/>
            <p:cNvSpPr/>
            <p:nvPr/>
          </p:nvSpPr>
          <p:spPr>
            <a:xfrm>
              <a:off x="533400" y="3047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0" name="Google Shape;336;g105e9140ba5_0_92"/>
            <p:cNvSpPr/>
            <p:nvPr/>
          </p:nvSpPr>
          <p:spPr>
            <a:xfrm>
              <a:off x="1061925" y="1224274"/>
              <a:ext cx="275701" cy="302701"/>
            </a:xfrm>
            <a:prstGeom prst="ellipse">
              <a:avLst/>
            </a:prstGeom>
            <a:solidFill>
              <a:srgbClr val="00AA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1" name="Google Shape;337;g105e9140ba5_0_92"/>
            <p:cNvSpPr/>
            <p:nvPr/>
          </p:nvSpPr>
          <p:spPr>
            <a:xfrm>
              <a:off x="1061925" y="5312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2" name="Google Shape;338;g105e9140ba5_0_92"/>
            <p:cNvSpPr/>
            <p:nvPr/>
          </p:nvSpPr>
          <p:spPr>
            <a:xfrm>
              <a:off x="0" y="1828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3" name="Google Shape;339;g105e9140ba5_0_92"/>
            <p:cNvSpPr/>
            <p:nvPr/>
          </p:nvSpPr>
          <p:spPr>
            <a:xfrm>
              <a:off x="235324" y="258370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Google Shape;340;g105e9140ba5_0_92"/>
            <p:cNvSpPr/>
            <p:nvPr/>
          </p:nvSpPr>
          <p:spPr>
            <a:xfrm>
              <a:off x="275699" y="760949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Google Shape;341;g105e9140ba5_0_92"/>
            <p:cNvSpPr/>
            <p:nvPr/>
          </p:nvSpPr>
          <p:spPr>
            <a:xfrm>
              <a:off x="275699" y="1370550"/>
              <a:ext cx="257701" cy="2286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Google Shape;342;g105e9140ba5_0_92"/>
            <p:cNvSpPr/>
            <p:nvPr/>
          </p:nvSpPr>
          <p:spPr>
            <a:xfrm flipV="1">
              <a:off x="235324" y="1706028"/>
              <a:ext cx="338402" cy="1671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Google Shape;343;g105e9140ba5_0_92"/>
            <p:cNvSpPr/>
            <p:nvPr/>
          </p:nvSpPr>
          <p:spPr>
            <a:xfrm flipV="1">
              <a:off x="235324" y="1065829"/>
              <a:ext cx="298201" cy="1977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Google Shape;344;g105e9140ba5_0_92"/>
            <p:cNvSpPr/>
            <p:nvPr/>
          </p:nvSpPr>
          <p:spPr>
            <a:xfrm flipV="1">
              <a:off x="235325" y="563028"/>
              <a:ext cx="338401" cy="909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Google Shape;345;g105e9140ba5_0_92"/>
            <p:cNvSpPr/>
            <p:nvPr/>
          </p:nvSpPr>
          <p:spPr>
            <a:xfrm flipV="1">
              <a:off x="768725" y="682728"/>
              <a:ext cx="293101" cy="2760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Google Shape;346;g105e9140ba5_0_92"/>
            <p:cNvSpPr/>
            <p:nvPr/>
          </p:nvSpPr>
          <p:spPr>
            <a:xfrm>
              <a:off x="768725" y="563170"/>
              <a:ext cx="333601" cy="7053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Google Shape;347;g105e9140ba5_0_92"/>
            <p:cNvSpPr/>
            <p:nvPr/>
          </p:nvSpPr>
          <p:spPr>
            <a:xfrm flipV="1">
              <a:off x="809100" y="1375650"/>
              <a:ext cx="252901" cy="2235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Google Shape;348;g105e9140ba5_0_92"/>
            <p:cNvSpPr/>
            <p:nvPr/>
          </p:nvSpPr>
          <p:spPr>
            <a:xfrm>
              <a:off x="809100" y="1065749"/>
              <a:ext cx="293101" cy="2028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Google Shape;349;g105e9140ba5_0_92"/>
            <p:cNvSpPr/>
            <p:nvPr/>
          </p:nvSpPr>
          <p:spPr>
            <a:xfrm flipV="1">
              <a:off x="768725" y="789528"/>
              <a:ext cx="333601" cy="7026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5" name="Google Shape;350;g105e9140ba5_0_92"/>
          <p:cNvSpPr txBox="1"/>
          <p:nvPr/>
        </p:nvSpPr>
        <p:spPr>
          <a:xfrm>
            <a:off x="757812" y="4161799"/>
            <a:ext cx="3544500" cy="173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Calles </a:t>
            </a:r>
          </a:p>
          <a:p>
            <a:pPr algn="ctr">
              <a:defRPr b="1" sz="2200">
                <a:solidFill>
                  <a:srgbClr val="001E33"/>
                </a:solidFill>
              </a:defRPr>
            </a:pPr>
            <a:r>
              <a:t>de Medellín, </a:t>
            </a:r>
            <a:br/>
            <a:r>
              <a:t>Origen y </a:t>
            </a:r>
            <a:br/>
            <a:r>
              <a:t>Destino</a:t>
            </a:r>
          </a:p>
        </p:txBody>
      </p:sp>
      <p:sp>
        <p:nvSpPr>
          <p:cNvPr id="496" name="Google Shape;351;g105e9140ba5_0_92"/>
          <p:cNvSpPr txBox="1"/>
          <p:nvPr/>
        </p:nvSpPr>
        <p:spPr>
          <a:xfrm>
            <a:off x="5130975" y="5065524"/>
            <a:ext cx="29325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Añada el nombre de su</a:t>
            </a:r>
            <a:br/>
            <a:r>
              <a:t>algoritmo</a:t>
            </a:r>
          </a:p>
        </p:txBody>
      </p:sp>
      <p:sp>
        <p:nvSpPr>
          <p:cNvPr id="497" name="Google Shape;352;g105e9140ba5_0_92"/>
          <p:cNvSpPr/>
          <p:nvPr/>
        </p:nvSpPr>
        <p:spPr>
          <a:xfrm flipH="1">
            <a:off x="5444337" y="3920352"/>
            <a:ext cx="420499" cy="139390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Google Shape;353;g105e9140ba5_0_92"/>
          <p:cNvSpPr txBox="1"/>
          <p:nvPr/>
        </p:nvSpPr>
        <p:spPr>
          <a:xfrm>
            <a:off x="4163690" y="9200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grpSp>
        <p:nvGrpSpPr>
          <p:cNvPr id="504" name="Google Shape;354;g105e9140ba5_0_92"/>
          <p:cNvGrpSpPr/>
          <p:nvPr/>
        </p:nvGrpSpPr>
        <p:grpSpPr>
          <a:xfrm>
            <a:off x="5137449" y="1745713"/>
            <a:ext cx="2402702" cy="2289600"/>
            <a:chOff x="0" y="0"/>
            <a:chExt cx="2402700" cy="2289599"/>
          </a:xfrm>
        </p:grpSpPr>
        <p:sp>
          <p:nvSpPr>
            <p:cNvPr id="499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500" name="Shape"/>
            <p:cNvSpPr/>
            <p:nvPr/>
          </p:nvSpPr>
          <p:spPr>
            <a:xfrm>
              <a:off x="1830300" y="0"/>
              <a:ext cx="572401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501" name="Shape"/>
            <p:cNvSpPr/>
            <p:nvPr/>
          </p:nvSpPr>
          <p:spPr>
            <a:xfrm>
              <a:off x="-1" y="-1"/>
              <a:ext cx="2402702" cy="57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16454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502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454" y="5400"/>
                  </a:lnTo>
                  <a:lnTo>
                    <a:pt x="21600" y="0"/>
                  </a:lnTo>
                  <a:moveTo>
                    <a:pt x="16454" y="5400"/>
                  </a:moveTo>
                  <a:lnTo>
                    <a:pt x="16454" y="21600"/>
                  </a:lnTo>
                </a:path>
              </a:pathLst>
            </a:custGeom>
            <a:noFill/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503" name="Por favor, escriba el nombre de su algoritmo"/>
            <p:cNvSpPr txBox="1"/>
            <p:nvPr/>
          </p:nvSpPr>
          <p:spPr>
            <a:xfrm>
              <a:off x="-1" y="734337"/>
              <a:ext cx="1830302" cy="139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2100">
                  <a:solidFill>
                    <a:srgbClr val="001E33"/>
                  </a:solidFill>
                </a:defRPr>
              </a:lvl1pPr>
            </a:lstStyle>
            <a:p>
              <a:pPr/>
              <a:r>
                <a:t>Por favor, escriba el nombre de su algoritmo</a:t>
              </a:r>
            </a:p>
          </p:txBody>
        </p:sp>
      </p:grpSp>
      <p:sp>
        <p:nvSpPr>
          <p:cNvPr id="505" name="Google Shape;355;g105e9140ba5_0_92"/>
          <p:cNvSpPr/>
          <p:nvPr/>
        </p:nvSpPr>
        <p:spPr>
          <a:xfrm>
            <a:off x="3999312" y="2644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Google Shape;356;g105e9140ba5_0_92"/>
          <p:cNvSpPr/>
          <p:nvPr/>
        </p:nvSpPr>
        <p:spPr>
          <a:xfrm>
            <a:off x="3999312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Google Shape;357;g105e9140ba5_0_92"/>
          <p:cNvSpPr/>
          <p:nvPr/>
        </p:nvSpPr>
        <p:spPr>
          <a:xfrm>
            <a:off x="3999312" y="3483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8" name="Google Shape;358;g105e9140ba5_0_92"/>
          <p:cNvGrpSpPr/>
          <p:nvPr/>
        </p:nvGrpSpPr>
        <p:grpSpPr>
          <a:xfrm>
            <a:off x="9309024" y="2042949"/>
            <a:ext cx="1337626" cy="2131501"/>
            <a:chOff x="0" y="0"/>
            <a:chExt cx="1337625" cy="2131500"/>
          </a:xfrm>
        </p:grpSpPr>
        <p:sp>
          <p:nvSpPr>
            <p:cNvPr id="508" name="Google Shape;359;g105e9140ba5_0_92"/>
            <p:cNvSpPr/>
            <p:nvPr/>
          </p:nvSpPr>
          <p:spPr>
            <a:xfrm>
              <a:off x="0" y="-1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9" name="Google Shape;360;g105e9140ba5_0_92"/>
            <p:cNvSpPr/>
            <p:nvPr/>
          </p:nvSpPr>
          <p:spPr>
            <a:xfrm>
              <a:off x="0" y="609599"/>
              <a:ext cx="275701" cy="30270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0" name="Google Shape;361;g105e9140ba5_0_92"/>
            <p:cNvSpPr/>
            <p:nvPr/>
          </p:nvSpPr>
          <p:spPr>
            <a:xfrm>
              <a:off x="0" y="12192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1" name="Google Shape;362;g105e9140ba5_0_92"/>
            <p:cNvSpPr/>
            <p:nvPr/>
          </p:nvSpPr>
          <p:spPr>
            <a:xfrm>
              <a:off x="533400" y="9144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2" name="Google Shape;363;g105e9140ba5_0_92"/>
            <p:cNvSpPr/>
            <p:nvPr/>
          </p:nvSpPr>
          <p:spPr>
            <a:xfrm>
              <a:off x="533400" y="1447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3" name="Google Shape;364;g105e9140ba5_0_92"/>
            <p:cNvSpPr/>
            <p:nvPr/>
          </p:nvSpPr>
          <p:spPr>
            <a:xfrm>
              <a:off x="533400" y="3047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4" name="Google Shape;365;g105e9140ba5_0_92"/>
            <p:cNvSpPr/>
            <p:nvPr/>
          </p:nvSpPr>
          <p:spPr>
            <a:xfrm>
              <a:off x="1061925" y="1224274"/>
              <a:ext cx="275701" cy="302701"/>
            </a:xfrm>
            <a:prstGeom prst="ellipse">
              <a:avLst/>
            </a:prstGeom>
            <a:solidFill>
              <a:srgbClr val="00AA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5" name="Google Shape;366;g105e9140ba5_0_92"/>
            <p:cNvSpPr/>
            <p:nvPr/>
          </p:nvSpPr>
          <p:spPr>
            <a:xfrm>
              <a:off x="1061925" y="5312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6" name="Google Shape;367;g105e9140ba5_0_92"/>
            <p:cNvSpPr/>
            <p:nvPr/>
          </p:nvSpPr>
          <p:spPr>
            <a:xfrm>
              <a:off x="0" y="1828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7" name="Google Shape;368;g105e9140ba5_0_92"/>
            <p:cNvSpPr/>
            <p:nvPr/>
          </p:nvSpPr>
          <p:spPr>
            <a:xfrm>
              <a:off x="235324" y="258370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Google Shape;369;g105e9140ba5_0_92"/>
            <p:cNvSpPr/>
            <p:nvPr/>
          </p:nvSpPr>
          <p:spPr>
            <a:xfrm>
              <a:off x="275699" y="760949"/>
              <a:ext cx="298202" cy="19770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Google Shape;370;g105e9140ba5_0_92"/>
            <p:cNvSpPr/>
            <p:nvPr/>
          </p:nvSpPr>
          <p:spPr>
            <a:xfrm>
              <a:off x="275699" y="1370550"/>
              <a:ext cx="257701" cy="22860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Google Shape;371;g105e9140ba5_0_92"/>
            <p:cNvSpPr/>
            <p:nvPr/>
          </p:nvSpPr>
          <p:spPr>
            <a:xfrm flipV="1">
              <a:off x="235324" y="1706028"/>
              <a:ext cx="338402" cy="1671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Google Shape;372;g105e9140ba5_0_92"/>
            <p:cNvSpPr/>
            <p:nvPr/>
          </p:nvSpPr>
          <p:spPr>
            <a:xfrm flipV="1">
              <a:off x="235324" y="1065829"/>
              <a:ext cx="298201" cy="19770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Google Shape;373;g105e9140ba5_0_92"/>
            <p:cNvSpPr/>
            <p:nvPr/>
          </p:nvSpPr>
          <p:spPr>
            <a:xfrm flipV="1">
              <a:off x="235325" y="563028"/>
              <a:ext cx="338401" cy="909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Google Shape;374;g105e9140ba5_0_92"/>
            <p:cNvSpPr/>
            <p:nvPr/>
          </p:nvSpPr>
          <p:spPr>
            <a:xfrm flipV="1">
              <a:off x="768725" y="682728"/>
              <a:ext cx="293101" cy="2760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Google Shape;375;g105e9140ba5_0_92"/>
            <p:cNvSpPr/>
            <p:nvPr/>
          </p:nvSpPr>
          <p:spPr>
            <a:xfrm>
              <a:off x="768725" y="563170"/>
              <a:ext cx="333601" cy="7053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Google Shape;376;g105e9140ba5_0_92"/>
            <p:cNvSpPr/>
            <p:nvPr/>
          </p:nvSpPr>
          <p:spPr>
            <a:xfrm flipV="1">
              <a:off x="809100" y="1375650"/>
              <a:ext cx="252901" cy="22350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Google Shape;377;g105e9140ba5_0_92"/>
            <p:cNvSpPr/>
            <p:nvPr/>
          </p:nvSpPr>
          <p:spPr>
            <a:xfrm>
              <a:off x="809100" y="1065749"/>
              <a:ext cx="293101" cy="2028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Google Shape;378;g105e9140ba5_0_92"/>
            <p:cNvSpPr/>
            <p:nvPr/>
          </p:nvSpPr>
          <p:spPr>
            <a:xfrm flipV="1">
              <a:off x="768725" y="789528"/>
              <a:ext cx="333601" cy="7026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9" name="Google Shape;379;g105e9140ba5_0_92"/>
          <p:cNvSpPr/>
          <p:nvPr/>
        </p:nvSpPr>
        <p:spPr>
          <a:xfrm>
            <a:off x="7580713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Google Shape;380;g105e9140ba5_0_92"/>
          <p:cNvSpPr txBox="1"/>
          <p:nvPr/>
        </p:nvSpPr>
        <p:spPr>
          <a:xfrm>
            <a:off x="7848600" y="4241024"/>
            <a:ext cx="4097700" cy="188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500">
                <a:solidFill>
                  <a:srgbClr val="001E33"/>
                </a:solidFill>
              </a:defRPr>
            </a:pPr>
            <a:r>
              <a:t>Ruta con el menor riesgo promedio ponderado de acoso sin superar una distancia </a:t>
            </a:r>
            <a:r>
              <a:rPr i="1"/>
              <a:t>d</a:t>
            </a:r>
            <a:endParaRPr i="1" sz="2200"/>
          </a:p>
        </p:txBody>
      </p:sp>
      <p:sp>
        <p:nvSpPr>
          <p:cNvPr id="531" name="Google Shape;381;g105e9140ba5_0_92"/>
          <p:cNvSpPr/>
          <p:nvPr/>
        </p:nvSpPr>
        <p:spPr>
          <a:xfrm>
            <a:off x="3999312" y="3864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Google Shape;382;g105e9140ba5_0_92"/>
          <p:cNvSpPr txBox="1"/>
          <p:nvPr/>
        </p:nvSpPr>
        <p:spPr>
          <a:xfrm>
            <a:off x="3521412" y="3588025"/>
            <a:ext cx="475800" cy="540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i="1" sz="2500">
                <a:solidFill>
                  <a:srgbClr val="001E33"/>
                </a:solidFill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387;p3" descr="Google Shape;387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Google Shape;388;p3"/>
          <p:cNvSpPr txBox="1"/>
          <p:nvPr/>
        </p:nvSpPr>
        <p:spPr>
          <a:xfrm>
            <a:off x="265323" y="376925"/>
            <a:ext cx="48639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Explicación del algoritmo</a:t>
            </a:r>
          </a:p>
        </p:txBody>
      </p:sp>
      <p:sp>
        <p:nvSpPr>
          <p:cNvPr id="536" name="Google Shape;389;p3"/>
          <p:cNvSpPr txBox="1"/>
          <p:nvPr/>
        </p:nvSpPr>
        <p:spPr>
          <a:xfrm>
            <a:off x="161999" y="4973275"/>
            <a:ext cx="6983102" cy="94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Nombre del algoritmo para el camino más corto restringido </a:t>
            </a:r>
            <a:r>
              <a:rPr sz="1400">
                <a:solidFill>
                  <a:schemeClr val="accent2"/>
                </a:solidFill>
              </a:rPr>
              <a:t>(</a:t>
            </a:r>
            <a:r>
              <a:rPr i="1" sz="1400">
                <a:solidFill>
                  <a:schemeClr val="accent2"/>
                </a:solidFill>
              </a:rPr>
              <a:t>En este semestre, podría ser DFS, BFS, Dijkstra, A*... </a:t>
            </a:r>
            <a:r>
              <a:rPr b="1" i="1" sz="1400">
                <a:solidFill>
                  <a:schemeClr val="accent2"/>
                </a:solidFill>
              </a:rPr>
              <a:t>por favor, elija</a:t>
            </a:r>
            <a:r>
              <a:rPr sz="1400">
                <a:solidFill>
                  <a:schemeClr val="accent2"/>
                </a:solidFill>
              </a:rPr>
              <a:t>)</a:t>
            </a:r>
            <a:r>
              <a:rPr sz="1400"/>
              <a:t>. </a:t>
            </a:r>
          </a:p>
        </p:txBody>
      </p:sp>
      <p:sp>
        <p:nvSpPr>
          <p:cNvPr id="537" name="Google Shape;390;p3"/>
          <p:cNvSpPr/>
          <p:nvPr/>
        </p:nvSpPr>
        <p:spPr>
          <a:xfrm flipV="1">
            <a:off x="2829599" y="195258"/>
            <a:ext cx="838567" cy="23095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Google Shape;391;p3"/>
          <p:cNvSpPr txBox="1"/>
          <p:nvPr/>
        </p:nvSpPr>
        <p:spPr>
          <a:xfrm>
            <a:off x="3356280" y="-44401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539" name="Google Shape;392;p3"/>
          <p:cNvSpPr txBox="1"/>
          <p:nvPr/>
        </p:nvSpPr>
        <p:spPr>
          <a:xfrm>
            <a:off x="5168160" y="914400"/>
            <a:ext cx="34254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Diseñe sus propias figuras en Lucidchart o equivalente: https://www.lucidchart.com/ </a:t>
            </a:r>
          </a:p>
        </p:txBody>
      </p:sp>
      <p:sp>
        <p:nvSpPr>
          <p:cNvPr id="540" name="Google Shape;393;p3"/>
          <p:cNvSpPr txBox="1"/>
          <p:nvPr/>
        </p:nvSpPr>
        <p:spPr>
          <a:xfrm>
            <a:off x="4875119" y="6301559"/>
            <a:ext cx="29325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Explique las gráficas en su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palabras propias</a:t>
            </a:r>
          </a:p>
        </p:txBody>
      </p:sp>
      <p:sp>
        <p:nvSpPr>
          <p:cNvPr id="541" name="Google Shape;394;p3"/>
          <p:cNvSpPr/>
          <p:nvPr/>
        </p:nvSpPr>
        <p:spPr>
          <a:xfrm>
            <a:off x="4386257" y="5965671"/>
            <a:ext cx="671005" cy="57547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Google Shape;395;p3"/>
          <p:cNvSpPr txBox="1"/>
          <p:nvPr/>
        </p:nvSpPr>
        <p:spPr>
          <a:xfrm>
            <a:off x="7958639" y="4993080"/>
            <a:ext cx="2932501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Incluir una imagen en alta definición relacionada con el problema del acoso sexual callejero</a:t>
            </a:r>
          </a:p>
        </p:txBody>
      </p:sp>
      <p:sp>
        <p:nvSpPr>
          <p:cNvPr id="543" name="Google Shape;396;p3"/>
          <p:cNvSpPr/>
          <p:nvPr/>
        </p:nvSpPr>
        <p:spPr>
          <a:xfrm>
            <a:off x="10589365" y="753258"/>
            <a:ext cx="110593" cy="72900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Google Shape;397;p3"/>
          <p:cNvSpPr txBox="1"/>
          <p:nvPr/>
        </p:nvSpPr>
        <p:spPr>
          <a:xfrm>
            <a:off x="9558000" y="1083239"/>
            <a:ext cx="3425400" cy="69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Utiliza estos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colores para </a:t>
            </a:r>
            <a:br/>
            <a:r>
              <a:t>las gráficas</a:t>
            </a:r>
          </a:p>
        </p:txBody>
      </p:sp>
      <p:sp>
        <p:nvSpPr>
          <p:cNvPr id="545" name="Google Shape;398;p3"/>
          <p:cNvSpPr txBox="1"/>
          <p:nvPr/>
        </p:nvSpPr>
        <p:spPr>
          <a:xfrm>
            <a:off x="8229600" y="124199"/>
            <a:ext cx="2114640" cy="69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segunda entrega</a:t>
            </a:r>
          </a:p>
        </p:txBody>
      </p:sp>
      <p:sp>
        <p:nvSpPr>
          <p:cNvPr id="546" name="Google Shape;399;p3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grpSp>
        <p:nvGrpSpPr>
          <p:cNvPr id="550" name="Google Shape;400;p3"/>
          <p:cNvGrpSpPr/>
          <p:nvPr/>
        </p:nvGrpSpPr>
        <p:grpSpPr>
          <a:xfrm>
            <a:off x="445903" y="1762989"/>
            <a:ext cx="5974005" cy="3227598"/>
            <a:chOff x="0" y="0"/>
            <a:chExt cx="5974003" cy="3227596"/>
          </a:xfrm>
        </p:grpSpPr>
        <p:pic>
          <p:nvPicPr>
            <p:cNvPr id="547" name="Google Shape;401;p3" descr="Google Shape;401;p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2021" r="0" b="11402"/>
            <a:stretch>
              <a:fillRect/>
            </a:stretch>
          </p:blipFill>
          <p:spPr>
            <a:xfrm>
              <a:off x="0" y="-1"/>
              <a:ext cx="5974004" cy="32275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8" name="Google Shape;402;p3"/>
            <p:cNvSpPr/>
            <p:nvPr/>
          </p:nvSpPr>
          <p:spPr>
            <a:xfrm>
              <a:off x="90050" y="41647"/>
              <a:ext cx="2313032" cy="67674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9" name="Google Shape;403;p3"/>
            <p:cNvSpPr/>
            <p:nvPr/>
          </p:nvSpPr>
          <p:spPr>
            <a:xfrm>
              <a:off x="621072" y="104085"/>
              <a:ext cx="2313033" cy="4714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51" name="Google Shape;404;p3"/>
          <p:cNvSpPr/>
          <p:nvPr/>
        </p:nvSpPr>
        <p:spPr>
          <a:xfrm flipV="1">
            <a:off x="4495000" y="1171452"/>
            <a:ext cx="671005" cy="57547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52" name="Google Shape;405;p3" descr="Google Shape;405;p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63775" y="2042305"/>
            <a:ext cx="4191001" cy="2357452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Google Shape;406;p3"/>
          <p:cNvSpPr/>
          <p:nvPr/>
        </p:nvSpPr>
        <p:spPr>
          <a:xfrm flipH="1">
            <a:off x="10058881" y="4146423"/>
            <a:ext cx="671005" cy="958987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411;p5" descr="Google Shape;411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Google Shape;412;p5"/>
          <p:cNvSpPr txBox="1"/>
          <p:nvPr/>
        </p:nvSpPr>
        <p:spPr>
          <a:xfrm>
            <a:off x="265328" y="376925"/>
            <a:ext cx="58833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Complejidad del algoritmo</a:t>
            </a:r>
          </a:p>
        </p:txBody>
      </p:sp>
      <p:sp>
        <p:nvSpPr>
          <p:cNvPr id="557" name="Google Shape;413;p5"/>
          <p:cNvSpPr txBox="1"/>
          <p:nvPr/>
        </p:nvSpPr>
        <p:spPr>
          <a:xfrm>
            <a:off x="584652" y="4173125"/>
            <a:ext cx="6090300" cy="115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Complejidad en tiempo y memoria del nombre del algoritmo. V es...E es... </a:t>
            </a:r>
            <a:r>
              <a:rPr sz="1400">
                <a:solidFill>
                  <a:schemeClr val="accent2"/>
                </a:solidFill>
              </a:rPr>
              <a:t>(En este semestre, podría ser DFS, BFS, Dijkstra, A*). Por favor, explique qué significan V y E en este problema. </a:t>
            </a:r>
            <a:r>
              <a:rPr b="1" sz="1400">
                <a:solidFill>
                  <a:schemeClr val="accent2"/>
                </a:solidFill>
              </a:rPr>
              <a:t>¡POR FAVOR HÁGALO!</a:t>
            </a:r>
          </a:p>
        </p:txBody>
      </p:sp>
      <p:sp>
        <p:nvSpPr>
          <p:cNvPr id="558" name="Google Shape;414;p5"/>
          <p:cNvSpPr/>
          <p:nvPr/>
        </p:nvSpPr>
        <p:spPr>
          <a:xfrm flipV="1">
            <a:off x="3356267" y="269946"/>
            <a:ext cx="1300861" cy="619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Google Shape;415;p5"/>
          <p:cNvSpPr txBox="1"/>
          <p:nvPr/>
        </p:nvSpPr>
        <p:spPr>
          <a:xfrm>
            <a:off x="4149080" y="701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560" name="Google Shape;416;p5"/>
          <p:cNvSpPr txBox="1"/>
          <p:nvPr/>
        </p:nvSpPr>
        <p:spPr>
          <a:xfrm>
            <a:off x="6812235" y="1064500"/>
            <a:ext cx="34254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Cree la tabla en Powerpoint. No copie capturas de pantalla pixeladas del informe técnico, por favor.</a:t>
            </a:r>
          </a:p>
        </p:txBody>
      </p:sp>
      <p:sp>
        <p:nvSpPr>
          <p:cNvPr id="561" name="Google Shape;417;p5"/>
          <p:cNvSpPr/>
          <p:nvPr/>
        </p:nvSpPr>
        <p:spPr>
          <a:xfrm flipV="1">
            <a:off x="4567199" y="1174619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Google Shape;418;p5"/>
          <p:cNvSpPr txBox="1"/>
          <p:nvPr/>
        </p:nvSpPr>
        <p:spPr>
          <a:xfrm>
            <a:off x="3742440" y="5360880"/>
            <a:ext cx="29325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Explique las tablas en su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palabras propias</a:t>
            </a:r>
          </a:p>
        </p:txBody>
      </p:sp>
      <p:sp>
        <p:nvSpPr>
          <p:cNvPr id="563" name="Google Shape;419;p5"/>
          <p:cNvSpPr/>
          <p:nvPr/>
        </p:nvSpPr>
        <p:spPr>
          <a:xfrm>
            <a:off x="3546804" y="5357024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4" name="Google Shape;420;p5"/>
          <p:cNvSpPr txBox="1"/>
          <p:nvPr/>
        </p:nvSpPr>
        <p:spPr>
          <a:xfrm>
            <a:off x="8034839" y="5069280"/>
            <a:ext cx="2932501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Incluir una imagen en alta definición relacionada con el problema del acoso sexual callejero</a:t>
            </a:r>
          </a:p>
        </p:txBody>
      </p:sp>
      <p:sp>
        <p:nvSpPr>
          <p:cNvPr id="565" name="Google Shape;421;p5"/>
          <p:cNvSpPr/>
          <p:nvPr/>
        </p:nvSpPr>
        <p:spPr>
          <a:xfrm>
            <a:off x="7257943" y="4937745"/>
            <a:ext cx="602263" cy="515864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566" name="Google Shape;422;p5"/>
          <p:cNvGraphicFramePr/>
          <p:nvPr/>
        </p:nvGraphicFramePr>
        <p:xfrm>
          <a:off x="471719" y="1194239"/>
          <a:ext cx="6246501" cy="29565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61475"/>
                <a:gridCol w="1902275"/>
                <a:gridCol w="2082750"/>
              </a:tblGrid>
              <a:tr h="1097275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chemeClr val="accent2"/>
                          </a:solidFill>
                        </a:rPr>
                        <a:t>Complejidad temporal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chemeClr val="accent4"/>
                          </a:solidFill>
                        </a:rPr>
                        <a:t>Complejidad de la memoria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Nombre del algoritmo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>
                          <a:solidFill>
                            <a:srgbClr val="FFFFFF"/>
                          </a:solidFill>
                        </a:defRPr>
                      </a:pPr>
                      <a:r>
                        <a:t>O(V </a:t>
                      </a:r>
                      <a:r>
                        <a:rPr baseline="30000"/>
                        <a:t>2</a:t>
                      </a:r>
                      <a:r>
                        <a:t>*E*2 </a:t>
                      </a:r>
                      <a:r>
                        <a:rPr baseline="30000"/>
                        <a:t>V</a:t>
                      </a:r>
                      <a:r>
                        <a:t>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>
                          <a:solidFill>
                            <a:srgbClr val="FFFFFF"/>
                          </a:solidFill>
                        </a:defRPr>
                      </a:pPr>
                      <a:r>
                        <a:t>O(V*E*2</a:t>
                      </a:r>
                      <a:r>
                        <a:rPr baseline="30000"/>
                        <a:t>E</a:t>
                      </a:r>
                      <a:r>
                        <a:t>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1097300">
                <a:tc>
                  <a:txBody>
                    <a:bodyPr/>
                    <a:lstStyle/>
                    <a:p>
                      <a:pPr algn="l">
                        <a:defRPr sz="2200">
                          <a:solidFill>
                            <a:srgbClr val="FFFFFF"/>
                          </a:solidFill>
                        </a:defRPr>
                      </a:pPr>
                      <a:r>
                        <a:t>Nombre del algoritmo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(si ha probado dos)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O(V*V)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O(E)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423;p5"/>
          <p:cNvSpPr txBox="1"/>
          <p:nvPr/>
        </p:nvSpPr>
        <p:spPr>
          <a:xfrm>
            <a:off x="8229600" y="124200"/>
            <a:ext cx="211464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segunda entrega</a:t>
            </a:r>
          </a:p>
        </p:txBody>
      </p:sp>
      <p:sp>
        <p:nvSpPr>
          <p:cNvPr id="568" name="Google Shape;424;p5"/>
          <p:cNvSpPr txBox="1"/>
          <p:nvPr/>
        </p:nvSpPr>
        <p:spPr>
          <a:xfrm>
            <a:off x="10164764" y="1195294"/>
            <a:ext cx="21147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569" name="Google Shape;425;p5"/>
          <p:cNvSpPr txBox="1"/>
          <p:nvPr/>
        </p:nvSpPr>
        <p:spPr>
          <a:xfrm>
            <a:off x="542039" y="6046680"/>
            <a:ext cx="2932502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Utilice los superíndices para representar los exponentes. </a:t>
            </a:r>
            <a:r>
              <a:rPr b="1"/>
              <a:t>NO utilice el símbolo ^.</a:t>
            </a:r>
          </a:p>
        </p:txBody>
      </p:sp>
      <p:sp>
        <p:nvSpPr>
          <p:cNvPr id="570" name="Google Shape;426;p5"/>
          <p:cNvSpPr/>
          <p:nvPr/>
        </p:nvSpPr>
        <p:spPr>
          <a:xfrm flipH="1">
            <a:off x="2232537" y="5453600"/>
            <a:ext cx="317359" cy="59308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71" name="Google Shape;427;p5" descr="Google Shape;427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0250" y="1768400"/>
            <a:ext cx="4157675" cy="3118250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Google Shape;428;p5"/>
          <p:cNvSpPr txBox="1"/>
          <p:nvPr/>
        </p:nvSpPr>
        <p:spPr>
          <a:xfrm>
            <a:off x="6707224" y="60149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433;gadd317ae2b_0_201" descr="Google Shape;433;gadd317ae2b_0_2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78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Google Shape;434;gadd317ae2b_0_201"/>
          <p:cNvSpPr txBox="1"/>
          <p:nvPr/>
        </p:nvSpPr>
        <p:spPr>
          <a:xfrm>
            <a:off x="265328" y="376925"/>
            <a:ext cx="58833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Resultados del camino más corto</a:t>
            </a:r>
          </a:p>
        </p:txBody>
      </p:sp>
      <p:sp>
        <p:nvSpPr>
          <p:cNvPr id="576" name="Google Shape;435;gadd317ae2b_0_201"/>
          <p:cNvSpPr txBox="1"/>
          <p:nvPr/>
        </p:nvSpPr>
        <p:spPr>
          <a:xfrm>
            <a:off x="356049" y="4858925"/>
            <a:ext cx="111750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Distancia más corta obtenida sin superar un riesgo medio ponderado de acoso </a:t>
            </a:r>
            <a:r>
              <a:rPr i="1"/>
              <a:t>r.</a:t>
            </a:r>
          </a:p>
        </p:txBody>
      </p:sp>
      <p:sp>
        <p:nvSpPr>
          <p:cNvPr id="577" name="Google Shape;436;gadd317ae2b_0_201"/>
          <p:cNvSpPr/>
          <p:nvPr/>
        </p:nvSpPr>
        <p:spPr>
          <a:xfrm flipV="1">
            <a:off x="3356267" y="269946"/>
            <a:ext cx="1300861" cy="619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Google Shape;437;gadd317ae2b_0_201"/>
          <p:cNvSpPr txBox="1"/>
          <p:nvPr/>
        </p:nvSpPr>
        <p:spPr>
          <a:xfrm>
            <a:off x="4606280" y="701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579" name="Google Shape;438;gadd317ae2b_0_201"/>
          <p:cNvSpPr txBox="1"/>
          <p:nvPr/>
        </p:nvSpPr>
        <p:spPr>
          <a:xfrm>
            <a:off x="5015760" y="762000"/>
            <a:ext cx="34254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Cree la tabla en Powerpoint. No copie capturas de pantalla pixeladas del informe técnico, por favor.</a:t>
            </a:r>
          </a:p>
        </p:txBody>
      </p:sp>
      <p:sp>
        <p:nvSpPr>
          <p:cNvPr id="580" name="Google Shape;439;gadd317ae2b_0_201"/>
          <p:cNvSpPr/>
          <p:nvPr/>
        </p:nvSpPr>
        <p:spPr>
          <a:xfrm flipV="1">
            <a:off x="4490999" y="1022219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Google Shape;440;gadd317ae2b_0_201"/>
          <p:cNvSpPr txBox="1"/>
          <p:nvPr/>
        </p:nvSpPr>
        <p:spPr>
          <a:xfrm>
            <a:off x="3437640" y="5437080"/>
            <a:ext cx="29325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Explique las tablas en su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palabras propias</a:t>
            </a:r>
          </a:p>
        </p:txBody>
      </p:sp>
      <p:sp>
        <p:nvSpPr>
          <p:cNvPr id="582" name="Google Shape;441;gadd317ae2b_0_201"/>
          <p:cNvSpPr/>
          <p:nvPr/>
        </p:nvSpPr>
        <p:spPr>
          <a:xfrm>
            <a:off x="3356272" y="5266722"/>
            <a:ext cx="455060" cy="72900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583" name="Google Shape;442;gadd317ae2b_0_201"/>
          <p:cNvGraphicFramePr/>
          <p:nvPr/>
        </p:nvGraphicFramePr>
        <p:xfrm>
          <a:off x="333820" y="1499039"/>
          <a:ext cx="11310600" cy="28995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2000"/>
                <a:gridCol w="3225850"/>
                <a:gridCol w="1540850"/>
                <a:gridCol w="3691899"/>
              </a:tblGrid>
              <a:tr h="739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Origen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Destino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Sin superar un riesgo promedio ponderado de acoso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EAFIT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0.84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0.83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Luis Amigó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0.85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584" name="Google Shape;443;gadd317ae2b_0_20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585" name="Google Shape;444;gadd317ae2b_0_201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586" name="Google Shape;445;gadd317ae2b_0_201"/>
          <p:cNvSpPr txBox="1"/>
          <p:nvPr/>
        </p:nvSpPr>
        <p:spPr>
          <a:xfrm>
            <a:off x="6707224" y="60149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450;g105e9140ba5_0_161" descr="Google Shape;450;g105e9140ba5_0_1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75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Google Shape;451;g105e9140ba5_0_161"/>
          <p:cNvSpPr txBox="1"/>
          <p:nvPr/>
        </p:nvSpPr>
        <p:spPr>
          <a:xfrm>
            <a:off x="265328" y="376925"/>
            <a:ext cx="58833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Resultados del menor riesgo</a:t>
            </a:r>
          </a:p>
        </p:txBody>
      </p:sp>
      <p:sp>
        <p:nvSpPr>
          <p:cNvPr id="590" name="Google Shape;452;g105e9140ba5_0_161"/>
          <p:cNvSpPr txBox="1"/>
          <p:nvPr/>
        </p:nvSpPr>
        <p:spPr>
          <a:xfrm>
            <a:off x="356050" y="5163725"/>
            <a:ext cx="10976400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Menor riesgo medio ponderado de acoso obtenido sin superar una distancia </a:t>
            </a:r>
            <a:r>
              <a:rPr i="1"/>
              <a:t>d.</a:t>
            </a:r>
          </a:p>
        </p:txBody>
      </p:sp>
      <p:sp>
        <p:nvSpPr>
          <p:cNvPr id="591" name="Google Shape;453;g105e9140ba5_0_161"/>
          <p:cNvSpPr/>
          <p:nvPr/>
        </p:nvSpPr>
        <p:spPr>
          <a:xfrm flipV="1">
            <a:off x="3356267" y="269946"/>
            <a:ext cx="1300861" cy="619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Google Shape;454;g105e9140ba5_0_161"/>
          <p:cNvSpPr txBox="1"/>
          <p:nvPr/>
        </p:nvSpPr>
        <p:spPr>
          <a:xfrm>
            <a:off x="4377680" y="701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593" name="Google Shape;455;g105e9140ba5_0_161"/>
          <p:cNvSpPr txBox="1"/>
          <p:nvPr/>
        </p:nvSpPr>
        <p:spPr>
          <a:xfrm>
            <a:off x="5015760" y="838200"/>
            <a:ext cx="34254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Cree la tabla en Powerpoint. No copie capturas de pantalla pixeladas del informe técnico, por favor.</a:t>
            </a:r>
          </a:p>
        </p:txBody>
      </p:sp>
      <p:sp>
        <p:nvSpPr>
          <p:cNvPr id="594" name="Google Shape;456;g105e9140ba5_0_161"/>
          <p:cNvSpPr/>
          <p:nvPr/>
        </p:nvSpPr>
        <p:spPr>
          <a:xfrm flipV="1">
            <a:off x="4490999" y="1250819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Google Shape;457;g105e9140ba5_0_161"/>
          <p:cNvSpPr txBox="1"/>
          <p:nvPr/>
        </p:nvSpPr>
        <p:spPr>
          <a:xfrm>
            <a:off x="3437640" y="6122880"/>
            <a:ext cx="29325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Explique las tablas en su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palabras propias</a:t>
            </a:r>
          </a:p>
        </p:txBody>
      </p:sp>
      <p:sp>
        <p:nvSpPr>
          <p:cNvPr id="596" name="Google Shape;458;g105e9140ba5_0_161"/>
          <p:cNvSpPr/>
          <p:nvPr/>
        </p:nvSpPr>
        <p:spPr>
          <a:xfrm>
            <a:off x="3356272" y="5647722"/>
            <a:ext cx="455060" cy="72900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597" name="Google Shape;459;g105e9140ba5_0_161"/>
          <p:cNvGraphicFramePr/>
          <p:nvPr/>
        </p:nvGraphicFramePr>
        <p:xfrm>
          <a:off x="333820" y="1803840"/>
          <a:ext cx="11310600" cy="28995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2000"/>
                <a:gridCol w="2716100"/>
                <a:gridCol w="2764725"/>
                <a:gridCol w="2977775"/>
              </a:tblGrid>
              <a:tr h="739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Origen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Destino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Riesgo promedio ponderado de acoso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EAFIT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5000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7000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Luis Amigó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6500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598" name="Google Shape;460;g105e9140ba5_0_16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599" name="Google Shape;461;g105e9140ba5_0_161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600" name="Google Shape;462;g105e9140ba5_0_161"/>
          <p:cNvSpPr txBox="1"/>
          <p:nvPr/>
        </p:nvSpPr>
        <p:spPr>
          <a:xfrm>
            <a:off x="6707224" y="60149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