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6" r:id="rId5"/>
    <p:sldId id="282" r:id="rId6"/>
    <p:sldId id="283" r:id="rId7"/>
    <p:sldId id="284" r:id="rId8"/>
    <p:sldId id="285" r:id="rId9"/>
    <p:sldId id="286" r:id="rId10"/>
    <p:sldId id="290" r:id="rId11"/>
    <p:sldId id="291" r:id="rId12"/>
    <p:sldId id="292" r:id="rId13"/>
    <p:sldId id="294" r:id="rId14"/>
    <p:sldId id="299" r:id="rId15"/>
    <p:sldId id="30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4/2/2023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ndroid.com/reference/android/database/Curso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android.com/reference/android/database/sqlite/SQLiteOpenHelp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reference/android/database/sqlite/SQLiteDatabas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4CE3A099-8CA3-7A2E-7E00-026415A58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619" y="293071"/>
            <a:ext cx="10159381" cy="6564929"/>
          </a:xfrm>
          <a:prstGeom prst="rect">
            <a:avLst/>
          </a:prstGeom>
        </p:spPr>
      </p:pic>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BD5688-2BB5-8F40-1629-D6D10480B6B2}"/>
              </a:ext>
            </a:extLst>
          </p:cNvPr>
          <p:cNvSpPr>
            <a:spLocks noGrp="1"/>
          </p:cNvSpPr>
          <p:nvPr>
            <p:ph idx="1"/>
          </p:nvPr>
        </p:nvSpPr>
        <p:spPr>
          <a:xfrm>
            <a:off x="927281" y="1464972"/>
            <a:ext cx="10985679" cy="2424448"/>
          </a:xfrm>
        </p:spPr>
        <p:txBody>
          <a:bodyPr/>
          <a:lstStyle/>
          <a:p>
            <a:pPr marL="457200" indent="-457200">
              <a:buFont typeface="+mj-lt"/>
              <a:buAutoNum type="arabicPeriod" startAt="3"/>
            </a:pPr>
            <a:r>
              <a:rPr lang="en-US" sz="2800" dirty="0" err="1">
                <a:solidFill>
                  <a:srgbClr val="0070C0"/>
                </a:solidFill>
              </a:rPr>
              <a:t>rawQuery</a:t>
            </a:r>
            <a:endParaRPr lang="en-US" dirty="0">
              <a:solidFill>
                <a:srgbClr val="0070C0"/>
              </a:solidFill>
            </a:endParaRPr>
          </a:p>
          <a:p>
            <a:pPr marL="0" indent="0">
              <a:buNone/>
            </a:pPr>
            <a:r>
              <a:rPr lang="en-US" dirty="0"/>
              <a:t>Return Type </a:t>
            </a:r>
            <a:r>
              <a:rPr lang="en-US" dirty="0">
                <a:solidFill>
                  <a:srgbClr val="0070C0"/>
                </a:solidFill>
              </a:rPr>
              <a:t>Cursor </a:t>
            </a:r>
            <a:r>
              <a:rPr lang="en-US" dirty="0"/>
              <a:t>(Cursors are what contain the result set of a query made against a database)</a:t>
            </a:r>
          </a:p>
          <a:p>
            <a:pPr marL="0" indent="0">
              <a:buNone/>
            </a:pPr>
            <a:r>
              <a:rPr lang="en-US" dirty="0">
                <a:solidFill>
                  <a:srgbClr val="0070C0"/>
                </a:solidFill>
              </a:rPr>
              <a:t>Cursor result = </a:t>
            </a:r>
            <a:r>
              <a:rPr lang="en-US" dirty="0" err="1">
                <a:solidFill>
                  <a:srgbClr val="0070C0"/>
                </a:solidFill>
              </a:rPr>
              <a:t>rawQuery</a:t>
            </a:r>
            <a:r>
              <a:rPr lang="en-US" dirty="0"/>
              <a:t>(String </a:t>
            </a:r>
            <a:r>
              <a:rPr lang="en-US" dirty="0" err="1"/>
              <a:t>sql_query</a:t>
            </a:r>
            <a:r>
              <a:rPr lang="en-US" dirty="0"/>
              <a:t>, null) </a:t>
            </a:r>
          </a:p>
          <a:p>
            <a:pPr marL="0" indent="0">
              <a:buNone/>
            </a:pPr>
            <a:r>
              <a:rPr lang="en-US" dirty="0"/>
              <a:t>Runs the provided SQL and returns a </a:t>
            </a:r>
            <a:r>
              <a:rPr lang="en-US" dirty="0">
                <a:solidFill>
                  <a:srgbClr val="0070C0"/>
                </a:solidFill>
              </a:rPr>
              <a:t>Cursor</a:t>
            </a:r>
            <a:r>
              <a:rPr lang="en-US" dirty="0"/>
              <a:t> over the result set.</a:t>
            </a:r>
          </a:p>
          <a:p>
            <a:pPr marL="0" indent="0">
              <a:buNone/>
            </a:pPr>
            <a:r>
              <a:rPr lang="en-US" i="1" dirty="0"/>
              <a:t>see </a:t>
            </a:r>
            <a:r>
              <a:rPr lang="en-US" i="1" dirty="0">
                <a:hlinkClick r:id="rId2"/>
              </a:rPr>
              <a:t>Android Cursor Reference</a:t>
            </a:r>
            <a:endParaRPr lang="en-US" i="1" dirty="0"/>
          </a:p>
          <a:p>
            <a:pPr marL="0" indent="0">
              <a:buNone/>
            </a:pPr>
            <a:endParaRPr lang="en-US" i="1" dirty="0"/>
          </a:p>
        </p:txBody>
      </p:sp>
      <p:sp>
        <p:nvSpPr>
          <p:cNvPr id="5" name="Rectangle 1">
            <a:extLst>
              <a:ext uri="{FF2B5EF4-FFF2-40B4-BE49-F238E27FC236}">
                <a16:creationId xmlns:a16="http://schemas.microsoft.com/office/drawing/2014/main" id="{F9C41514-A98F-C148-338B-9615EF8E7AB2}"/>
              </a:ext>
            </a:extLst>
          </p:cNvPr>
          <p:cNvSpPr>
            <a:spLocks noChangeArrowheads="1"/>
          </p:cNvSpPr>
          <p:nvPr/>
        </p:nvSpPr>
        <p:spPr bwMode="auto">
          <a:xfrm>
            <a:off x="850008" y="3889420"/>
            <a:ext cx="11140224"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08080"/>
                </a:solidFill>
                <a:effectLst/>
                <a:latin typeface="JetBrains Mono"/>
              </a:rPr>
              <a:t>//</a:t>
            </a:r>
            <a:r>
              <a:rPr kumimoji="0" lang="en-US" altLang="en-US" sz="2400" b="0" i="0" u="none" strike="noStrike" cap="none" normalizeH="0" baseline="0" dirty="0" err="1">
                <a:ln>
                  <a:noFill/>
                </a:ln>
                <a:solidFill>
                  <a:srgbClr val="808080"/>
                </a:solidFill>
                <a:effectLst/>
                <a:latin typeface="JetBrains Mono"/>
              </a:rPr>
              <a:t>getWritableDatabase</a:t>
            </a:r>
            <a:r>
              <a:rPr kumimoji="0" lang="en-US" altLang="en-US" sz="2400" b="0" i="0" u="none" strike="noStrike" cap="none" normalizeH="0" baseline="0" dirty="0">
                <a:ln>
                  <a:noFill/>
                </a:ln>
                <a:solidFill>
                  <a:srgbClr val="808080"/>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808080"/>
                </a:solidFill>
                <a:latin typeface="JetBrains Mono"/>
              </a:rPr>
              <a:t>//</a:t>
            </a:r>
            <a:r>
              <a:rPr kumimoji="0" lang="en-US" altLang="en-US" sz="2400" b="0" i="0" u="none" strike="noStrike" cap="none" normalizeH="0" baseline="0" dirty="0">
                <a:ln>
                  <a:noFill/>
                </a:ln>
                <a:solidFill>
                  <a:srgbClr val="808080"/>
                </a:solidFill>
                <a:effectLst/>
                <a:latin typeface="JetBrains Mono"/>
              </a:rPr>
              <a:t>( Create and/or open a database that will be used for reading and writing).</a:t>
            </a:r>
            <a:br>
              <a:rPr kumimoji="0" lang="en-US" altLang="en-US" sz="2400" b="0" i="0" u="none" strike="noStrike" cap="none" normalizeH="0" baseline="0" dirty="0">
                <a:ln>
                  <a:noFill/>
                </a:ln>
                <a:solidFill>
                  <a:srgbClr val="808080"/>
                </a:solidFill>
                <a:effectLst/>
                <a:latin typeface="JetBrains Mono"/>
              </a:rPr>
            </a:br>
            <a:r>
              <a:rPr kumimoji="0" lang="en-US" altLang="en-US" sz="2400" b="0" i="0" u="none" strike="noStrike" cap="none" normalizeH="0" baseline="0" dirty="0" err="1">
                <a:ln>
                  <a:noFill/>
                </a:ln>
                <a:solidFill>
                  <a:srgbClr val="A9B7C6"/>
                </a:solidFill>
                <a:effectLst/>
                <a:latin typeface="JetBrains Mono"/>
              </a:rPr>
              <a:t>SQLiteDatabase</a:t>
            </a: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err="1">
                <a:ln>
                  <a:noFill/>
                </a:ln>
                <a:solidFill>
                  <a:srgbClr val="A9B7C6"/>
                </a:solidFill>
                <a:effectLst/>
                <a:latin typeface="JetBrains Mono"/>
              </a:rPr>
              <a:t>db</a:t>
            </a:r>
            <a:r>
              <a:rPr kumimoji="0" lang="en-US" altLang="en-US" sz="2400" b="0" i="0" u="none" strike="noStrike" cap="none" normalizeH="0" baseline="0" dirty="0">
                <a:ln>
                  <a:noFill/>
                </a:ln>
                <a:solidFill>
                  <a:srgbClr val="A9B7C6"/>
                </a:solidFill>
                <a:effectLst/>
                <a:latin typeface="JetBrains Mono"/>
              </a:rPr>
              <a:t> = </a:t>
            </a:r>
            <a:r>
              <a:rPr kumimoji="0" lang="en-US" altLang="en-US" sz="2400" b="0" i="0" u="none" strike="noStrike" cap="none" normalizeH="0" baseline="0" dirty="0" err="1">
                <a:ln>
                  <a:noFill/>
                </a:ln>
                <a:solidFill>
                  <a:srgbClr val="CC7832"/>
                </a:solidFill>
                <a:effectLst/>
                <a:latin typeface="JetBrains Mono"/>
              </a:rPr>
              <a:t>this</a:t>
            </a:r>
            <a:r>
              <a:rPr kumimoji="0" lang="en-US" altLang="en-US" sz="2400" b="0" i="0" u="none" strike="noStrike" cap="none" normalizeH="0" baseline="0" dirty="0" err="1">
                <a:ln>
                  <a:noFill/>
                </a:ln>
                <a:solidFill>
                  <a:srgbClr val="A9B7C6"/>
                </a:solidFill>
                <a:effectLst/>
                <a:latin typeface="JetBrains Mono"/>
              </a:rPr>
              <a:t>.getWritableDatabase</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a:ln>
                  <a:noFill/>
                </a:ln>
                <a:solidFill>
                  <a:srgbClr val="CC7832"/>
                </a:solidFill>
                <a:effectLst/>
                <a:latin typeface="JetBrains Mono"/>
              </a:rPr>
              <a:t>;</a:t>
            </a: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a:ln>
                  <a:noFill/>
                </a:ln>
                <a:solidFill>
                  <a:srgbClr val="808080"/>
                </a:solidFill>
                <a:effectLst/>
                <a:latin typeface="JetBrains Mono"/>
              </a:rPr>
              <a:t>//Cursors are what contain the result set of a query made against a database in Android</a:t>
            </a:r>
            <a:br>
              <a:rPr kumimoji="0" lang="en-US" altLang="en-US" sz="2400" b="0" i="0" u="none" strike="noStrike" cap="none" normalizeH="0" baseline="0" dirty="0">
                <a:ln>
                  <a:noFill/>
                </a:ln>
                <a:solidFill>
                  <a:srgbClr val="808080"/>
                </a:solidFill>
                <a:effectLst/>
                <a:latin typeface="JetBrains Mono"/>
              </a:rPr>
            </a:br>
            <a:r>
              <a:rPr kumimoji="0" lang="en-US" altLang="en-US" sz="2400" b="0" i="0" u="none" strike="noStrike" cap="none" normalizeH="0" baseline="0" dirty="0">
                <a:ln>
                  <a:noFill/>
                </a:ln>
                <a:solidFill>
                  <a:srgbClr val="A9B7C6"/>
                </a:solidFill>
                <a:effectLst/>
                <a:latin typeface="JetBrains Mono"/>
              </a:rPr>
              <a:t>Cursor res = </a:t>
            </a:r>
            <a:r>
              <a:rPr kumimoji="0" lang="en-US" altLang="en-US" sz="2400" b="0" i="0" u="none" strike="noStrike" cap="none" normalizeH="0" baseline="0" dirty="0" err="1">
                <a:ln>
                  <a:noFill/>
                </a:ln>
                <a:solidFill>
                  <a:srgbClr val="A9B7C6"/>
                </a:solidFill>
                <a:effectLst/>
                <a:latin typeface="JetBrains Mono"/>
              </a:rPr>
              <a:t>db.rawQuery</a:t>
            </a: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a:ln>
                  <a:noFill/>
                </a:ln>
                <a:solidFill>
                  <a:srgbClr val="6A8759"/>
                </a:solidFill>
                <a:effectLst/>
                <a:latin typeface="JetBrains Mono"/>
              </a:rPr>
              <a:t>"select * from "</a:t>
            </a:r>
            <a:r>
              <a:rPr kumimoji="0" lang="en-US" altLang="en-US" sz="2400" b="0" i="0" u="none" strike="noStrike" cap="none" normalizeH="0" baseline="0" dirty="0">
                <a:ln>
                  <a:noFill/>
                </a:ln>
                <a:solidFill>
                  <a:srgbClr val="A9B7C6"/>
                </a:solidFill>
                <a:effectLst/>
                <a:latin typeface="JetBrains Mono"/>
              </a:rPr>
              <a:t>+</a:t>
            </a:r>
            <a:r>
              <a:rPr kumimoji="0" lang="en-US" altLang="en-US" sz="2400" b="0" i="1" u="none" strike="noStrike" cap="none" normalizeH="0" baseline="0" dirty="0">
                <a:ln>
                  <a:noFill/>
                </a:ln>
                <a:solidFill>
                  <a:srgbClr val="9876AA"/>
                </a:solidFill>
                <a:effectLst/>
                <a:latin typeface="JetBrains Mono"/>
              </a:rPr>
              <a:t>TABLE_NAME</a:t>
            </a:r>
            <a:r>
              <a:rPr kumimoji="0" lang="en-US" altLang="en-US" sz="2400" b="0" i="0" u="none" strike="noStrike" cap="none" normalizeH="0" baseline="0" dirty="0">
                <a:ln>
                  <a:noFill/>
                </a:ln>
                <a:solidFill>
                  <a:srgbClr val="CC7832"/>
                </a:solidFill>
                <a:effectLst/>
                <a:latin typeface="JetBrains Mono"/>
              </a:rPr>
              <a:t>, null </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a:ln>
                  <a:noFill/>
                </a:ln>
                <a:solidFill>
                  <a:srgbClr val="CC7832"/>
                </a:solidFill>
                <a:effectLst/>
                <a:latin typeface="JetBrains Mono"/>
              </a:rPr>
              <a:t>;</a:t>
            </a:r>
            <a:br>
              <a:rPr kumimoji="0" lang="en-US" altLang="en-US" sz="2400" b="0" i="0" u="none" strike="noStrike" cap="none" normalizeH="0" baseline="0" dirty="0">
                <a:ln>
                  <a:noFill/>
                </a:ln>
                <a:solidFill>
                  <a:srgbClr val="CC7832"/>
                </a:solidFill>
                <a:effectLst/>
                <a:latin typeface="JetBrains Mono"/>
              </a:rPr>
            </a:br>
            <a:r>
              <a:rPr kumimoji="0" lang="en-US" altLang="en-US" sz="2400" b="0" i="0" u="none" strike="noStrike" cap="none" normalizeH="0" baseline="0" dirty="0">
                <a:ln>
                  <a:noFill/>
                </a:ln>
                <a:solidFill>
                  <a:srgbClr val="CC7832"/>
                </a:solidFill>
                <a:effectLst/>
                <a:latin typeface="JetBrains Mono"/>
              </a:rPr>
              <a:t>return </a:t>
            </a:r>
            <a:r>
              <a:rPr kumimoji="0" lang="en-US" altLang="en-US" sz="2400" b="0" i="0" u="none" strike="noStrike" cap="none" normalizeH="0" baseline="0" dirty="0">
                <a:ln>
                  <a:noFill/>
                </a:ln>
                <a:solidFill>
                  <a:srgbClr val="A9B7C6"/>
                </a:solidFill>
                <a:effectLst/>
                <a:latin typeface="JetBrains Mono"/>
              </a:rPr>
              <a:t>res</a:t>
            </a:r>
            <a:r>
              <a:rPr kumimoji="0" lang="en-US" altLang="en-US" sz="2400" b="0" i="0" u="none" strike="noStrike" cap="none" normalizeH="0" baseline="0" dirty="0">
                <a:ln>
                  <a:noFill/>
                </a:ln>
                <a:solidFill>
                  <a:srgbClr val="CC7832"/>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1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BD5688-2BB5-8F40-1629-D6D10480B6B2}"/>
              </a:ext>
            </a:extLst>
          </p:cNvPr>
          <p:cNvSpPr>
            <a:spLocks noGrp="1"/>
          </p:cNvSpPr>
          <p:nvPr>
            <p:ph idx="1"/>
          </p:nvPr>
        </p:nvSpPr>
        <p:spPr>
          <a:xfrm>
            <a:off x="927281" y="1143000"/>
            <a:ext cx="11140224" cy="1574442"/>
          </a:xfrm>
        </p:spPr>
        <p:txBody>
          <a:bodyPr/>
          <a:lstStyle/>
          <a:p>
            <a:pPr marL="457200" indent="-457200">
              <a:buFont typeface="+mj-lt"/>
              <a:buAutoNum type="arabicPeriod" startAt="4"/>
            </a:pPr>
            <a:r>
              <a:rPr lang="en-US" sz="2800" dirty="0">
                <a:solidFill>
                  <a:srgbClr val="0070C0"/>
                </a:solidFill>
              </a:rPr>
              <a:t>update</a:t>
            </a:r>
            <a:endParaRPr lang="en-US" dirty="0">
              <a:solidFill>
                <a:srgbClr val="0070C0"/>
              </a:solidFill>
            </a:endParaRPr>
          </a:p>
          <a:p>
            <a:pPr marL="0" indent="0">
              <a:buNone/>
            </a:pPr>
            <a:r>
              <a:rPr lang="en-US" dirty="0"/>
              <a:t>Return Type </a:t>
            </a:r>
            <a:r>
              <a:rPr lang="en-US" dirty="0">
                <a:solidFill>
                  <a:srgbClr val="0070C0"/>
                </a:solidFill>
              </a:rPr>
              <a:t>int </a:t>
            </a:r>
            <a:r>
              <a:rPr lang="en-US" dirty="0"/>
              <a:t>(returns the number of rows affected, 0 means no rows were </a:t>
            </a:r>
            <a:r>
              <a:rPr lang="en-US" dirty="0" err="1"/>
              <a:t>afftected</a:t>
            </a:r>
            <a:r>
              <a:rPr lang="en-US" dirty="0"/>
              <a:t> on update)</a:t>
            </a:r>
          </a:p>
          <a:p>
            <a:pPr marL="0" indent="0">
              <a:buNone/>
            </a:pPr>
            <a:r>
              <a:rPr lang="en-US" i="1" dirty="0">
                <a:solidFill>
                  <a:srgbClr val="0070C0"/>
                </a:solidFill>
              </a:rPr>
              <a:t>Int result = update(</a:t>
            </a:r>
            <a:r>
              <a:rPr lang="en-US" i="1" dirty="0"/>
              <a:t>String</a:t>
            </a:r>
            <a:r>
              <a:rPr lang="en-US" i="1" dirty="0">
                <a:solidFill>
                  <a:srgbClr val="0070C0"/>
                </a:solidFill>
              </a:rPr>
              <a:t> table, </a:t>
            </a:r>
            <a:r>
              <a:rPr lang="en-US" i="1" dirty="0" err="1"/>
              <a:t>ContentValues</a:t>
            </a:r>
            <a:r>
              <a:rPr lang="en-US" i="1" dirty="0">
                <a:solidFill>
                  <a:srgbClr val="0070C0"/>
                </a:solidFill>
              </a:rPr>
              <a:t> values, String </a:t>
            </a:r>
            <a:r>
              <a:rPr lang="en-US" i="1" dirty="0" err="1"/>
              <a:t>whereClause</a:t>
            </a:r>
            <a:r>
              <a:rPr lang="en-US" i="1" dirty="0">
                <a:solidFill>
                  <a:srgbClr val="0070C0"/>
                </a:solidFill>
              </a:rPr>
              <a:t>, null)</a:t>
            </a:r>
          </a:p>
        </p:txBody>
      </p:sp>
      <p:sp>
        <p:nvSpPr>
          <p:cNvPr id="7" name="Rectangle 3">
            <a:extLst>
              <a:ext uri="{FF2B5EF4-FFF2-40B4-BE49-F238E27FC236}">
                <a16:creationId xmlns:a16="http://schemas.microsoft.com/office/drawing/2014/main" id="{89E8BC98-6324-EA2C-1EAA-FDA8E788D919}"/>
              </a:ext>
            </a:extLst>
          </p:cNvPr>
          <p:cNvSpPr>
            <a:spLocks noChangeArrowheads="1"/>
          </p:cNvSpPr>
          <p:nvPr/>
        </p:nvSpPr>
        <p:spPr bwMode="auto">
          <a:xfrm>
            <a:off x="474371" y="2620543"/>
            <a:ext cx="11423561"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80"/>
                </a:solidFill>
                <a:effectLst/>
                <a:latin typeface="JetBrains Mono"/>
              </a:rPr>
              <a:t>//</a:t>
            </a:r>
            <a:r>
              <a:rPr kumimoji="0" lang="en-US" altLang="en-US" b="0" i="0" u="none" strike="noStrike" cap="none" normalizeH="0" baseline="0" dirty="0" err="1">
                <a:ln>
                  <a:noFill/>
                </a:ln>
                <a:solidFill>
                  <a:srgbClr val="808080"/>
                </a:solidFill>
                <a:effectLst/>
                <a:latin typeface="JetBrains Mono"/>
              </a:rPr>
              <a:t>getWritableDatabase</a:t>
            </a:r>
            <a:r>
              <a:rPr kumimoji="0" lang="en-US" altLang="en-US" b="0" i="0" u="none" strike="noStrike" cap="none" normalizeH="0" baseline="0" dirty="0">
                <a:ln>
                  <a:noFill/>
                </a:ln>
                <a:solidFill>
                  <a:srgbClr val="808080"/>
                </a:solidFill>
                <a:effectLst/>
                <a:latin typeface="JetBrains Mono"/>
              </a:rPr>
              <a:t> ( Create and/or open a database that will be used for reading and writing).</a:t>
            </a:r>
            <a:br>
              <a:rPr kumimoji="0" lang="en-US" altLang="en-US" b="0" i="0" u="none" strike="noStrike" cap="none" normalizeH="0" baseline="0" dirty="0">
                <a:ln>
                  <a:noFill/>
                </a:ln>
                <a:solidFill>
                  <a:srgbClr val="808080"/>
                </a:solidFill>
                <a:effectLst/>
                <a:latin typeface="JetBrains Mono"/>
              </a:rPr>
            </a:br>
            <a:r>
              <a:rPr kumimoji="0" lang="en-US" altLang="en-US" b="0" i="0" u="none" strike="noStrike" cap="none" normalizeH="0" baseline="0" dirty="0" err="1">
                <a:ln>
                  <a:noFill/>
                </a:ln>
                <a:solidFill>
                  <a:srgbClr val="A9B7C6"/>
                </a:solidFill>
                <a:effectLst/>
                <a:latin typeface="JetBrains Mono"/>
              </a:rPr>
              <a:t>SQLiteDatabase</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err="1">
                <a:ln>
                  <a:noFill/>
                </a:ln>
                <a:solidFill>
                  <a:srgbClr val="A9B7C6"/>
                </a:solidFill>
                <a:effectLst/>
                <a:latin typeface="JetBrains Mono"/>
              </a:rPr>
              <a:t>db</a:t>
            </a:r>
            <a:r>
              <a:rPr kumimoji="0" lang="en-US" altLang="en-US" b="0" i="0" u="none" strike="noStrike" cap="none" normalizeH="0" baseline="0" dirty="0">
                <a:ln>
                  <a:noFill/>
                </a:ln>
                <a:solidFill>
                  <a:srgbClr val="A9B7C6"/>
                </a:solidFill>
                <a:effectLst/>
                <a:latin typeface="JetBrains Mono"/>
              </a:rPr>
              <a:t> = </a:t>
            </a:r>
            <a:r>
              <a:rPr kumimoji="0" lang="en-US" altLang="en-US" b="0" i="0" u="none" strike="noStrike" cap="none" normalizeH="0" baseline="0" dirty="0" err="1">
                <a:ln>
                  <a:noFill/>
                </a:ln>
                <a:solidFill>
                  <a:srgbClr val="CC7832"/>
                </a:solidFill>
                <a:effectLst/>
                <a:latin typeface="JetBrains Mono"/>
              </a:rPr>
              <a:t>this</a:t>
            </a:r>
            <a:r>
              <a:rPr kumimoji="0" lang="en-US" altLang="en-US" b="0" i="0" u="none" strike="noStrike" cap="none" normalizeH="0" baseline="0" dirty="0" err="1">
                <a:ln>
                  <a:noFill/>
                </a:ln>
                <a:solidFill>
                  <a:srgbClr val="A9B7C6"/>
                </a:solidFill>
                <a:effectLst/>
                <a:latin typeface="JetBrains Mono"/>
              </a:rPr>
              <a:t>.getWritableDatabase</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CC7832"/>
                </a:solidFill>
                <a:effectLst/>
                <a:latin typeface="JetBrains Mono"/>
              </a:rPr>
              <a:t>;</a:t>
            </a:r>
            <a:br>
              <a:rPr kumimoji="0" lang="en-US" altLang="en-US" b="0" i="0" u="none" strike="noStrike" cap="none" normalizeH="0" baseline="0" dirty="0">
                <a:ln>
                  <a:noFill/>
                </a:ln>
                <a:solidFill>
                  <a:srgbClr val="CC7832"/>
                </a:solidFill>
                <a:effectLst/>
                <a:latin typeface="JetBrains Mono"/>
              </a:rPr>
            </a:br>
            <a:r>
              <a:rPr kumimoji="0" lang="en-US" altLang="en-US" b="0" i="0" u="none" strike="noStrike" cap="none" normalizeH="0" baseline="0" dirty="0">
                <a:ln>
                  <a:noFill/>
                </a:ln>
                <a:solidFill>
                  <a:srgbClr val="808080"/>
                </a:solidFill>
                <a:effectLst/>
                <a:latin typeface="JetBrains Mono"/>
              </a:rPr>
              <a:t>//</a:t>
            </a:r>
            <a:r>
              <a:rPr kumimoji="0" lang="en-US" altLang="en-US" b="0" i="0" u="none" strike="noStrike" cap="none" normalizeH="0" baseline="0" dirty="0" err="1">
                <a:ln>
                  <a:noFill/>
                </a:ln>
                <a:solidFill>
                  <a:srgbClr val="808080"/>
                </a:solidFill>
                <a:effectLst/>
                <a:latin typeface="JetBrains Mono"/>
              </a:rPr>
              <a:t>ContentValues</a:t>
            </a:r>
            <a:r>
              <a:rPr kumimoji="0" lang="en-US" altLang="en-US" b="0" i="0" u="none" strike="noStrike" cap="none" normalizeH="0" baseline="0" dirty="0">
                <a:ln>
                  <a:noFill/>
                </a:ln>
                <a:solidFill>
                  <a:srgbClr val="808080"/>
                </a:solidFill>
                <a:effectLst/>
                <a:latin typeface="JetBrains Mono"/>
              </a:rPr>
              <a:t> are used to insert new rows into tables.</a:t>
            </a:r>
            <a:br>
              <a:rPr kumimoji="0" lang="en-US" altLang="en-US" b="0" i="0" u="none" strike="noStrike" cap="none" normalizeH="0" baseline="0" dirty="0">
                <a:ln>
                  <a:noFill/>
                </a:ln>
                <a:solidFill>
                  <a:srgbClr val="808080"/>
                </a:solidFill>
                <a:effectLst/>
                <a:latin typeface="JetBrains Mono"/>
              </a:rPr>
            </a:br>
            <a:r>
              <a:rPr kumimoji="0" lang="en-US" altLang="en-US" b="0" i="0" u="none" strike="noStrike" cap="none" normalizeH="0" baseline="0" dirty="0">
                <a:ln>
                  <a:noFill/>
                </a:ln>
                <a:solidFill>
                  <a:srgbClr val="808080"/>
                </a:solidFill>
                <a:effectLst/>
                <a:latin typeface="JetBrains Mono"/>
              </a:rPr>
              <a:t>//Each Content Values object represents a single table row as a map of column names to values</a:t>
            </a:r>
            <a:br>
              <a:rPr kumimoji="0" lang="en-US" altLang="en-US" b="0" i="0" u="none" strike="noStrike" cap="none" normalizeH="0" baseline="0" dirty="0">
                <a:ln>
                  <a:noFill/>
                </a:ln>
                <a:solidFill>
                  <a:srgbClr val="808080"/>
                </a:solidFill>
                <a:effectLst/>
                <a:latin typeface="JetBrains Mono"/>
              </a:rPr>
            </a:br>
            <a:r>
              <a:rPr kumimoji="0" lang="en-US" altLang="en-US" b="0" i="0" u="none" strike="noStrike" cap="none" normalizeH="0" baseline="0" dirty="0" err="1">
                <a:ln>
                  <a:noFill/>
                </a:ln>
                <a:solidFill>
                  <a:srgbClr val="A9B7C6"/>
                </a:solidFill>
                <a:effectLst/>
                <a:latin typeface="JetBrains Mono"/>
              </a:rPr>
              <a:t>ContentValues</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err="1">
                <a:ln>
                  <a:noFill/>
                </a:ln>
                <a:solidFill>
                  <a:srgbClr val="A9B7C6"/>
                </a:solidFill>
                <a:effectLst/>
                <a:latin typeface="JetBrains Mono"/>
              </a:rPr>
              <a:t>contentValues</a:t>
            </a:r>
            <a:r>
              <a:rPr kumimoji="0" lang="en-US" altLang="en-US" b="0" i="0" u="none" strike="noStrike" cap="none" normalizeH="0" baseline="0" dirty="0">
                <a:ln>
                  <a:noFill/>
                </a:ln>
                <a:solidFill>
                  <a:srgbClr val="A9B7C6"/>
                </a:solidFill>
                <a:effectLst/>
                <a:latin typeface="JetBrains Mono"/>
              </a:rPr>
              <a:t> = </a:t>
            </a:r>
            <a:r>
              <a:rPr kumimoji="0" lang="en-US" altLang="en-US" b="0" i="0" u="none" strike="noStrike" cap="none" normalizeH="0" baseline="0" dirty="0">
                <a:ln>
                  <a:noFill/>
                </a:ln>
                <a:solidFill>
                  <a:srgbClr val="CC7832"/>
                </a:solidFill>
                <a:effectLst/>
                <a:latin typeface="JetBrains Mono"/>
              </a:rPr>
              <a:t>new </a:t>
            </a:r>
            <a:r>
              <a:rPr kumimoji="0" lang="en-US" altLang="en-US" b="0" i="0" u="none" strike="noStrike" cap="none" normalizeH="0" baseline="0" dirty="0" err="1">
                <a:ln>
                  <a:noFill/>
                </a:ln>
                <a:solidFill>
                  <a:srgbClr val="A9B7C6"/>
                </a:solidFill>
                <a:effectLst/>
                <a:latin typeface="JetBrains Mono"/>
              </a:rPr>
              <a:t>ContentValues</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CC7832"/>
                </a:solidFill>
                <a:effectLst/>
                <a:latin typeface="JetBrains Mono"/>
              </a:rPr>
              <a:t>;</a:t>
            </a:r>
            <a:br>
              <a:rPr kumimoji="0" lang="en-US" altLang="en-US" b="0" i="0" u="none" strike="noStrike" cap="none" normalizeH="0" baseline="0" dirty="0">
                <a:ln>
                  <a:noFill/>
                </a:ln>
                <a:solidFill>
                  <a:srgbClr val="CC7832"/>
                </a:solidFill>
                <a:effectLst/>
                <a:latin typeface="JetBrains Mono"/>
              </a:rPr>
            </a:br>
            <a:r>
              <a:rPr kumimoji="0" lang="en-US" altLang="en-US" b="0" i="0" u="none" strike="noStrike" cap="none" normalizeH="0" baseline="0" dirty="0">
                <a:ln>
                  <a:noFill/>
                </a:ln>
                <a:solidFill>
                  <a:srgbClr val="808080"/>
                </a:solidFill>
                <a:effectLst/>
                <a:latin typeface="JetBrains Mono"/>
              </a:rPr>
              <a:t>//</a:t>
            </a:r>
            <a:r>
              <a:rPr kumimoji="0" lang="en-US" altLang="en-US" b="0" i="0" u="none" strike="noStrike" cap="none" normalizeH="0" baseline="0" dirty="0" err="1">
                <a:ln>
                  <a:noFill/>
                </a:ln>
                <a:solidFill>
                  <a:srgbClr val="808080"/>
                </a:solidFill>
                <a:effectLst/>
                <a:latin typeface="JetBrains Mono"/>
              </a:rPr>
              <a:t>contentValues.put</a:t>
            </a:r>
            <a:r>
              <a:rPr kumimoji="0" lang="en-US" altLang="en-US" b="0" i="0" u="none" strike="noStrike" cap="none" normalizeH="0" baseline="0" dirty="0">
                <a:ln>
                  <a:noFill/>
                </a:ln>
                <a:solidFill>
                  <a:srgbClr val="808080"/>
                </a:solidFill>
                <a:effectLst/>
                <a:latin typeface="JetBrains Mono"/>
              </a:rPr>
              <a:t>(String Key, VALUE) // LIKE KEY VALUE PAIR</a:t>
            </a:r>
            <a:br>
              <a:rPr kumimoji="0" lang="en-US" altLang="en-US" b="0" i="0" u="none" strike="noStrike" cap="none" normalizeH="0" baseline="0" dirty="0">
                <a:ln>
                  <a:noFill/>
                </a:ln>
                <a:solidFill>
                  <a:srgbClr val="808080"/>
                </a:solidFill>
                <a:effectLst/>
                <a:latin typeface="JetBrains Mono"/>
              </a:rPr>
            </a:br>
            <a:r>
              <a:rPr kumimoji="0" lang="en-US" altLang="en-US" b="0" i="0" u="none" strike="noStrike" cap="none" normalizeH="0" baseline="0" dirty="0">
                <a:ln>
                  <a:noFill/>
                </a:ln>
                <a:solidFill>
                  <a:srgbClr val="808080"/>
                </a:solidFill>
                <a:effectLst/>
                <a:latin typeface="JetBrains Mono"/>
              </a:rPr>
              <a:t>//String KEY COLUMN_NAME</a:t>
            </a:r>
            <a:br>
              <a:rPr kumimoji="0" lang="en-US" altLang="en-US" b="0" i="0" u="none" strike="noStrike" cap="none" normalizeH="0" baseline="0" dirty="0">
                <a:ln>
                  <a:noFill/>
                </a:ln>
                <a:solidFill>
                  <a:srgbClr val="808080"/>
                </a:solidFill>
                <a:effectLst/>
                <a:latin typeface="JetBrains Mono"/>
              </a:rPr>
            </a:br>
            <a:r>
              <a:rPr kumimoji="0" lang="en-US" altLang="en-US" b="0" i="0" u="none" strike="noStrike" cap="none" normalizeH="0" baseline="0" dirty="0">
                <a:ln>
                  <a:noFill/>
                </a:ln>
                <a:solidFill>
                  <a:srgbClr val="808080"/>
                </a:solidFill>
                <a:effectLst/>
                <a:latin typeface="JetBrains Mono"/>
              </a:rPr>
              <a:t>//VALUE </a:t>
            </a:r>
            <a:r>
              <a:rPr kumimoji="0" lang="en-US" altLang="en-US" b="0" i="0" u="none" strike="noStrike" cap="none" normalizeH="0" baseline="0" dirty="0" err="1">
                <a:ln>
                  <a:noFill/>
                </a:ln>
                <a:solidFill>
                  <a:srgbClr val="808080"/>
                </a:solidFill>
                <a:effectLst/>
                <a:latin typeface="JetBrains Mono"/>
              </a:rPr>
              <a:t>value</a:t>
            </a:r>
            <a:r>
              <a:rPr kumimoji="0" lang="en-US" altLang="en-US" b="0" i="0" u="none" strike="noStrike" cap="none" normalizeH="0" baseline="0" dirty="0">
                <a:ln>
                  <a:noFill/>
                </a:ln>
                <a:solidFill>
                  <a:srgbClr val="808080"/>
                </a:solidFill>
                <a:effectLst/>
                <a:latin typeface="JetBrains Mono"/>
              </a:rPr>
              <a:t> for COLUMN_NAME</a:t>
            </a:r>
            <a:br>
              <a:rPr kumimoji="0" lang="en-US" altLang="en-US" b="0" i="0" u="none" strike="noStrike" cap="none" normalizeH="0" baseline="0" dirty="0">
                <a:ln>
                  <a:noFill/>
                </a:ln>
                <a:solidFill>
                  <a:srgbClr val="808080"/>
                </a:solidFill>
                <a:effectLst/>
                <a:latin typeface="JetBrains Mono"/>
              </a:rPr>
            </a:br>
            <a:r>
              <a:rPr kumimoji="0" lang="en-US" altLang="en-US" b="0" i="0" u="none" strike="noStrike" cap="none" normalizeH="0" baseline="0" dirty="0">
                <a:ln>
                  <a:noFill/>
                </a:ln>
                <a:solidFill>
                  <a:srgbClr val="808080"/>
                </a:solidFill>
                <a:effectLst/>
                <a:latin typeface="JetBrains Mono"/>
              </a:rPr>
              <a:t>//</a:t>
            </a:r>
            <a:r>
              <a:rPr kumimoji="0" lang="en-US" altLang="en-US" b="0" i="0" u="none" strike="noStrike" cap="none" normalizeH="0" baseline="0" dirty="0" err="1">
                <a:ln>
                  <a:noFill/>
                </a:ln>
                <a:solidFill>
                  <a:srgbClr val="808080"/>
                </a:solidFill>
                <a:effectLst/>
                <a:latin typeface="JetBrains Mono"/>
              </a:rPr>
              <a:t>toUpperCase</a:t>
            </a:r>
            <a:r>
              <a:rPr kumimoji="0" lang="en-US" altLang="en-US" b="0" i="0" u="none" strike="noStrike" cap="none" normalizeH="0" baseline="0" dirty="0">
                <a:ln>
                  <a:noFill/>
                </a:ln>
                <a:solidFill>
                  <a:srgbClr val="808080"/>
                </a:solidFill>
                <a:effectLst/>
                <a:latin typeface="JetBrains Mono"/>
              </a:rPr>
              <a:t>() TO CHANGE string TO UPPERCASE, trim() TO REMOVE WHITE SPACE</a:t>
            </a:r>
            <a:br>
              <a:rPr kumimoji="0" lang="en-US" altLang="en-US" b="0" i="0" u="none" strike="noStrike" cap="none" normalizeH="0" baseline="0" dirty="0">
                <a:ln>
                  <a:noFill/>
                </a:ln>
                <a:solidFill>
                  <a:srgbClr val="808080"/>
                </a:solidFill>
                <a:effectLst/>
                <a:latin typeface="JetBrains Mono"/>
              </a:rPr>
            </a:br>
            <a:r>
              <a:rPr kumimoji="0" lang="en-US" altLang="en-US" b="0" i="0" u="none" strike="noStrike" cap="none" normalizeH="0" baseline="0" dirty="0" err="1">
                <a:ln>
                  <a:noFill/>
                </a:ln>
                <a:solidFill>
                  <a:srgbClr val="A9B7C6"/>
                </a:solidFill>
                <a:effectLst/>
                <a:latin typeface="JetBrains Mono"/>
              </a:rPr>
              <a:t>contentValues.put</a:t>
            </a:r>
            <a:r>
              <a:rPr kumimoji="0" lang="en-US" altLang="en-US" b="0" i="0" u="none" strike="noStrike" cap="none" normalizeH="0" baseline="0" dirty="0">
                <a:ln>
                  <a:noFill/>
                </a:ln>
                <a:solidFill>
                  <a:srgbClr val="A9B7C6"/>
                </a:solidFill>
                <a:effectLst/>
                <a:latin typeface="JetBrains Mono"/>
              </a:rPr>
              <a:t>(</a:t>
            </a:r>
            <a:r>
              <a:rPr kumimoji="0" lang="en-US" altLang="en-US" b="0" i="1" u="none" strike="noStrike" cap="none" normalizeH="0" baseline="0" dirty="0">
                <a:ln>
                  <a:noFill/>
                </a:ln>
                <a:solidFill>
                  <a:srgbClr val="9876AA"/>
                </a:solidFill>
                <a:effectLst/>
                <a:latin typeface="JetBrains Mono"/>
              </a:rPr>
              <a:t>COL_STUD_FULL_NAME</a:t>
            </a:r>
            <a:r>
              <a:rPr kumimoji="0" lang="en-US" altLang="en-US" b="0" i="0" u="none" strike="noStrike" cap="none" normalizeH="0" baseline="0" dirty="0">
                <a:ln>
                  <a:noFill/>
                </a:ln>
                <a:solidFill>
                  <a:srgbClr val="CC7832"/>
                </a:solidFill>
                <a:effectLst/>
                <a:latin typeface="JetBrains Mono"/>
              </a:rPr>
              <a:t>, VALUE;</a:t>
            </a:r>
            <a:br>
              <a:rPr kumimoji="0" lang="en-US" altLang="en-US" b="0" i="0" u="none" strike="noStrike" cap="none" normalizeH="0" baseline="0" dirty="0">
                <a:ln>
                  <a:noFill/>
                </a:ln>
                <a:solidFill>
                  <a:srgbClr val="CC7832"/>
                </a:solidFill>
                <a:effectLst/>
                <a:latin typeface="JetBrains Mono"/>
              </a:rPr>
            </a:br>
            <a:r>
              <a:rPr kumimoji="0" lang="en-US" altLang="en-US" b="0" i="0" u="none" strike="noStrike" cap="none" normalizeH="0" baseline="0" dirty="0" err="1">
                <a:ln>
                  <a:noFill/>
                </a:ln>
                <a:solidFill>
                  <a:srgbClr val="A9B7C6"/>
                </a:solidFill>
                <a:effectLst/>
                <a:latin typeface="JetBrains Mono"/>
              </a:rPr>
              <a:t>contentValues.put</a:t>
            </a:r>
            <a:r>
              <a:rPr kumimoji="0" lang="en-US" altLang="en-US" b="0" i="0" u="none" strike="noStrike" cap="none" normalizeH="0" baseline="0" dirty="0">
                <a:ln>
                  <a:noFill/>
                </a:ln>
                <a:solidFill>
                  <a:srgbClr val="A9B7C6"/>
                </a:solidFill>
                <a:effectLst/>
                <a:latin typeface="JetBrains Mono"/>
              </a:rPr>
              <a:t>(</a:t>
            </a:r>
            <a:r>
              <a:rPr kumimoji="0" lang="en-US" altLang="en-US" b="0" i="1" u="none" strike="noStrike" cap="none" normalizeH="0" baseline="0" dirty="0">
                <a:ln>
                  <a:noFill/>
                </a:ln>
                <a:solidFill>
                  <a:srgbClr val="9876AA"/>
                </a:solidFill>
                <a:effectLst/>
                <a:latin typeface="JetBrains Mono"/>
              </a:rPr>
              <a:t>COL_STUD_COURSE</a:t>
            </a:r>
            <a:r>
              <a:rPr kumimoji="0" lang="en-US" altLang="en-US" b="0" i="0" u="none" strike="noStrike" cap="none" normalizeH="0" baseline="0" dirty="0">
                <a:ln>
                  <a:noFill/>
                </a:ln>
                <a:solidFill>
                  <a:srgbClr val="CC7832"/>
                </a:solidFill>
                <a:effectLst/>
                <a:latin typeface="JetBrains Mono"/>
              </a:rPr>
              <a:t>, VALUE</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CC7832"/>
                </a:solidFill>
                <a:effectLst/>
                <a:latin typeface="JetBrains Mono"/>
              </a:rPr>
              <a:t>;</a:t>
            </a:r>
            <a:br>
              <a:rPr kumimoji="0" lang="en-US" altLang="en-US" b="0" i="0" u="none" strike="noStrike" cap="none" normalizeH="0" baseline="0" dirty="0">
                <a:ln>
                  <a:noFill/>
                </a:ln>
                <a:solidFill>
                  <a:srgbClr val="CC7832"/>
                </a:solidFill>
                <a:effectLst/>
                <a:latin typeface="JetBrains Mono"/>
              </a:rPr>
            </a:br>
            <a:r>
              <a:rPr kumimoji="0" lang="en-US" altLang="en-US" b="0" i="0" u="none" strike="noStrike" cap="none" normalizeH="0" baseline="0" dirty="0">
                <a:ln>
                  <a:noFill/>
                </a:ln>
                <a:solidFill>
                  <a:srgbClr val="808080"/>
                </a:solidFill>
                <a:effectLst/>
                <a:latin typeface="JetBrains Mono"/>
              </a:rPr>
              <a:t>//returns the number of rows affected</a:t>
            </a:r>
            <a:br>
              <a:rPr kumimoji="0" lang="en-US" altLang="en-US" b="0" i="0" u="none" strike="noStrike" cap="none" normalizeH="0" baseline="0" dirty="0">
                <a:ln>
                  <a:noFill/>
                </a:ln>
                <a:solidFill>
                  <a:srgbClr val="808080"/>
                </a:solidFill>
                <a:effectLst/>
                <a:latin typeface="JetBrains Mono"/>
              </a:rPr>
            </a:br>
            <a:r>
              <a:rPr kumimoji="0" lang="en-US" altLang="en-US" b="0" i="0" u="none" strike="noStrike" cap="none" normalizeH="0" baseline="0" dirty="0">
                <a:ln>
                  <a:noFill/>
                </a:ln>
                <a:solidFill>
                  <a:srgbClr val="CC7832"/>
                </a:solidFill>
                <a:effectLst/>
                <a:latin typeface="JetBrains Mono"/>
              </a:rPr>
              <a:t>int </a:t>
            </a:r>
            <a:r>
              <a:rPr kumimoji="0" lang="en-US" altLang="en-US" b="0" i="0" u="none" strike="noStrike" cap="none" normalizeH="0" baseline="0" dirty="0" err="1">
                <a:ln>
                  <a:noFill/>
                </a:ln>
                <a:solidFill>
                  <a:srgbClr val="A9B7C6"/>
                </a:solidFill>
                <a:effectLst/>
                <a:latin typeface="JetBrains Mono"/>
              </a:rPr>
              <a:t>i</a:t>
            </a:r>
            <a:r>
              <a:rPr kumimoji="0" lang="en-US" altLang="en-US" b="0" i="0" u="none" strike="noStrike" cap="none" normalizeH="0" baseline="0" dirty="0">
                <a:ln>
                  <a:noFill/>
                </a:ln>
                <a:solidFill>
                  <a:srgbClr val="A9B7C6"/>
                </a:solidFill>
                <a:effectLst/>
                <a:latin typeface="JetBrains Mono"/>
              </a:rPr>
              <a:t> = </a:t>
            </a:r>
            <a:r>
              <a:rPr kumimoji="0" lang="en-US" altLang="en-US" b="0" i="0" u="none" strike="noStrike" cap="none" normalizeH="0" baseline="0" dirty="0" err="1">
                <a:ln>
                  <a:noFill/>
                </a:ln>
                <a:solidFill>
                  <a:srgbClr val="A9B7C6"/>
                </a:solidFill>
                <a:effectLst/>
                <a:latin typeface="JetBrains Mono"/>
              </a:rPr>
              <a:t>db.update</a:t>
            </a:r>
            <a:r>
              <a:rPr kumimoji="0" lang="en-US" altLang="en-US" b="0" i="0" u="none" strike="noStrike" cap="none" normalizeH="0" baseline="0" dirty="0">
                <a:ln>
                  <a:noFill/>
                </a:ln>
                <a:solidFill>
                  <a:srgbClr val="A9B7C6"/>
                </a:solidFill>
                <a:effectLst/>
                <a:latin typeface="JetBrains Mono"/>
              </a:rPr>
              <a:t>(</a:t>
            </a:r>
            <a:r>
              <a:rPr kumimoji="0" lang="en-US" altLang="en-US" b="0" i="1" u="none" strike="noStrike" cap="none" normalizeH="0" baseline="0" dirty="0">
                <a:ln>
                  <a:noFill/>
                </a:ln>
                <a:solidFill>
                  <a:srgbClr val="9876AA"/>
                </a:solidFill>
                <a:effectLst/>
                <a:latin typeface="JetBrains Mono"/>
              </a:rPr>
              <a:t>TABLE_NAME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9B7C6"/>
                </a:solidFill>
                <a:effectLst/>
                <a:latin typeface="JetBrains Mono"/>
              </a:rPr>
              <a:t>contentValues</a:t>
            </a:r>
            <a:r>
              <a:rPr kumimoji="0" lang="en-US" altLang="en-US" b="0" i="0" u="none" strike="noStrike" cap="none" normalizeH="0" baseline="0" dirty="0">
                <a:ln>
                  <a:noFill/>
                </a:ln>
                <a:solidFill>
                  <a:srgbClr val="CC7832"/>
                </a:solidFill>
                <a:effectLst/>
                <a:latin typeface="JetBrains Mono"/>
              </a:rPr>
              <a:t>, </a:t>
            </a:r>
            <a:r>
              <a:rPr kumimoji="0" lang="en-US" altLang="en-US" b="0" i="1" u="none" strike="noStrike" cap="none" normalizeH="0" baseline="0" dirty="0">
                <a:ln>
                  <a:noFill/>
                </a:ln>
                <a:solidFill>
                  <a:srgbClr val="9876AA"/>
                </a:solidFill>
                <a:effectLst/>
                <a:latin typeface="JetBrains Mono"/>
              </a:rPr>
              <a:t>COL_STUD_ID </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6A8759"/>
                </a:solidFill>
                <a:effectLst/>
                <a:latin typeface="JetBrains Mono"/>
              </a:rPr>
              <a:t>" = " </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err="1">
                <a:ln>
                  <a:noFill/>
                </a:ln>
                <a:solidFill>
                  <a:srgbClr val="CC7832"/>
                </a:solidFill>
                <a:effectLst/>
                <a:latin typeface="JetBrains Mono"/>
              </a:rPr>
              <a:t>this</a:t>
            </a:r>
            <a:r>
              <a:rPr kumimoji="0" lang="en-US" altLang="en-US" b="0" i="0" u="none" strike="noStrike" cap="none" normalizeH="0" baseline="0" dirty="0" err="1">
                <a:ln>
                  <a:noFill/>
                </a:ln>
                <a:solidFill>
                  <a:srgbClr val="A9B7C6"/>
                </a:solidFill>
                <a:effectLst/>
                <a:latin typeface="JetBrains Mono"/>
              </a:rPr>
              <a:t>.</a:t>
            </a:r>
            <a:r>
              <a:rPr kumimoji="0" lang="en-US" altLang="en-US" b="0" i="0" u="none" strike="noStrike" cap="none" normalizeH="0" baseline="0" dirty="0" err="1">
                <a:ln>
                  <a:noFill/>
                </a:ln>
                <a:solidFill>
                  <a:srgbClr val="9876AA"/>
                </a:solidFill>
                <a:effectLst/>
                <a:latin typeface="JetBrains Mono"/>
              </a:rPr>
              <a:t>VAR_STUD_ID</a:t>
            </a:r>
            <a:r>
              <a:rPr kumimoji="0" lang="en-US" altLang="en-US" b="0" i="0" u="none" strike="noStrike" cap="none" normalizeH="0" baseline="0" dirty="0">
                <a:ln>
                  <a:noFill/>
                </a:ln>
                <a:solidFill>
                  <a:srgbClr val="CC7832"/>
                </a:solidFill>
                <a:effectLst/>
                <a:latin typeface="JetBrains Mono"/>
              </a:rPr>
              <a:t>, null</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CC7832"/>
                </a:solidFill>
                <a:effectLst/>
                <a:latin typeface="JetBrains Mono"/>
              </a:rPr>
              <a:t>;</a:t>
            </a:r>
            <a:br>
              <a:rPr kumimoji="0" lang="en-US" altLang="en-US" b="0" i="0" u="none" strike="noStrike" cap="none" normalizeH="0" baseline="0" dirty="0">
                <a:ln>
                  <a:noFill/>
                </a:ln>
                <a:solidFill>
                  <a:srgbClr val="CC7832"/>
                </a:solidFill>
                <a:effectLst/>
                <a:latin typeface="JetBrains Mono"/>
              </a:rPr>
            </a:br>
            <a:r>
              <a:rPr kumimoji="0" lang="en-US" altLang="en-US" b="0" i="0" u="none" strike="noStrike" cap="none" normalizeH="0" baseline="0" dirty="0">
                <a:ln>
                  <a:noFill/>
                </a:ln>
                <a:solidFill>
                  <a:srgbClr val="CC7832"/>
                </a:solidFill>
                <a:effectLst/>
                <a:latin typeface="JetBrains Mono"/>
              </a:rPr>
              <a:t>return </a:t>
            </a:r>
            <a:r>
              <a:rPr kumimoji="0" lang="en-US" altLang="en-US" b="0" i="0" u="none" strike="noStrike" cap="none" normalizeH="0" baseline="0" dirty="0" err="1">
                <a:ln>
                  <a:noFill/>
                </a:ln>
                <a:solidFill>
                  <a:srgbClr val="A9B7C6"/>
                </a:solidFill>
                <a:effectLst/>
                <a:latin typeface="JetBrains Mono"/>
              </a:rPr>
              <a:t>i</a:t>
            </a:r>
            <a:r>
              <a:rPr kumimoji="0" lang="en-US" altLang="en-US" b="0" i="0" u="none" strike="noStrike" cap="none" normalizeH="0" baseline="0" dirty="0">
                <a:ln>
                  <a:noFill/>
                </a:ln>
                <a:solidFill>
                  <a:srgbClr val="CC7832"/>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9421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BD5688-2BB5-8F40-1629-D6D10480B6B2}"/>
              </a:ext>
            </a:extLst>
          </p:cNvPr>
          <p:cNvSpPr>
            <a:spLocks noGrp="1"/>
          </p:cNvSpPr>
          <p:nvPr>
            <p:ph idx="1"/>
          </p:nvPr>
        </p:nvSpPr>
        <p:spPr>
          <a:xfrm>
            <a:off x="927281" y="1143000"/>
            <a:ext cx="11140224" cy="1574442"/>
          </a:xfrm>
        </p:spPr>
        <p:txBody>
          <a:bodyPr/>
          <a:lstStyle/>
          <a:p>
            <a:pPr marL="457200" indent="-457200">
              <a:buFont typeface="+mj-lt"/>
              <a:buAutoNum type="arabicPeriod" startAt="4"/>
            </a:pPr>
            <a:r>
              <a:rPr lang="en-US" sz="2800" dirty="0">
                <a:solidFill>
                  <a:srgbClr val="0070C0"/>
                </a:solidFill>
              </a:rPr>
              <a:t>delete</a:t>
            </a:r>
            <a:endParaRPr lang="en-US" dirty="0">
              <a:solidFill>
                <a:srgbClr val="0070C0"/>
              </a:solidFill>
            </a:endParaRPr>
          </a:p>
          <a:p>
            <a:pPr marL="0" indent="0">
              <a:buNone/>
            </a:pPr>
            <a:r>
              <a:rPr lang="en-US" dirty="0"/>
              <a:t>Return Type </a:t>
            </a:r>
            <a:r>
              <a:rPr lang="en-US" dirty="0">
                <a:solidFill>
                  <a:srgbClr val="0070C0"/>
                </a:solidFill>
              </a:rPr>
              <a:t>int </a:t>
            </a:r>
            <a:r>
              <a:rPr lang="en-US" dirty="0"/>
              <a:t>(returns the number of rows affected, 0 means no rows were </a:t>
            </a:r>
            <a:r>
              <a:rPr lang="en-US" dirty="0" err="1"/>
              <a:t>afftected</a:t>
            </a:r>
            <a:r>
              <a:rPr lang="en-US" dirty="0"/>
              <a:t> on update)</a:t>
            </a:r>
          </a:p>
          <a:p>
            <a:pPr marL="0" indent="0">
              <a:buNone/>
            </a:pPr>
            <a:r>
              <a:rPr lang="en-US" i="1" dirty="0">
                <a:solidFill>
                  <a:srgbClr val="0070C0"/>
                </a:solidFill>
              </a:rPr>
              <a:t>Int result = delete(</a:t>
            </a:r>
            <a:r>
              <a:rPr lang="en-US" i="1" dirty="0"/>
              <a:t>String</a:t>
            </a:r>
            <a:r>
              <a:rPr lang="en-US" i="1" dirty="0">
                <a:solidFill>
                  <a:srgbClr val="0070C0"/>
                </a:solidFill>
              </a:rPr>
              <a:t> table, </a:t>
            </a:r>
            <a:r>
              <a:rPr lang="en-US" i="1" dirty="0"/>
              <a:t>String</a:t>
            </a:r>
            <a:r>
              <a:rPr lang="en-US" i="1" dirty="0">
                <a:solidFill>
                  <a:srgbClr val="0070C0"/>
                </a:solidFill>
              </a:rPr>
              <a:t> </a:t>
            </a:r>
            <a:r>
              <a:rPr lang="en-US" i="1" dirty="0" err="1">
                <a:solidFill>
                  <a:srgbClr val="0070C0"/>
                </a:solidFill>
              </a:rPr>
              <a:t>whereClause</a:t>
            </a:r>
            <a:r>
              <a:rPr lang="en-US" i="1" dirty="0">
                <a:solidFill>
                  <a:srgbClr val="0070C0"/>
                </a:solidFill>
              </a:rPr>
              <a:t>, </a:t>
            </a:r>
            <a:r>
              <a:rPr lang="en-US" i="1" dirty="0"/>
              <a:t>String</a:t>
            </a:r>
            <a:r>
              <a:rPr lang="en-US" i="1" dirty="0">
                <a:solidFill>
                  <a:srgbClr val="0070C0"/>
                </a:solidFill>
              </a:rPr>
              <a:t>[] </a:t>
            </a:r>
            <a:r>
              <a:rPr lang="en-US" i="1" dirty="0" err="1">
                <a:solidFill>
                  <a:srgbClr val="0070C0"/>
                </a:solidFill>
              </a:rPr>
              <a:t>whereArgs</a:t>
            </a:r>
            <a:r>
              <a:rPr lang="en-US" i="1" dirty="0">
                <a:solidFill>
                  <a:srgbClr val="0070C0"/>
                </a:solidFill>
              </a:rPr>
              <a:t>)</a:t>
            </a:r>
          </a:p>
        </p:txBody>
      </p:sp>
      <p:sp>
        <p:nvSpPr>
          <p:cNvPr id="4" name="Rectangle 2">
            <a:extLst>
              <a:ext uri="{FF2B5EF4-FFF2-40B4-BE49-F238E27FC236}">
                <a16:creationId xmlns:a16="http://schemas.microsoft.com/office/drawing/2014/main" id="{58B4ACF1-6094-4A17-1563-ED9DDC07E067}"/>
              </a:ext>
            </a:extLst>
          </p:cNvPr>
          <p:cNvSpPr>
            <a:spLocks noChangeArrowheads="1"/>
          </p:cNvSpPr>
          <p:nvPr/>
        </p:nvSpPr>
        <p:spPr bwMode="auto">
          <a:xfrm>
            <a:off x="528035" y="2717442"/>
            <a:ext cx="11539470"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808080"/>
                </a:solidFill>
                <a:effectLst/>
                <a:latin typeface="JetBrains Mono"/>
              </a:rPr>
              <a:t>//</a:t>
            </a:r>
            <a:r>
              <a:rPr kumimoji="0" lang="en-US" altLang="en-US" sz="2800" b="0" i="0" u="none" strike="noStrike" cap="none" normalizeH="0" baseline="0" dirty="0" err="1">
                <a:ln>
                  <a:noFill/>
                </a:ln>
                <a:solidFill>
                  <a:srgbClr val="808080"/>
                </a:solidFill>
                <a:effectLst/>
                <a:latin typeface="JetBrains Mono"/>
              </a:rPr>
              <a:t>getWritableDatabase</a:t>
            </a:r>
            <a:r>
              <a:rPr kumimoji="0" lang="en-US" altLang="en-US" sz="2800" b="0" i="0" u="none" strike="noStrike" cap="none" normalizeH="0" baseline="0" dirty="0">
                <a:ln>
                  <a:noFill/>
                </a:ln>
                <a:solidFill>
                  <a:srgbClr val="808080"/>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808080"/>
                </a:solidFill>
                <a:latin typeface="JetBrains Mono"/>
              </a:rPr>
              <a:t>//</a:t>
            </a:r>
            <a:r>
              <a:rPr kumimoji="0" lang="en-US" altLang="en-US" sz="2800" b="0" i="0" u="none" strike="noStrike" cap="none" normalizeH="0" baseline="0" dirty="0">
                <a:ln>
                  <a:noFill/>
                </a:ln>
                <a:solidFill>
                  <a:srgbClr val="808080"/>
                </a:solidFill>
                <a:effectLst/>
                <a:latin typeface="JetBrains Mono"/>
              </a:rPr>
              <a:t>( Create and/or open a database that will be used for reading and writing).</a:t>
            </a:r>
            <a:br>
              <a:rPr kumimoji="0" lang="en-US" altLang="en-US" sz="2800" b="0" i="0" u="none" strike="noStrike" cap="none" normalizeH="0" baseline="0" dirty="0">
                <a:ln>
                  <a:noFill/>
                </a:ln>
                <a:solidFill>
                  <a:srgbClr val="808080"/>
                </a:solidFill>
                <a:effectLst/>
                <a:latin typeface="JetBrains Mono"/>
              </a:rPr>
            </a:br>
            <a:r>
              <a:rPr kumimoji="0" lang="en-US" altLang="en-US" sz="2800" b="0" i="0" u="none" strike="noStrike" cap="none" normalizeH="0" baseline="0" dirty="0" err="1">
                <a:ln>
                  <a:noFill/>
                </a:ln>
                <a:solidFill>
                  <a:srgbClr val="A9B7C6"/>
                </a:solidFill>
                <a:effectLst/>
                <a:latin typeface="JetBrains Mono"/>
              </a:rPr>
              <a:t>SQLiteDatabase</a:t>
            </a:r>
            <a:r>
              <a:rPr kumimoji="0" lang="en-US" altLang="en-US" sz="2800" b="0" i="0" u="none" strike="noStrike" cap="none" normalizeH="0" baseline="0" dirty="0">
                <a:ln>
                  <a:noFill/>
                </a:ln>
                <a:solidFill>
                  <a:srgbClr val="A9B7C6"/>
                </a:solidFill>
                <a:effectLst/>
                <a:latin typeface="JetBrains Mono"/>
              </a:rPr>
              <a:t> </a:t>
            </a:r>
            <a:r>
              <a:rPr kumimoji="0" lang="en-US" altLang="en-US" sz="2800" b="0" i="0" u="none" strike="noStrike" cap="none" normalizeH="0" baseline="0" dirty="0" err="1">
                <a:ln>
                  <a:noFill/>
                </a:ln>
                <a:solidFill>
                  <a:srgbClr val="A9B7C6"/>
                </a:solidFill>
                <a:effectLst/>
                <a:latin typeface="JetBrains Mono"/>
              </a:rPr>
              <a:t>db</a:t>
            </a:r>
            <a:r>
              <a:rPr kumimoji="0" lang="en-US" altLang="en-US" sz="2800" b="0" i="0" u="none" strike="noStrike" cap="none" normalizeH="0" baseline="0" dirty="0">
                <a:ln>
                  <a:noFill/>
                </a:ln>
                <a:solidFill>
                  <a:srgbClr val="A9B7C6"/>
                </a:solidFill>
                <a:effectLst/>
                <a:latin typeface="JetBrains Mono"/>
              </a:rPr>
              <a:t> = </a:t>
            </a:r>
            <a:r>
              <a:rPr kumimoji="0" lang="en-US" altLang="en-US" sz="2800" b="0" i="0" u="none" strike="noStrike" cap="none" normalizeH="0" baseline="0" dirty="0" err="1">
                <a:ln>
                  <a:noFill/>
                </a:ln>
                <a:solidFill>
                  <a:srgbClr val="CC7832"/>
                </a:solidFill>
                <a:effectLst/>
                <a:latin typeface="JetBrains Mono"/>
              </a:rPr>
              <a:t>this</a:t>
            </a:r>
            <a:r>
              <a:rPr kumimoji="0" lang="en-US" altLang="en-US" sz="2800" b="0" i="0" u="none" strike="noStrike" cap="none" normalizeH="0" baseline="0" dirty="0" err="1">
                <a:ln>
                  <a:noFill/>
                </a:ln>
                <a:solidFill>
                  <a:srgbClr val="A9B7C6"/>
                </a:solidFill>
                <a:effectLst/>
                <a:latin typeface="JetBrains Mono"/>
              </a:rPr>
              <a:t>.getWritableDatabase</a:t>
            </a:r>
            <a:r>
              <a:rPr kumimoji="0" lang="en-US" altLang="en-US" sz="2800" b="0" i="0" u="none" strike="noStrike" cap="none" normalizeH="0" baseline="0" dirty="0">
                <a:ln>
                  <a:noFill/>
                </a:ln>
                <a:solidFill>
                  <a:srgbClr val="A9B7C6"/>
                </a:solidFill>
                <a:effectLst/>
                <a:latin typeface="JetBrains Mono"/>
              </a:rPr>
              <a:t>()</a:t>
            </a:r>
            <a:r>
              <a:rPr kumimoji="0" lang="en-US" altLang="en-US" sz="2800" b="0" i="0" u="none" strike="noStrike" cap="none" normalizeH="0" baseline="0" dirty="0">
                <a:ln>
                  <a:noFill/>
                </a:ln>
                <a:solidFill>
                  <a:srgbClr val="CC7832"/>
                </a:solidFill>
                <a:effectLst/>
                <a:latin typeface="JetBrains Mono"/>
              </a:rPr>
              <a:t>;</a:t>
            </a:r>
            <a:br>
              <a:rPr kumimoji="0" lang="en-US" altLang="en-US" sz="2800" b="0" i="0" u="none" strike="noStrike" cap="none" normalizeH="0" baseline="0" dirty="0">
                <a:ln>
                  <a:noFill/>
                </a:ln>
                <a:solidFill>
                  <a:srgbClr val="CC7832"/>
                </a:solidFill>
                <a:effectLst/>
                <a:latin typeface="JetBrains Mono"/>
              </a:rPr>
            </a:br>
            <a:r>
              <a:rPr kumimoji="0" lang="en-US" altLang="en-US" sz="2800" b="0" i="0" u="none" strike="noStrike" cap="none" normalizeH="0" baseline="0" dirty="0">
                <a:ln>
                  <a:noFill/>
                </a:ln>
                <a:solidFill>
                  <a:srgbClr val="808080"/>
                </a:solidFill>
                <a:effectLst/>
                <a:latin typeface="JetBrains Mono"/>
              </a:rPr>
              <a:t>//delete(TABLE_NAME, </a:t>
            </a:r>
            <a:r>
              <a:rPr kumimoji="0" lang="en-US" altLang="en-US" sz="2800" b="0" i="0" u="none" strike="noStrike" cap="none" normalizeH="0" baseline="0" dirty="0" err="1">
                <a:ln>
                  <a:noFill/>
                </a:ln>
                <a:solidFill>
                  <a:srgbClr val="808080"/>
                </a:solidFill>
                <a:effectLst/>
                <a:latin typeface="JetBrains Mono"/>
              </a:rPr>
              <a:t>WhereClause</a:t>
            </a:r>
            <a:r>
              <a:rPr kumimoji="0" lang="en-US" altLang="en-US" sz="2800" b="0" i="0" u="none" strike="noStrike" cap="none" normalizeH="0" baseline="0" dirty="0">
                <a:ln>
                  <a:noFill/>
                </a:ln>
                <a:solidFill>
                  <a:srgbClr val="808080"/>
                </a:solidFill>
                <a:effectLst/>
                <a:latin typeface="JetBrains Mono"/>
              </a:rPr>
              <a:t> on Condition</a:t>
            </a:r>
            <a:br>
              <a:rPr kumimoji="0" lang="en-US" altLang="en-US" sz="2800" b="0" i="0" u="none" strike="noStrike" cap="none" normalizeH="0" baseline="0" dirty="0">
                <a:ln>
                  <a:noFill/>
                </a:ln>
                <a:solidFill>
                  <a:srgbClr val="808080"/>
                </a:solidFill>
                <a:effectLst/>
                <a:latin typeface="JetBrains Mono"/>
              </a:rPr>
            </a:br>
            <a:r>
              <a:rPr kumimoji="0" lang="en-US" altLang="en-US" sz="2800" b="0" i="0" u="none" strike="noStrike" cap="none" normalizeH="0" baseline="0" dirty="0">
                <a:ln>
                  <a:noFill/>
                </a:ln>
                <a:solidFill>
                  <a:srgbClr val="808080"/>
                </a:solidFill>
                <a:effectLst/>
                <a:latin typeface="JetBrains Mono"/>
              </a:rPr>
              <a:t>//returns number of rows affected</a:t>
            </a:r>
            <a:br>
              <a:rPr kumimoji="0" lang="en-US" altLang="en-US" sz="2800" b="0" i="0" u="none" strike="noStrike" cap="none" normalizeH="0" baseline="0" dirty="0">
                <a:ln>
                  <a:noFill/>
                </a:ln>
                <a:solidFill>
                  <a:srgbClr val="808080"/>
                </a:solidFill>
                <a:effectLst/>
                <a:latin typeface="JetBrains Mono"/>
              </a:rPr>
            </a:br>
            <a:r>
              <a:rPr kumimoji="0" lang="en-US" altLang="en-US" sz="2800" b="0" i="0" u="none" strike="noStrike" cap="none" normalizeH="0" baseline="0" dirty="0">
                <a:ln>
                  <a:noFill/>
                </a:ln>
                <a:solidFill>
                  <a:srgbClr val="CC7832"/>
                </a:solidFill>
                <a:effectLst/>
                <a:latin typeface="JetBrains Mono"/>
              </a:rPr>
              <a:t>int </a:t>
            </a:r>
            <a:r>
              <a:rPr kumimoji="0" lang="en-US" altLang="en-US" sz="2800" b="0" i="0" u="none" strike="noStrike" cap="none" normalizeH="0" baseline="0" dirty="0" err="1">
                <a:ln>
                  <a:noFill/>
                </a:ln>
                <a:solidFill>
                  <a:srgbClr val="A9B7C6"/>
                </a:solidFill>
                <a:effectLst/>
                <a:latin typeface="JetBrains Mono"/>
              </a:rPr>
              <a:t>i</a:t>
            </a:r>
            <a:r>
              <a:rPr kumimoji="0" lang="en-US" altLang="en-US" sz="2800" b="0" i="0" u="none" strike="noStrike" cap="none" normalizeH="0" baseline="0" dirty="0">
                <a:ln>
                  <a:noFill/>
                </a:ln>
                <a:solidFill>
                  <a:srgbClr val="A9B7C6"/>
                </a:solidFill>
                <a:effectLst/>
                <a:latin typeface="JetBrains Mono"/>
              </a:rPr>
              <a:t> = </a:t>
            </a:r>
            <a:r>
              <a:rPr kumimoji="0" lang="en-US" altLang="en-US" sz="2800" b="0" i="0" u="none" strike="noStrike" cap="none" normalizeH="0" baseline="0" dirty="0" err="1">
                <a:ln>
                  <a:noFill/>
                </a:ln>
                <a:solidFill>
                  <a:srgbClr val="A9B7C6"/>
                </a:solidFill>
                <a:effectLst/>
                <a:latin typeface="JetBrains Mono"/>
              </a:rPr>
              <a:t>db.delete</a:t>
            </a:r>
            <a:r>
              <a:rPr kumimoji="0" lang="en-US" altLang="en-US" sz="2800" b="0" i="0" u="none" strike="noStrike" cap="none" normalizeH="0" baseline="0" dirty="0">
                <a:ln>
                  <a:noFill/>
                </a:ln>
                <a:solidFill>
                  <a:srgbClr val="A9B7C6"/>
                </a:solidFill>
                <a:effectLst/>
                <a:latin typeface="JetBrains Mono"/>
              </a:rPr>
              <a:t>(</a:t>
            </a:r>
            <a:r>
              <a:rPr kumimoji="0" lang="en-US" altLang="en-US" sz="2800" b="0" i="1" u="none" strike="noStrike" cap="none" normalizeH="0" baseline="0" dirty="0">
                <a:ln>
                  <a:noFill/>
                </a:ln>
                <a:solidFill>
                  <a:srgbClr val="9876AA"/>
                </a:solidFill>
                <a:effectLst/>
                <a:latin typeface="JetBrains Mono"/>
              </a:rPr>
              <a:t>TABLE_NAME</a:t>
            </a:r>
            <a:r>
              <a:rPr kumimoji="0" lang="en-US" altLang="en-US" sz="2800" b="0" i="0" u="none" strike="noStrike" cap="none" normalizeH="0" baseline="0" dirty="0">
                <a:ln>
                  <a:noFill/>
                </a:ln>
                <a:solidFill>
                  <a:srgbClr val="CC7832"/>
                </a:solidFill>
                <a:effectLst/>
                <a:latin typeface="JetBrains Mono"/>
              </a:rPr>
              <a:t>, </a:t>
            </a:r>
            <a:r>
              <a:rPr kumimoji="0" lang="en-US" altLang="en-US" sz="2800" b="0" i="1" u="none" strike="noStrike" cap="none" normalizeH="0" baseline="0" dirty="0">
                <a:ln>
                  <a:noFill/>
                </a:ln>
                <a:solidFill>
                  <a:srgbClr val="9876AA"/>
                </a:solidFill>
                <a:effectLst/>
                <a:latin typeface="JetBrains Mono"/>
              </a:rPr>
              <a:t>COL_ID </a:t>
            </a:r>
            <a:r>
              <a:rPr kumimoji="0" lang="en-US" altLang="en-US" sz="2800" b="0" i="0" u="none" strike="noStrike" cap="none" normalizeH="0" baseline="0" dirty="0">
                <a:ln>
                  <a:noFill/>
                </a:ln>
                <a:solidFill>
                  <a:srgbClr val="A9B7C6"/>
                </a:solidFill>
                <a:effectLst/>
                <a:latin typeface="JetBrains Mono"/>
              </a:rPr>
              <a:t>+ </a:t>
            </a:r>
            <a:r>
              <a:rPr kumimoji="0" lang="en-US" altLang="en-US" sz="2800" b="0" i="0" u="none" strike="noStrike" cap="none" normalizeH="0" baseline="0" dirty="0">
                <a:ln>
                  <a:noFill/>
                </a:ln>
                <a:solidFill>
                  <a:srgbClr val="6A8759"/>
                </a:solidFill>
                <a:effectLst/>
                <a:latin typeface="JetBrains Mono"/>
              </a:rPr>
              <a:t>"=" </a:t>
            </a:r>
            <a:r>
              <a:rPr kumimoji="0" lang="en-US" altLang="en-US" sz="2800" b="0" i="0" u="none" strike="noStrike" cap="none" normalizeH="0" baseline="0" dirty="0">
                <a:ln>
                  <a:noFill/>
                </a:ln>
                <a:solidFill>
                  <a:srgbClr val="A9B7C6"/>
                </a:solidFill>
                <a:effectLst/>
                <a:latin typeface="JetBrains Mono"/>
              </a:rPr>
              <a:t>+ </a:t>
            </a:r>
            <a:r>
              <a:rPr kumimoji="0" lang="en-US" altLang="en-US" sz="2800" b="0" i="0" u="none" strike="noStrike" cap="none" normalizeH="0" baseline="0" dirty="0">
                <a:ln>
                  <a:noFill/>
                </a:ln>
                <a:solidFill>
                  <a:srgbClr val="9876AA"/>
                </a:solidFill>
                <a:effectLst/>
                <a:latin typeface="JetBrains Mono"/>
              </a:rPr>
              <a:t>ID</a:t>
            </a:r>
            <a:r>
              <a:rPr kumimoji="0" lang="en-US" altLang="en-US" sz="2800" b="0" i="0" u="none" strike="noStrike" cap="none" normalizeH="0" baseline="0" dirty="0">
                <a:ln>
                  <a:noFill/>
                </a:ln>
                <a:solidFill>
                  <a:srgbClr val="CC7832"/>
                </a:solidFill>
                <a:effectLst/>
                <a:latin typeface="JetBrains Mono"/>
              </a:rPr>
              <a:t>, null</a:t>
            </a:r>
            <a:r>
              <a:rPr kumimoji="0" lang="en-US" altLang="en-US" sz="2800" b="0" i="0" u="none" strike="noStrike" cap="none" normalizeH="0" baseline="0" dirty="0">
                <a:ln>
                  <a:noFill/>
                </a:ln>
                <a:solidFill>
                  <a:srgbClr val="A9B7C6"/>
                </a:solidFill>
                <a:effectLst/>
                <a:latin typeface="JetBrains Mono"/>
              </a:rPr>
              <a:t>)</a:t>
            </a:r>
            <a:r>
              <a:rPr kumimoji="0" lang="en-US" altLang="en-US" sz="2800" b="0" i="0" u="none" strike="noStrike" cap="none" normalizeH="0" baseline="0" dirty="0">
                <a:ln>
                  <a:noFill/>
                </a:ln>
                <a:solidFill>
                  <a:srgbClr val="CC7832"/>
                </a:solidFill>
                <a:effectLst/>
                <a:latin typeface="JetBrains Mono"/>
              </a:rPr>
              <a:t>;</a:t>
            </a:r>
            <a:br>
              <a:rPr kumimoji="0" lang="en-US" altLang="en-US" sz="2800" b="0" i="0" u="none" strike="noStrike" cap="none" normalizeH="0" baseline="0" dirty="0">
                <a:ln>
                  <a:noFill/>
                </a:ln>
                <a:solidFill>
                  <a:srgbClr val="CC7832"/>
                </a:solidFill>
                <a:effectLst/>
                <a:latin typeface="JetBrains Mono"/>
              </a:rPr>
            </a:br>
            <a:r>
              <a:rPr kumimoji="0" lang="en-US" altLang="en-US" sz="2800" b="0" i="0" u="none" strike="noStrike" cap="none" normalizeH="0" baseline="0" dirty="0">
                <a:ln>
                  <a:noFill/>
                </a:ln>
                <a:solidFill>
                  <a:srgbClr val="CC7832"/>
                </a:solidFill>
                <a:effectLst/>
                <a:latin typeface="JetBrains Mono"/>
              </a:rPr>
              <a:t>return </a:t>
            </a:r>
            <a:r>
              <a:rPr kumimoji="0" lang="en-US" altLang="en-US" sz="2800" b="0" i="0" u="none" strike="noStrike" cap="none" normalizeH="0" baseline="0" dirty="0" err="1">
                <a:ln>
                  <a:noFill/>
                </a:ln>
                <a:solidFill>
                  <a:srgbClr val="A9B7C6"/>
                </a:solidFill>
                <a:effectLst/>
                <a:latin typeface="JetBrains Mono"/>
              </a:rPr>
              <a:t>i</a:t>
            </a:r>
            <a:r>
              <a:rPr kumimoji="0" lang="en-US" altLang="en-US" sz="2800" b="0" i="0" u="none" strike="noStrike" cap="none" normalizeH="0" baseline="0" dirty="0">
                <a:ln>
                  <a:noFill/>
                </a:ln>
                <a:solidFill>
                  <a:srgbClr val="CC7832"/>
                </a:solidFill>
                <a:effectLst/>
                <a:latin typeface="JetBrains Mono"/>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636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F5F3D2-D30E-B9ED-2FDE-7355017C7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74E1404-F0A0-13E4-D6AA-5B418F9DE46F}"/>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6" name="Rectangle 5">
            <a:extLst>
              <a:ext uri="{FF2B5EF4-FFF2-40B4-BE49-F238E27FC236}">
                <a16:creationId xmlns:a16="http://schemas.microsoft.com/office/drawing/2014/main" id="{EE2CAEB7-AC56-8554-815E-7F8A02CDA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F128A14D-E149-4DA0-E35B-7685EF01CD15}"/>
              </a:ext>
            </a:extLst>
          </p:cNvPr>
          <p:cNvSpPr txBox="1">
            <a:spLocks/>
          </p:cNvSpPr>
          <p:nvPr/>
        </p:nvSpPr>
        <p:spPr>
          <a:xfrm>
            <a:off x="4309349" y="3429000"/>
            <a:ext cx="7501651" cy="109093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rgbClr val="FFFFFF"/>
                </a:solidFill>
              </a:rPr>
              <a:t>Android SQLITE</a:t>
            </a:r>
          </a:p>
        </p:txBody>
      </p:sp>
      <p:cxnSp>
        <p:nvCxnSpPr>
          <p:cNvPr id="9" name="Straight Connector 8">
            <a:extLst>
              <a:ext uri="{FF2B5EF4-FFF2-40B4-BE49-F238E27FC236}">
                <a16:creationId xmlns:a16="http://schemas.microsoft.com/office/drawing/2014/main" id="{DAC1111B-FF4B-77A1-BFFB-8E4BE25CC7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3517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B74E3-A38D-D8E1-D336-6D75AEBC9D1C}"/>
              </a:ext>
            </a:extLst>
          </p:cNvPr>
          <p:cNvPicPr>
            <a:picLocks noChangeAspect="1"/>
          </p:cNvPicPr>
          <p:nvPr/>
        </p:nvPicPr>
        <p:blipFill>
          <a:blip r:embed="rId2"/>
          <a:stretch>
            <a:fillRect/>
          </a:stretch>
        </p:blipFill>
        <p:spPr>
          <a:xfrm>
            <a:off x="6297769" y="3639623"/>
            <a:ext cx="5434564" cy="2903155"/>
          </a:xfrm>
          <a:prstGeom prst="rect">
            <a:avLst/>
          </a:prstGeom>
        </p:spPr>
      </p:pic>
      <p:sp>
        <p:nvSpPr>
          <p:cNvPr id="2" name="Title 1">
            <a:extLst>
              <a:ext uri="{FF2B5EF4-FFF2-40B4-BE49-F238E27FC236}">
                <a16:creationId xmlns:a16="http://schemas.microsoft.com/office/drawing/2014/main" id="{2A2CEA97-FBBB-1D05-6055-C6CDFCDFA10A}"/>
              </a:ext>
            </a:extLst>
          </p:cNvPr>
          <p:cNvSpPr>
            <a:spLocks noGrp="1"/>
          </p:cNvSpPr>
          <p:nvPr>
            <p:ph type="title"/>
          </p:nvPr>
        </p:nvSpPr>
        <p:spPr/>
        <p:txBody>
          <a:bodyPr/>
          <a:lstStyle/>
          <a:p>
            <a:r>
              <a:rPr lang="en-US" dirty="0"/>
              <a:t>Android SQLite</a:t>
            </a:r>
          </a:p>
        </p:txBody>
      </p:sp>
      <p:sp>
        <p:nvSpPr>
          <p:cNvPr id="3" name="Content Placeholder 2">
            <a:extLst>
              <a:ext uri="{FF2B5EF4-FFF2-40B4-BE49-F238E27FC236}">
                <a16:creationId xmlns:a16="http://schemas.microsoft.com/office/drawing/2014/main" id="{EB0BBC8C-A669-5940-AE39-CA5D900153D7}"/>
              </a:ext>
            </a:extLst>
          </p:cNvPr>
          <p:cNvSpPr>
            <a:spLocks noGrp="1"/>
          </p:cNvSpPr>
          <p:nvPr>
            <p:ph idx="1"/>
          </p:nvPr>
        </p:nvSpPr>
        <p:spPr>
          <a:xfrm>
            <a:off x="1024128" y="2286000"/>
            <a:ext cx="9720073" cy="1745087"/>
          </a:xfrm>
        </p:spPr>
        <p:txBody>
          <a:bodyPr/>
          <a:lstStyle/>
          <a:p>
            <a:pPr algn="just"/>
            <a:r>
              <a:rPr lang="en-US" dirty="0"/>
              <a:t>Android SQLite is a very lightweight database which comes with Android OS. Android SQLite combines a clean SQL interface with a very small memory footprint and decent speed. For Android, SQLite is “baked into” the Android runtime, so every Android application can create its own SQLite databases</a:t>
            </a:r>
          </a:p>
        </p:txBody>
      </p:sp>
    </p:spTree>
    <p:extLst>
      <p:ext uri="{BB962C8B-B14F-4D97-AF65-F5344CB8AC3E}">
        <p14:creationId xmlns:p14="http://schemas.microsoft.com/office/powerpoint/2010/main" val="208744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7CC2-613D-60B0-BDAD-18F609C87CF3}"/>
              </a:ext>
            </a:extLst>
          </p:cNvPr>
          <p:cNvSpPr>
            <a:spLocks noGrp="1"/>
          </p:cNvSpPr>
          <p:nvPr>
            <p:ph type="title"/>
          </p:nvPr>
        </p:nvSpPr>
        <p:spPr/>
        <p:txBody>
          <a:bodyPr/>
          <a:lstStyle/>
          <a:p>
            <a:r>
              <a:rPr lang="en-US" cap="none" dirty="0"/>
              <a:t>Android SQLite </a:t>
            </a:r>
            <a:r>
              <a:rPr lang="en-US" cap="none" dirty="0" err="1">
                <a:solidFill>
                  <a:srgbClr val="0070C0"/>
                </a:solidFill>
              </a:rPr>
              <a:t>SQLiteOpenHelper</a:t>
            </a:r>
            <a:endParaRPr lang="en-US" cap="none" dirty="0">
              <a:solidFill>
                <a:srgbClr val="0070C0"/>
              </a:solidFill>
            </a:endParaRPr>
          </a:p>
        </p:txBody>
      </p:sp>
      <p:sp>
        <p:nvSpPr>
          <p:cNvPr id="3" name="Content Placeholder 2">
            <a:extLst>
              <a:ext uri="{FF2B5EF4-FFF2-40B4-BE49-F238E27FC236}">
                <a16:creationId xmlns:a16="http://schemas.microsoft.com/office/drawing/2014/main" id="{05C5E24D-D8CA-1207-E15D-C789C0534CCD}"/>
              </a:ext>
            </a:extLst>
          </p:cNvPr>
          <p:cNvSpPr>
            <a:spLocks noGrp="1"/>
          </p:cNvSpPr>
          <p:nvPr>
            <p:ph idx="1"/>
          </p:nvPr>
        </p:nvSpPr>
        <p:spPr/>
        <p:txBody>
          <a:bodyPr/>
          <a:lstStyle/>
          <a:p>
            <a:r>
              <a:rPr lang="en-US" dirty="0"/>
              <a:t>Android has features available to handle changing database schemas, which mostly depend on using the </a:t>
            </a:r>
            <a:r>
              <a:rPr lang="en-US" dirty="0" err="1">
                <a:solidFill>
                  <a:srgbClr val="0070C0"/>
                </a:solidFill>
              </a:rPr>
              <a:t>SQLiteOpenHelper</a:t>
            </a:r>
            <a:r>
              <a:rPr lang="en-US" dirty="0"/>
              <a:t> class. </a:t>
            </a:r>
            <a:r>
              <a:rPr lang="en-US" dirty="0" err="1">
                <a:solidFill>
                  <a:srgbClr val="0070C0"/>
                </a:solidFill>
              </a:rPr>
              <a:t>SQLiteOpenHelper</a:t>
            </a:r>
            <a:r>
              <a:rPr lang="en-US" dirty="0"/>
              <a:t> is designed to get rid of two very common problems. </a:t>
            </a:r>
            <a:r>
              <a:rPr lang="en-US" dirty="0">
                <a:hlinkClick r:id="rId2"/>
              </a:rPr>
              <a:t>Android </a:t>
            </a:r>
            <a:r>
              <a:rPr lang="en-US" dirty="0" err="1">
                <a:hlinkClick r:id="rId2"/>
              </a:rPr>
              <a:t>SQLiteOpenHelper</a:t>
            </a:r>
            <a:r>
              <a:rPr lang="en-US" dirty="0">
                <a:hlinkClick r:id="rId2"/>
              </a:rPr>
              <a:t> Reference</a:t>
            </a:r>
            <a:endParaRPr lang="en-US" dirty="0"/>
          </a:p>
          <a:p>
            <a:endParaRPr lang="en-US" dirty="0"/>
          </a:p>
          <a:p>
            <a:pPr marL="457200" indent="-457200">
              <a:buFont typeface="+mj-lt"/>
              <a:buAutoNum type="arabicPeriod"/>
            </a:pPr>
            <a:r>
              <a:rPr lang="en-US" dirty="0"/>
              <a:t>When the application runs the first time - At this point, we do not yet have a database. So we will have to create the tables, indexes, starter data, and so on.</a:t>
            </a:r>
          </a:p>
          <a:p>
            <a:pPr marL="457200" indent="-457200">
              <a:buFont typeface="+mj-lt"/>
              <a:buAutoNum type="arabicPeriod"/>
            </a:pPr>
            <a:r>
              <a:rPr lang="en-US" dirty="0"/>
              <a:t>When the application is upgraded to a newer schema - Our database will still be on the old schema from the older edition of the app. We will have option to alter the database schema to match the needs of the rest of the app.</a:t>
            </a:r>
          </a:p>
        </p:txBody>
      </p:sp>
    </p:spTree>
    <p:extLst>
      <p:ext uri="{BB962C8B-B14F-4D97-AF65-F5344CB8AC3E}">
        <p14:creationId xmlns:p14="http://schemas.microsoft.com/office/powerpoint/2010/main" val="660527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E76FB-F872-67B5-3CCF-DF63149697B5}"/>
              </a:ext>
            </a:extLst>
          </p:cNvPr>
          <p:cNvSpPr>
            <a:spLocks noGrp="1"/>
          </p:cNvSpPr>
          <p:nvPr>
            <p:ph idx="1"/>
          </p:nvPr>
        </p:nvSpPr>
        <p:spPr>
          <a:xfrm>
            <a:off x="875764" y="309093"/>
            <a:ext cx="11050074" cy="6362163"/>
          </a:xfrm>
        </p:spPr>
        <p:txBody>
          <a:bodyPr>
            <a:normAutofit/>
          </a:bodyPr>
          <a:lstStyle/>
          <a:p>
            <a:r>
              <a:rPr lang="en-US" b="1" dirty="0" err="1">
                <a:solidFill>
                  <a:srgbClr val="0070C0"/>
                </a:solidFill>
              </a:rPr>
              <a:t>SQLiteOpenHelper</a:t>
            </a:r>
            <a:r>
              <a:rPr lang="en-US" dirty="0"/>
              <a:t> wraps up these logic to </a:t>
            </a:r>
            <a:r>
              <a:rPr lang="en-US" b="1" dirty="0">
                <a:solidFill>
                  <a:srgbClr val="0070C0"/>
                </a:solidFill>
              </a:rPr>
              <a:t>create</a:t>
            </a:r>
            <a:r>
              <a:rPr lang="en-US" dirty="0"/>
              <a:t> and </a:t>
            </a:r>
            <a:r>
              <a:rPr lang="en-US" b="1" dirty="0">
                <a:solidFill>
                  <a:srgbClr val="0070C0"/>
                </a:solidFill>
              </a:rPr>
              <a:t>upgrade</a:t>
            </a:r>
            <a:r>
              <a:rPr lang="en-US" dirty="0"/>
              <a:t> a database as per our specifications. For that we’ll need to create a custom subclass of </a:t>
            </a:r>
            <a:r>
              <a:rPr lang="en-US" b="1" dirty="0" err="1">
                <a:solidFill>
                  <a:srgbClr val="0070C0"/>
                </a:solidFill>
              </a:rPr>
              <a:t>SQLiteOpenHelper</a:t>
            </a:r>
            <a:r>
              <a:rPr lang="en-US" dirty="0"/>
              <a:t> implementing at least the following three methods </a:t>
            </a:r>
            <a:r>
              <a:rPr lang="en-US" dirty="0">
                <a:solidFill>
                  <a:srgbClr val="0070C0"/>
                </a:solidFill>
              </a:rPr>
              <a:t>[ </a:t>
            </a:r>
            <a:r>
              <a:rPr lang="en-US" b="1" dirty="0">
                <a:solidFill>
                  <a:srgbClr val="0070C0"/>
                </a:solidFill>
              </a:rPr>
              <a:t>Constructor, </a:t>
            </a:r>
            <a:r>
              <a:rPr lang="en-US" b="1" dirty="0" err="1">
                <a:solidFill>
                  <a:srgbClr val="0070C0"/>
                </a:solidFill>
              </a:rPr>
              <a:t>onCreate</a:t>
            </a:r>
            <a:r>
              <a:rPr lang="en-US" b="1" dirty="0">
                <a:solidFill>
                  <a:srgbClr val="0070C0"/>
                </a:solidFill>
              </a:rPr>
              <a:t>, </a:t>
            </a:r>
            <a:r>
              <a:rPr lang="en-US" b="1" dirty="0" err="1">
                <a:solidFill>
                  <a:srgbClr val="0070C0"/>
                </a:solidFill>
              </a:rPr>
              <a:t>onUpgrade</a:t>
            </a:r>
            <a:r>
              <a:rPr lang="en-US" b="1" dirty="0">
                <a:solidFill>
                  <a:srgbClr val="0070C0"/>
                </a:solidFill>
              </a:rPr>
              <a:t> ]</a:t>
            </a:r>
            <a:r>
              <a:rPr lang="en-US" dirty="0"/>
              <a:t>.</a:t>
            </a:r>
          </a:p>
          <a:p>
            <a:pPr>
              <a:buFont typeface="Courier New" panose="02070309020205020404" pitchFamily="49" charset="0"/>
              <a:buChar char="o"/>
            </a:pPr>
            <a:r>
              <a:rPr lang="en-US" b="1" dirty="0">
                <a:solidFill>
                  <a:srgbClr val="0070C0"/>
                </a:solidFill>
              </a:rPr>
              <a:t> Constructor</a:t>
            </a:r>
            <a:r>
              <a:rPr lang="en-US" dirty="0"/>
              <a:t> : This takes the Context (e.g., an Activity), the name of the database, an optional cursor factory and an integer representing the version of the database schema you are using (typically starting from 1 and increment later).</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a:buFont typeface="Courier New" panose="02070309020205020404" pitchFamily="49" charset="0"/>
              <a:buChar char="o"/>
            </a:pPr>
            <a:r>
              <a:rPr lang="en-US" b="1" dirty="0">
                <a:solidFill>
                  <a:srgbClr val="0070C0"/>
                </a:solidFill>
              </a:rPr>
              <a:t> </a:t>
            </a:r>
            <a:r>
              <a:rPr lang="en-US" b="1" dirty="0" err="1">
                <a:solidFill>
                  <a:srgbClr val="0070C0"/>
                </a:solidFill>
              </a:rPr>
              <a:t>onCreate</a:t>
            </a:r>
            <a:r>
              <a:rPr lang="en-US" b="1" dirty="0">
                <a:solidFill>
                  <a:srgbClr val="0070C0"/>
                </a:solidFill>
              </a:rPr>
              <a:t>(</a:t>
            </a:r>
            <a:r>
              <a:rPr lang="en-US" b="1" dirty="0" err="1">
                <a:solidFill>
                  <a:srgbClr val="0070C0"/>
                </a:solidFill>
              </a:rPr>
              <a:t>SQLiteDatabase</a:t>
            </a:r>
            <a:r>
              <a:rPr lang="en-US" b="1" dirty="0">
                <a:solidFill>
                  <a:srgbClr val="0070C0"/>
                </a:solidFill>
              </a:rPr>
              <a:t> </a:t>
            </a:r>
            <a:r>
              <a:rPr lang="en-US" b="1" dirty="0" err="1">
                <a:solidFill>
                  <a:srgbClr val="0070C0"/>
                </a:solidFill>
              </a:rPr>
              <a:t>db</a:t>
            </a:r>
            <a:r>
              <a:rPr lang="en-US" b="1" dirty="0">
                <a:solidFill>
                  <a:srgbClr val="0070C0"/>
                </a:solidFill>
              </a:rPr>
              <a:t>) </a:t>
            </a:r>
            <a:r>
              <a:rPr lang="en-US" dirty="0"/>
              <a:t>: It’s called when there is no database and the app needs one. It passes us a </a:t>
            </a:r>
            <a:r>
              <a:rPr lang="en-US" dirty="0" err="1"/>
              <a:t>SQLiteDatabase</a:t>
            </a:r>
            <a:r>
              <a:rPr lang="en-US" dirty="0"/>
              <a:t> object, pointing to a newly-created database, that we can populate with tables and initial data.</a:t>
            </a:r>
          </a:p>
          <a:p>
            <a:pPr marL="457200" indent="-457200">
              <a:buFont typeface="+mj-lt"/>
              <a:buAutoNum type="arabicPeriod"/>
            </a:pPr>
            <a:endParaRPr lang="en-US" dirty="0"/>
          </a:p>
          <a:p>
            <a:pPr marL="0" indent="0">
              <a:buNone/>
            </a:pPr>
            <a:endParaRPr lang="en-US" dirty="0"/>
          </a:p>
        </p:txBody>
      </p:sp>
      <p:sp>
        <p:nvSpPr>
          <p:cNvPr id="9" name="Rectangle 2">
            <a:extLst>
              <a:ext uri="{FF2B5EF4-FFF2-40B4-BE49-F238E27FC236}">
                <a16:creationId xmlns:a16="http://schemas.microsoft.com/office/drawing/2014/main" id="{5FCD2240-B861-522B-6F49-F80BD0A6A418}"/>
              </a:ext>
            </a:extLst>
          </p:cNvPr>
          <p:cNvSpPr>
            <a:spLocks noChangeArrowheads="1"/>
          </p:cNvSpPr>
          <p:nvPr/>
        </p:nvSpPr>
        <p:spPr bwMode="auto">
          <a:xfrm>
            <a:off x="1497495" y="2580314"/>
            <a:ext cx="9063181" cy="1120719"/>
          </a:xfrm>
          <a:prstGeom prst="rect">
            <a:avLst/>
          </a:prstGeom>
          <a:solidFill>
            <a:srgbClr val="081B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public [JAVA_CLASS_NAME](Context context)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super(context, DB_NAME, null, DB_VERSION);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kumimoji="0" lang="en-US" altLang="en-US" sz="3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1" name="Rectangle 5">
            <a:extLst>
              <a:ext uri="{FF2B5EF4-FFF2-40B4-BE49-F238E27FC236}">
                <a16:creationId xmlns:a16="http://schemas.microsoft.com/office/drawing/2014/main" id="{6513D506-BEC3-8A8F-C439-F5E1654767B1}"/>
              </a:ext>
            </a:extLst>
          </p:cNvPr>
          <p:cNvSpPr>
            <a:spLocks noChangeArrowheads="1"/>
          </p:cNvSpPr>
          <p:nvPr/>
        </p:nvSpPr>
        <p:spPr bwMode="auto">
          <a:xfrm>
            <a:off x="1497495" y="5047444"/>
            <a:ext cx="9063182" cy="1366940"/>
          </a:xfrm>
          <a:prstGeom prst="rect">
            <a:avLst/>
          </a:prstGeom>
          <a:solidFill>
            <a:srgbClr val="081B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@Override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public void </a:t>
            </a:r>
            <a:r>
              <a:rPr kumimoji="0" lang="en-US" altLang="en-US" sz="16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onCreate</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a:t>
            </a:r>
            <a:r>
              <a:rPr kumimoji="0" lang="en-US" altLang="en-US" sz="16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SQLiteDatabase</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6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db</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6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db.execSQL</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(CREATE_TABLE_STRING);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kumimoji="0" lang="en-US" altLang="en-US" sz="3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94815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2F7E8-1F3D-6596-3FFC-FDAFC8C26E64}"/>
              </a:ext>
            </a:extLst>
          </p:cNvPr>
          <p:cNvSpPr>
            <a:spLocks noGrp="1"/>
          </p:cNvSpPr>
          <p:nvPr>
            <p:ph idx="1"/>
          </p:nvPr>
        </p:nvSpPr>
        <p:spPr>
          <a:xfrm>
            <a:off x="850006" y="115910"/>
            <a:ext cx="11191740" cy="6581104"/>
          </a:xfrm>
        </p:spPr>
        <p:txBody>
          <a:bodyPr/>
          <a:lstStyle/>
          <a:p>
            <a:pPr marL="457200" indent="-457200">
              <a:buFont typeface="+mj-lt"/>
              <a:buAutoNum type="arabicPeriod"/>
            </a:pPr>
            <a:endParaRPr lang="en-US" dirty="0"/>
          </a:p>
          <a:p>
            <a:pPr>
              <a:buFont typeface="Courier New" panose="02070309020205020404" pitchFamily="49" charset="0"/>
              <a:buChar char="o"/>
            </a:pPr>
            <a:r>
              <a:rPr lang="en-US" b="1" dirty="0">
                <a:solidFill>
                  <a:srgbClr val="0070C0"/>
                </a:solidFill>
              </a:rPr>
              <a:t> </a:t>
            </a:r>
            <a:r>
              <a:rPr lang="en-US" b="1" dirty="0" err="1">
                <a:solidFill>
                  <a:srgbClr val="0070C0"/>
                </a:solidFill>
              </a:rPr>
              <a:t>onUpgrade</a:t>
            </a:r>
            <a:r>
              <a:rPr lang="en-US" b="1" dirty="0">
                <a:solidFill>
                  <a:srgbClr val="0070C0"/>
                </a:solidFill>
              </a:rPr>
              <a:t>(</a:t>
            </a:r>
            <a:r>
              <a:rPr lang="en-US" b="1" dirty="0" err="1">
                <a:solidFill>
                  <a:srgbClr val="0070C0"/>
                </a:solidFill>
              </a:rPr>
              <a:t>SQLiteDatabase</a:t>
            </a:r>
            <a:r>
              <a:rPr lang="en-US" b="1" dirty="0">
                <a:solidFill>
                  <a:srgbClr val="0070C0"/>
                </a:solidFill>
              </a:rPr>
              <a:t> </a:t>
            </a:r>
            <a:r>
              <a:rPr lang="en-US" b="1" dirty="0" err="1">
                <a:solidFill>
                  <a:srgbClr val="0070C0"/>
                </a:solidFill>
              </a:rPr>
              <a:t>db</a:t>
            </a:r>
            <a:r>
              <a:rPr lang="en-US" b="1" dirty="0">
                <a:solidFill>
                  <a:srgbClr val="0070C0"/>
                </a:solidFill>
              </a:rPr>
              <a:t>, int </a:t>
            </a:r>
            <a:r>
              <a:rPr lang="en-US" b="1" dirty="0" err="1">
                <a:solidFill>
                  <a:srgbClr val="0070C0"/>
                </a:solidFill>
              </a:rPr>
              <a:t>oldVersion</a:t>
            </a:r>
            <a:r>
              <a:rPr lang="en-US" b="1" dirty="0">
                <a:solidFill>
                  <a:srgbClr val="0070C0"/>
                </a:solidFill>
              </a:rPr>
              <a:t>, int </a:t>
            </a:r>
            <a:r>
              <a:rPr lang="en-US" b="1" dirty="0" err="1">
                <a:solidFill>
                  <a:srgbClr val="0070C0"/>
                </a:solidFill>
              </a:rPr>
              <a:t>newVersion</a:t>
            </a:r>
            <a:r>
              <a:rPr lang="en-US" b="1" dirty="0">
                <a:solidFill>
                  <a:srgbClr val="0070C0"/>
                </a:solidFill>
              </a:rPr>
              <a:t>) </a:t>
            </a:r>
            <a:r>
              <a:rPr lang="en-US" dirty="0"/>
              <a:t>: It’s called when the schema version we need does not match the schema version of the database, It passes a </a:t>
            </a:r>
            <a:r>
              <a:rPr lang="en-US" b="1" dirty="0" err="1">
                <a:solidFill>
                  <a:srgbClr val="0070C0"/>
                </a:solidFill>
              </a:rPr>
              <a:t>SQLiteDatabase</a:t>
            </a:r>
            <a:r>
              <a:rPr lang="en-US" dirty="0"/>
              <a:t> object and the old and new version numbers. Hence we can figure out the best way to convert the database from the old schema to the new one.</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r>
              <a:rPr lang="en-US" b="1" dirty="0"/>
              <a:t>Android SQLite Database Connection</a:t>
            </a:r>
          </a:p>
          <a:p>
            <a:r>
              <a:rPr lang="en-US" dirty="0"/>
              <a:t>Before performing any database operations like </a:t>
            </a:r>
            <a:r>
              <a:rPr lang="en-US" b="1" dirty="0">
                <a:solidFill>
                  <a:srgbClr val="0070C0"/>
                </a:solidFill>
              </a:rPr>
              <a:t>insert, update, delete</a:t>
            </a:r>
            <a:r>
              <a:rPr lang="en-US" dirty="0"/>
              <a:t> records in a table, first open the database connection by calling </a:t>
            </a:r>
            <a:r>
              <a:rPr lang="en-US" b="1" dirty="0" err="1">
                <a:solidFill>
                  <a:srgbClr val="0070C0"/>
                </a:solidFill>
              </a:rPr>
              <a:t>getWritableDatabase</a:t>
            </a:r>
            <a:r>
              <a:rPr lang="en-US" b="1" dirty="0">
                <a:solidFill>
                  <a:srgbClr val="0070C0"/>
                </a:solidFill>
              </a:rPr>
              <a:t>() </a:t>
            </a:r>
            <a:r>
              <a:rPr lang="en-US" dirty="0"/>
              <a:t>method as shown below:</a:t>
            </a:r>
          </a:p>
          <a:p>
            <a:endParaRPr lang="en-US" dirty="0"/>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5" name="Rectangle 1">
            <a:extLst>
              <a:ext uri="{FF2B5EF4-FFF2-40B4-BE49-F238E27FC236}">
                <a16:creationId xmlns:a16="http://schemas.microsoft.com/office/drawing/2014/main" id="{714C7EA0-7F7E-4839-61ED-10DD9A9A3402}"/>
              </a:ext>
            </a:extLst>
          </p:cNvPr>
          <p:cNvSpPr>
            <a:spLocks noChangeArrowheads="1"/>
          </p:cNvSpPr>
          <p:nvPr/>
        </p:nvSpPr>
        <p:spPr bwMode="auto">
          <a:xfrm>
            <a:off x="1403798" y="2103842"/>
            <a:ext cx="9092484" cy="1551606"/>
          </a:xfrm>
          <a:prstGeom prst="rect">
            <a:avLst/>
          </a:prstGeom>
          <a:solidFill>
            <a:srgbClr val="081B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@Override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public void </a:t>
            </a:r>
            <a:r>
              <a:rPr kumimoji="0" lang="en-US" altLang="en-US" sz="16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onUpgrade</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a:t>
            </a:r>
            <a:r>
              <a:rPr kumimoji="0" lang="en-US" altLang="en-US" sz="16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SQLiteDatabase</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6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db</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int </a:t>
            </a:r>
            <a:r>
              <a:rPr kumimoji="0" lang="en-US" altLang="en-US" sz="16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oldVersion</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int </a:t>
            </a:r>
            <a:r>
              <a:rPr kumimoji="0" lang="en-US" altLang="en-US" sz="16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newVersion</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sz="16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db.execSQL</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("DROP TABLE IF EXISTS " + TABLE_NAME);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kumimoji="0" lang="en-US" altLang="en-US" sz="16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onCreate</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a:t>
            </a:r>
            <a:r>
              <a:rPr kumimoji="0" lang="en-US" altLang="en-US" sz="16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db</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//Call </a:t>
            </a:r>
            <a:r>
              <a:rPr kumimoji="0" lang="en-US" altLang="en-US" sz="16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onCreate</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Function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a:t>
            </a:r>
            <a:r>
              <a:rPr kumimoji="0" lang="en-US" alt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p>
        </p:txBody>
      </p:sp>
      <p:sp>
        <p:nvSpPr>
          <p:cNvPr id="6" name="Rectangle 1">
            <a:extLst>
              <a:ext uri="{FF2B5EF4-FFF2-40B4-BE49-F238E27FC236}">
                <a16:creationId xmlns:a16="http://schemas.microsoft.com/office/drawing/2014/main" id="{E80CF6C8-9D43-C16B-D513-FEB6C8C9D527}"/>
              </a:ext>
            </a:extLst>
          </p:cNvPr>
          <p:cNvSpPr>
            <a:spLocks noChangeArrowheads="1"/>
          </p:cNvSpPr>
          <p:nvPr/>
        </p:nvSpPr>
        <p:spPr bwMode="auto">
          <a:xfrm>
            <a:off x="1403798" y="5138438"/>
            <a:ext cx="9092484" cy="812942"/>
          </a:xfrm>
          <a:prstGeom prst="rect">
            <a:avLst/>
          </a:prstGeom>
          <a:solidFill>
            <a:srgbClr val="081B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lang="en-US" altLang="en-US" sz="1600" dirty="0" err="1">
                <a:solidFill>
                  <a:srgbClr val="FFFFFF"/>
                </a:solidFill>
                <a:latin typeface="Tahoma" panose="020B0604030504040204" pitchFamily="34" charset="0"/>
                <a:ea typeface="Tahoma" panose="020B0604030504040204" pitchFamily="34" charset="0"/>
                <a:cs typeface="Tahoma" panose="020B0604030504040204" pitchFamily="34" charset="0"/>
              </a:rPr>
              <a:t>dbHelper</a:t>
            </a:r>
            <a:r>
              <a:rPr lang="en-US" altLang="en-US" sz="1600" dirty="0">
                <a:solidFill>
                  <a:srgbClr val="FFFFFF"/>
                </a:solidFill>
                <a:latin typeface="Tahoma" panose="020B0604030504040204" pitchFamily="34" charset="0"/>
                <a:ea typeface="Tahoma" panose="020B0604030504040204" pitchFamily="34" charset="0"/>
                <a:cs typeface="Tahoma" panose="020B0604030504040204" pitchFamily="34" charset="0"/>
              </a:rPr>
              <a:t> = new </a:t>
            </a:r>
            <a:r>
              <a:rPr lang="en-US" altLang="en-US" sz="1600" dirty="0" err="1">
                <a:solidFill>
                  <a:srgbClr val="FFFFFF"/>
                </a:solidFill>
                <a:latin typeface="Tahoma" panose="020B0604030504040204" pitchFamily="34" charset="0"/>
                <a:ea typeface="Tahoma" panose="020B0604030504040204" pitchFamily="34" charset="0"/>
                <a:cs typeface="Tahoma" panose="020B0604030504040204" pitchFamily="34" charset="0"/>
              </a:rPr>
              <a:t>DatabaseHelper</a:t>
            </a:r>
            <a:r>
              <a:rPr lang="en-US" altLang="en-US" sz="1600" dirty="0">
                <a:solidFill>
                  <a:srgbClr val="FFFFFF"/>
                </a:solidFill>
                <a:latin typeface="Tahoma" panose="020B0604030504040204" pitchFamily="34" charset="0"/>
                <a:ea typeface="Tahoma" panose="020B0604030504040204" pitchFamily="34" charset="0"/>
                <a:cs typeface="Tahoma" panose="020B0604030504040204" pitchFamily="34" charset="0"/>
              </a:rPr>
              <a:t>(context);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lang="en-US" altLang="en-US" sz="1600" dirty="0" err="1">
                <a:solidFill>
                  <a:srgbClr val="FFFFFF"/>
                </a:solidFill>
                <a:latin typeface="Tahoma" panose="020B0604030504040204" pitchFamily="34" charset="0"/>
                <a:ea typeface="Tahoma" panose="020B0604030504040204" pitchFamily="34" charset="0"/>
                <a:cs typeface="Tahoma" panose="020B0604030504040204" pitchFamily="34" charset="0"/>
              </a:rPr>
              <a:t>SQLiteDatabase</a:t>
            </a:r>
            <a:r>
              <a:rPr lang="en-US" altLang="en-US" sz="16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database = </a:t>
            </a:r>
            <a:r>
              <a:rPr kumimoji="0" lang="en-US" altLang="en-US" sz="16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dbHelper.getWritableDatabase</a:t>
            </a:r>
            <a:r>
              <a:rPr kumimoji="0" lang="en-US" altLang="en-US" sz="16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a:t>
            </a:r>
            <a:r>
              <a:rPr kumimoji="0" lang="en-US" alt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391989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EE4B-BD1E-C780-9422-9DB04C5D61A7}"/>
              </a:ext>
            </a:extLst>
          </p:cNvPr>
          <p:cNvSpPr>
            <a:spLocks noGrp="1"/>
          </p:cNvSpPr>
          <p:nvPr>
            <p:ph type="title"/>
          </p:nvPr>
        </p:nvSpPr>
        <p:spPr/>
        <p:txBody>
          <a:bodyPr/>
          <a:lstStyle/>
          <a:p>
            <a:r>
              <a:rPr lang="en-US" dirty="0"/>
              <a:t>Method to manage SQLITE database</a:t>
            </a:r>
          </a:p>
        </p:txBody>
      </p:sp>
      <p:sp>
        <p:nvSpPr>
          <p:cNvPr id="3" name="Content Placeholder 2">
            <a:extLst>
              <a:ext uri="{FF2B5EF4-FFF2-40B4-BE49-F238E27FC236}">
                <a16:creationId xmlns:a16="http://schemas.microsoft.com/office/drawing/2014/main" id="{F880C5F8-BB9B-0045-FE16-AC7E89ADABCC}"/>
              </a:ext>
            </a:extLst>
          </p:cNvPr>
          <p:cNvSpPr>
            <a:spLocks noGrp="1"/>
          </p:cNvSpPr>
          <p:nvPr>
            <p:ph idx="1"/>
          </p:nvPr>
        </p:nvSpPr>
        <p:spPr/>
        <p:txBody>
          <a:bodyPr>
            <a:normAutofit/>
          </a:bodyPr>
          <a:lstStyle/>
          <a:p>
            <a:r>
              <a:rPr lang="en-US" b="0" i="0" dirty="0" err="1">
                <a:solidFill>
                  <a:srgbClr val="202124"/>
                </a:solidFill>
                <a:effectLst/>
                <a:latin typeface="Roboto" panose="02000000000000000000" pitchFamily="2" charset="0"/>
              </a:rPr>
              <a:t>SQLiteDatabase</a:t>
            </a:r>
            <a:r>
              <a:rPr lang="en-US" b="0" i="0" dirty="0">
                <a:solidFill>
                  <a:srgbClr val="202124"/>
                </a:solidFill>
                <a:effectLst/>
                <a:latin typeface="Roboto" panose="02000000000000000000" pitchFamily="2" charset="0"/>
              </a:rPr>
              <a:t> has methods to create, delete, execute SQL commands, and perform other common database management tasks.</a:t>
            </a:r>
          </a:p>
          <a:p>
            <a:pPr marL="457200" indent="-457200">
              <a:buFont typeface="+mj-lt"/>
              <a:buAutoNum type="arabicPeriod"/>
            </a:pPr>
            <a:r>
              <a:rPr lang="en-US" dirty="0" err="1">
                <a:solidFill>
                  <a:srgbClr val="202124"/>
                </a:solidFill>
                <a:latin typeface="Roboto" panose="02000000000000000000" pitchFamily="2" charset="0"/>
              </a:rPr>
              <a:t>execSQL</a:t>
            </a:r>
            <a:endParaRPr lang="en-US" dirty="0">
              <a:solidFill>
                <a:srgbClr val="202124"/>
              </a:solidFill>
              <a:latin typeface="Roboto" panose="02000000000000000000" pitchFamily="2" charset="0"/>
            </a:endParaRPr>
          </a:p>
          <a:p>
            <a:pPr marL="457200" indent="-457200">
              <a:buFont typeface="+mj-lt"/>
              <a:buAutoNum type="arabicPeriod"/>
            </a:pPr>
            <a:r>
              <a:rPr lang="en-US" dirty="0">
                <a:solidFill>
                  <a:srgbClr val="202124"/>
                </a:solidFill>
                <a:latin typeface="Roboto" panose="02000000000000000000" pitchFamily="2" charset="0"/>
              </a:rPr>
              <a:t>insert</a:t>
            </a:r>
          </a:p>
          <a:p>
            <a:pPr marL="457200" indent="-457200">
              <a:buFont typeface="+mj-lt"/>
              <a:buAutoNum type="arabicPeriod"/>
            </a:pPr>
            <a:r>
              <a:rPr lang="en-US" dirty="0" err="1">
                <a:solidFill>
                  <a:srgbClr val="202124"/>
                </a:solidFill>
                <a:latin typeface="Roboto" panose="02000000000000000000" pitchFamily="2" charset="0"/>
              </a:rPr>
              <a:t>rawQuery</a:t>
            </a:r>
            <a:endParaRPr lang="en-US" dirty="0">
              <a:solidFill>
                <a:srgbClr val="202124"/>
              </a:solidFill>
              <a:latin typeface="Roboto" panose="02000000000000000000" pitchFamily="2" charset="0"/>
            </a:endParaRPr>
          </a:p>
          <a:p>
            <a:pPr marL="457200" indent="-457200">
              <a:buFont typeface="+mj-lt"/>
              <a:buAutoNum type="arabicPeriod"/>
            </a:pPr>
            <a:r>
              <a:rPr lang="en-US" dirty="0">
                <a:solidFill>
                  <a:srgbClr val="202124"/>
                </a:solidFill>
                <a:latin typeface="Roboto" panose="02000000000000000000" pitchFamily="2" charset="0"/>
              </a:rPr>
              <a:t>update</a:t>
            </a:r>
          </a:p>
          <a:p>
            <a:pPr marL="457200" indent="-457200">
              <a:buFont typeface="+mj-lt"/>
              <a:buAutoNum type="arabicPeriod"/>
            </a:pPr>
            <a:r>
              <a:rPr lang="en-US" dirty="0">
                <a:solidFill>
                  <a:srgbClr val="202124"/>
                </a:solidFill>
                <a:latin typeface="Roboto" panose="02000000000000000000" pitchFamily="2" charset="0"/>
              </a:rPr>
              <a:t>delete</a:t>
            </a:r>
          </a:p>
          <a:p>
            <a:pPr marL="0" indent="0">
              <a:buNone/>
            </a:pPr>
            <a:r>
              <a:rPr lang="en-US" sz="2000" i="1" dirty="0">
                <a:solidFill>
                  <a:srgbClr val="202124"/>
                </a:solidFill>
                <a:latin typeface="Roboto" panose="02000000000000000000" pitchFamily="2" charset="0"/>
              </a:rPr>
              <a:t>see</a:t>
            </a:r>
            <a:r>
              <a:rPr lang="en-US" dirty="0">
                <a:solidFill>
                  <a:srgbClr val="202124"/>
                </a:solidFill>
                <a:latin typeface="Roboto" panose="02000000000000000000" pitchFamily="2" charset="0"/>
              </a:rPr>
              <a:t> </a:t>
            </a:r>
            <a:r>
              <a:rPr lang="en-US" dirty="0">
                <a:hlinkClick r:id="rId2"/>
              </a:rPr>
              <a:t>Android Developer Reference</a:t>
            </a:r>
            <a:r>
              <a:rPr lang="en-US" dirty="0"/>
              <a:t> ….</a:t>
            </a:r>
          </a:p>
        </p:txBody>
      </p:sp>
    </p:spTree>
    <p:extLst>
      <p:ext uri="{BB962C8B-B14F-4D97-AF65-F5344CB8AC3E}">
        <p14:creationId xmlns:p14="http://schemas.microsoft.com/office/powerpoint/2010/main" val="120619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AC8E4D-818C-28A0-DE2F-1EE42C3F0689}"/>
              </a:ext>
            </a:extLst>
          </p:cNvPr>
          <p:cNvSpPr>
            <a:spLocks noGrp="1"/>
          </p:cNvSpPr>
          <p:nvPr>
            <p:ph idx="1"/>
          </p:nvPr>
        </p:nvSpPr>
        <p:spPr>
          <a:xfrm>
            <a:off x="953036" y="1506828"/>
            <a:ext cx="10856890" cy="4146998"/>
          </a:xfrm>
        </p:spPr>
        <p:txBody>
          <a:bodyPr>
            <a:normAutofit/>
          </a:bodyPr>
          <a:lstStyle/>
          <a:p>
            <a:pPr marL="457200" indent="-457200">
              <a:buFont typeface="+mj-lt"/>
              <a:buAutoNum type="arabicPeriod"/>
            </a:pPr>
            <a:r>
              <a:rPr lang="en-US" sz="2800" dirty="0" err="1">
                <a:solidFill>
                  <a:srgbClr val="0070C0"/>
                </a:solidFill>
              </a:rPr>
              <a:t>execSQL</a:t>
            </a:r>
            <a:endParaRPr lang="en-US" sz="2800" dirty="0">
              <a:solidFill>
                <a:srgbClr val="0070C0"/>
              </a:solidFill>
            </a:endParaRPr>
          </a:p>
          <a:p>
            <a:r>
              <a:rPr lang="en-US" sz="2800" dirty="0">
                <a:solidFill>
                  <a:schemeClr val="tx1">
                    <a:lumMod val="95000"/>
                    <a:lumOff val="5000"/>
                  </a:schemeClr>
                </a:solidFill>
              </a:rPr>
              <a:t>Return Type </a:t>
            </a:r>
            <a:r>
              <a:rPr lang="en-US" sz="2800" dirty="0">
                <a:solidFill>
                  <a:srgbClr val="0070C0"/>
                </a:solidFill>
              </a:rPr>
              <a:t>void</a:t>
            </a:r>
          </a:p>
          <a:p>
            <a:r>
              <a:rPr lang="en-US" sz="2800" dirty="0" err="1">
                <a:solidFill>
                  <a:srgbClr val="0070C0"/>
                </a:solidFill>
              </a:rPr>
              <a:t>execSQL</a:t>
            </a:r>
            <a:r>
              <a:rPr lang="en-US" sz="2800" dirty="0">
                <a:solidFill>
                  <a:schemeClr val="tx1">
                    <a:lumMod val="95000"/>
                    <a:lumOff val="5000"/>
                  </a:schemeClr>
                </a:solidFill>
              </a:rPr>
              <a:t>(String </a:t>
            </a:r>
            <a:r>
              <a:rPr lang="en-US" sz="2800" dirty="0" err="1">
                <a:solidFill>
                  <a:srgbClr val="0070C0"/>
                </a:solidFill>
              </a:rPr>
              <a:t>sql</a:t>
            </a:r>
            <a:r>
              <a:rPr lang="en-US" sz="2800" dirty="0">
                <a:solidFill>
                  <a:schemeClr val="tx1">
                    <a:lumMod val="95000"/>
                    <a:lumOff val="5000"/>
                  </a:schemeClr>
                </a:solidFill>
              </a:rPr>
              <a:t>)</a:t>
            </a:r>
          </a:p>
          <a:p>
            <a:r>
              <a:rPr lang="en-US" sz="2800" dirty="0">
                <a:solidFill>
                  <a:schemeClr val="tx1">
                    <a:lumMod val="95000"/>
                    <a:lumOff val="5000"/>
                  </a:schemeClr>
                </a:solidFill>
              </a:rPr>
              <a:t>Execute a single SQL statement that is NOT a SELECT or any other SQL statement that returns data.</a:t>
            </a:r>
          </a:p>
          <a:p>
            <a:r>
              <a:rPr kumimoji="0" lang="en-US" altLang="en-US" sz="3200" b="0" i="0" u="none" strike="noStrike" cap="none" normalizeH="0" baseline="0" dirty="0">
                <a:ln>
                  <a:noFill/>
                </a:ln>
                <a:solidFill>
                  <a:schemeClr val="tx1">
                    <a:lumMod val="95000"/>
                    <a:lumOff val="5000"/>
                  </a:schemeClr>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sz="3200" b="0" i="0" u="none" strike="noStrike" cap="none" normalizeH="0" baseline="0" dirty="0" err="1">
                <a:ln>
                  <a:noFill/>
                </a:ln>
                <a:solidFill>
                  <a:schemeClr val="tx1">
                    <a:lumMod val="95000"/>
                    <a:lumOff val="5000"/>
                  </a:schemeClr>
                </a:solidFill>
                <a:effectLst/>
                <a:latin typeface="Tahoma" panose="020B0604030504040204" pitchFamily="34" charset="0"/>
                <a:ea typeface="Tahoma" panose="020B0604030504040204" pitchFamily="34" charset="0"/>
                <a:cs typeface="Tahoma" panose="020B0604030504040204" pitchFamily="34" charset="0"/>
              </a:rPr>
              <a:t>db.execSQL</a:t>
            </a:r>
            <a:r>
              <a:rPr kumimoji="0" lang="en-US" altLang="en-US" sz="3200" b="0" i="0" u="none" strike="noStrike" cap="none" normalizeH="0" baseline="0" dirty="0">
                <a:ln>
                  <a:noFill/>
                </a:ln>
                <a:solidFill>
                  <a:schemeClr val="tx1">
                    <a:lumMod val="95000"/>
                    <a:lumOff val="5000"/>
                  </a:schemeClr>
                </a:solidFill>
                <a:effectLst/>
                <a:latin typeface="Tahoma" panose="020B0604030504040204" pitchFamily="34" charset="0"/>
                <a:ea typeface="Tahoma" panose="020B0604030504040204" pitchFamily="34" charset="0"/>
                <a:cs typeface="Tahoma" panose="020B0604030504040204" pitchFamily="34" charset="0"/>
              </a:rPr>
              <a:t>(CREATE_TABLE_STRING); </a:t>
            </a:r>
          </a:p>
          <a:p>
            <a:r>
              <a:rPr kumimoji="0" lang="en-US" altLang="en-US" sz="3200" b="0" i="0" u="none" strike="noStrike" cap="none" normalizeH="0" baseline="0" dirty="0">
                <a:ln>
                  <a:noFill/>
                </a:ln>
                <a:solidFill>
                  <a:schemeClr val="tx1">
                    <a:lumMod val="95000"/>
                    <a:lumOff val="5000"/>
                  </a:schemeClr>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sz="3200" b="0" i="0" u="none" strike="noStrike" cap="none" normalizeH="0" baseline="0" dirty="0" err="1">
                <a:ln>
                  <a:noFill/>
                </a:ln>
                <a:solidFill>
                  <a:schemeClr val="tx1">
                    <a:lumMod val="95000"/>
                    <a:lumOff val="5000"/>
                  </a:schemeClr>
                </a:solidFill>
                <a:effectLst/>
                <a:latin typeface="Tahoma" panose="020B0604030504040204" pitchFamily="34" charset="0"/>
                <a:ea typeface="Tahoma" panose="020B0604030504040204" pitchFamily="34" charset="0"/>
                <a:cs typeface="Tahoma" panose="020B0604030504040204" pitchFamily="34" charset="0"/>
              </a:rPr>
              <a:t>db.execSQL</a:t>
            </a:r>
            <a:r>
              <a:rPr kumimoji="0" lang="en-US" altLang="en-US" sz="3200" b="0" i="0" u="none" strike="noStrike" cap="none" normalizeH="0" baseline="0" dirty="0">
                <a:ln>
                  <a:noFill/>
                </a:ln>
                <a:solidFill>
                  <a:schemeClr val="tx1">
                    <a:lumMod val="95000"/>
                    <a:lumOff val="5000"/>
                  </a:schemeClr>
                </a:solidFill>
                <a:effectLst/>
                <a:latin typeface="Tahoma" panose="020B0604030504040204" pitchFamily="34" charset="0"/>
                <a:ea typeface="Tahoma" panose="020B0604030504040204" pitchFamily="34" charset="0"/>
                <a:cs typeface="Tahoma" panose="020B0604030504040204" pitchFamily="34" charset="0"/>
              </a:rPr>
              <a:t>("DROP TABLE IF EXISTS " + TABLE_NAME); </a:t>
            </a:r>
          </a:p>
        </p:txBody>
      </p:sp>
    </p:spTree>
    <p:extLst>
      <p:ext uri="{BB962C8B-B14F-4D97-AF65-F5344CB8AC3E}">
        <p14:creationId xmlns:p14="http://schemas.microsoft.com/office/powerpoint/2010/main" val="24529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CC73F-F110-C80F-4FD1-9D1470D29301}"/>
              </a:ext>
            </a:extLst>
          </p:cNvPr>
          <p:cNvSpPr>
            <a:spLocks noGrp="1"/>
          </p:cNvSpPr>
          <p:nvPr>
            <p:ph idx="1"/>
          </p:nvPr>
        </p:nvSpPr>
        <p:spPr>
          <a:xfrm>
            <a:off x="811370" y="167427"/>
            <a:ext cx="11230376" cy="6523148"/>
          </a:xfrm>
        </p:spPr>
        <p:txBody>
          <a:bodyPr/>
          <a:lstStyle/>
          <a:p>
            <a:pPr marL="457200" indent="-457200">
              <a:buFont typeface="+mj-lt"/>
              <a:buAutoNum type="arabicPeriod" startAt="2"/>
            </a:pPr>
            <a:r>
              <a:rPr kumimoji="0" lang="en-US" altLang="en-US" sz="3200" b="0" i="0" u="none" strike="noStrike" cap="none" normalizeH="0" baseline="0" dirty="0">
                <a:ln>
                  <a:noFill/>
                </a:ln>
                <a:solidFill>
                  <a:srgbClr val="0070C0"/>
                </a:solidFill>
                <a:effectLst/>
                <a:latin typeface="Tw Cen MT (Body)"/>
                <a:ea typeface="Tahoma" panose="020B0604030504040204" pitchFamily="34" charset="0"/>
                <a:cs typeface="Tahoma" panose="020B0604030504040204" pitchFamily="34" charset="0"/>
              </a:rPr>
              <a:t>insert</a:t>
            </a:r>
            <a:endParaRPr kumimoji="0" lang="en-US" altLang="en-US" sz="2400" b="0" i="0" u="none" strike="noStrike" cap="none" normalizeH="0" baseline="0" dirty="0">
              <a:ln>
                <a:noFill/>
              </a:ln>
              <a:solidFill>
                <a:srgbClr val="0070C0"/>
              </a:solidFill>
              <a:effectLst/>
              <a:latin typeface="Tw Cen MT (Body)"/>
              <a:ea typeface="Tahoma" panose="020B0604030504040204" pitchFamily="34" charset="0"/>
              <a:cs typeface="Tahoma" panose="020B0604030504040204" pitchFamily="34" charset="0"/>
            </a:endParaRPr>
          </a:p>
          <a:p>
            <a:r>
              <a:rPr lang="en-US" dirty="0">
                <a:solidFill>
                  <a:schemeClr val="tx1">
                    <a:lumMod val="95000"/>
                    <a:lumOff val="5000"/>
                  </a:schemeClr>
                </a:solidFill>
              </a:rPr>
              <a:t>Return Type </a:t>
            </a:r>
            <a:r>
              <a:rPr lang="en-US" dirty="0">
                <a:solidFill>
                  <a:srgbClr val="0070C0"/>
                </a:solidFill>
              </a:rPr>
              <a:t>long </a:t>
            </a:r>
            <a:r>
              <a:rPr lang="en-US" dirty="0">
                <a:solidFill>
                  <a:srgbClr val="202124"/>
                </a:solidFill>
                <a:latin typeface="Tw Cen MT (Body)"/>
              </a:rPr>
              <a:t>(</a:t>
            </a:r>
            <a:r>
              <a:rPr lang="en-US" b="0" i="0" dirty="0">
                <a:solidFill>
                  <a:srgbClr val="202124"/>
                </a:solidFill>
                <a:effectLst/>
                <a:latin typeface="Tw Cen MT (Body)"/>
              </a:rPr>
              <a:t>The row ID of the newly inserted row, or -1 if an error occurred )</a:t>
            </a:r>
            <a:endParaRPr lang="en-US" dirty="0">
              <a:solidFill>
                <a:srgbClr val="0070C0"/>
              </a:solidFill>
              <a:latin typeface="Tw Cen MT (Body)"/>
            </a:endParaRPr>
          </a:p>
          <a:p>
            <a:r>
              <a:rPr lang="en-US" dirty="0">
                <a:solidFill>
                  <a:srgbClr val="0070C0"/>
                </a:solidFill>
              </a:rPr>
              <a:t>long result = insert</a:t>
            </a:r>
            <a:r>
              <a:rPr lang="en-US" dirty="0"/>
              <a:t>(String </a:t>
            </a:r>
            <a:r>
              <a:rPr lang="en-US" dirty="0">
                <a:solidFill>
                  <a:srgbClr val="0070C0"/>
                </a:solidFill>
              </a:rPr>
              <a:t>table</a:t>
            </a:r>
            <a:r>
              <a:rPr lang="en-US" dirty="0"/>
              <a:t>, String </a:t>
            </a:r>
            <a:r>
              <a:rPr lang="en-US" dirty="0" err="1">
                <a:solidFill>
                  <a:srgbClr val="0070C0"/>
                </a:solidFill>
              </a:rPr>
              <a:t>nullColumnHack</a:t>
            </a:r>
            <a:r>
              <a:rPr lang="en-US" dirty="0"/>
              <a:t>, </a:t>
            </a:r>
            <a:r>
              <a:rPr lang="en-US" dirty="0" err="1"/>
              <a:t>ContentValues</a:t>
            </a:r>
            <a:r>
              <a:rPr lang="en-US" dirty="0"/>
              <a:t> </a:t>
            </a:r>
            <a:r>
              <a:rPr lang="en-US" dirty="0">
                <a:solidFill>
                  <a:srgbClr val="0070C0"/>
                </a:solidFill>
              </a:rPr>
              <a:t>values</a:t>
            </a:r>
            <a:r>
              <a:rPr lang="en-US" dirty="0"/>
              <a:t>)</a:t>
            </a:r>
          </a:p>
          <a:p>
            <a:r>
              <a:rPr lang="en-US" dirty="0"/>
              <a:t>Convenience method for inserting a row into the database.</a:t>
            </a:r>
          </a:p>
          <a:p>
            <a:pPr marL="0" indent="0">
              <a:buNone/>
            </a:pPr>
            <a:r>
              <a:rPr lang="en-US" b="1" dirty="0"/>
              <a:t>CONTENT VALUES</a:t>
            </a:r>
          </a:p>
          <a:p>
            <a:pPr marL="0" indent="0">
              <a:buNone/>
            </a:pPr>
            <a:r>
              <a:rPr lang="en-US" dirty="0" err="1">
                <a:solidFill>
                  <a:srgbClr val="0070C0"/>
                </a:solidFill>
              </a:rPr>
              <a:t>ContentValues</a:t>
            </a:r>
            <a:r>
              <a:rPr lang="en-US" dirty="0"/>
              <a:t> are used to insert new rows into tables. </a:t>
            </a:r>
          </a:p>
          <a:p>
            <a:pPr marL="0" indent="0">
              <a:buNone/>
            </a:pPr>
            <a:r>
              <a:rPr lang="en-US" dirty="0"/>
              <a:t>Each Content Values object represents a single table row as a map of column names to values.</a:t>
            </a:r>
          </a:p>
          <a:p>
            <a:pPr marL="0" indent="0">
              <a:buNone/>
            </a:pPr>
            <a:r>
              <a:rPr lang="en-US" dirty="0"/>
              <a:t>Queries in Android are returned as Cursor objects.</a:t>
            </a:r>
          </a:p>
          <a:p>
            <a:endParaRPr lang="en-US" dirty="0"/>
          </a:p>
        </p:txBody>
      </p:sp>
      <p:sp>
        <p:nvSpPr>
          <p:cNvPr id="5" name="Rectangle 1">
            <a:extLst>
              <a:ext uri="{FF2B5EF4-FFF2-40B4-BE49-F238E27FC236}">
                <a16:creationId xmlns:a16="http://schemas.microsoft.com/office/drawing/2014/main" id="{92EE9DD6-F999-5227-0E4F-5FD9AE17BA65}"/>
              </a:ext>
            </a:extLst>
          </p:cNvPr>
          <p:cNvSpPr>
            <a:spLocks noChangeArrowheads="1"/>
          </p:cNvSpPr>
          <p:nvPr/>
        </p:nvSpPr>
        <p:spPr bwMode="auto">
          <a:xfrm>
            <a:off x="811370" y="4215639"/>
            <a:ext cx="10789136" cy="2474936"/>
          </a:xfrm>
          <a:prstGeom prst="rect">
            <a:avLst/>
          </a:prstGeom>
          <a:solidFill>
            <a:srgbClr val="081B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public void insert(String name, String desc) {</a:t>
            </a:r>
          </a:p>
          <a:p>
            <a:pPr defTabSz="914400" eaLnBrk="0" fontAlgn="base" hangingPunct="0">
              <a:spcBef>
                <a:spcPct val="0"/>
              </a:spcBef>
              <a:spcAft>
                <a:spcPct val="0"/>
              </a:spcAft>
            </a:pPr>
            <a:r>
              <a:rPr lang="en-US" altLang="en-US" sz="20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lang="en-US" altLang="en-US" sz="2000" dirty="0" err="1">
                <a:solidFill>
                  <a:srgbClr val="FFFFFF"/>
                </a:solidFill>
                <a:latin typeface="Tahoma" panose="020B0604030504040204" pitchFamily="34" charset="0"/>
                <a:ea typeface="Tahoma" panose="020B0604030504040204" pitchFamily="34" charset="0"/>
                <a:cs typeface="Tahoma" panose="020B0604030504040204" pitchFamily="34" charset="0"/>
              </a:rPr>
              <a:t>SQLiteDatabase</a:t>
            </a:r>
            <a:r>
              <a:rPr lang="en-US" altLang="en-US" sz="20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database = </a:t>
            </a:r>
            <a:r>
              <a:rPr kumimoji="0" lang="en-US" altLang="en-US" sz="20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dbHelper.getWritableDatabase</a:t>
            </a:r>
            <a:r>
              <a:rPr kumimoji="0" lang="en-US" altLang="en-US" sz="20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a:t>
            </a:r>
            <a:r>
              <a:rPr kumimoji="0" lang="en-US" altLang="en-US" sz="20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ContentValues</a:t>
            </a:r>
            <a:r>
              <a:rPr kumimoji="0" lang="en-US" altLang="en-US" sz="20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contentValue</a:t>
            </a:r>
            <a:r>
              <a:rPr kumimoji="0" lang="en-US" altLang="en-US" sz="20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 new </a:t>
            </a:r>
            <a:r>
              <a:rPr kumimoji="0" lang="en-US" altLang="en-US" sz="20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ContentValues</a:t>
            </a:r>
            <a:r>
              <a:rPr kumimoji="0" lang="en-US" altLang="en-US" sz="20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contentValue.put</a:t>
            </a:r>
            <a:r>
              <a:rPr kumimoji="0" lang="en-US" altLang="en-US" sz="20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(COLUMN_NAME_FNAME, VALUE);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FFFFF"/>
                </a:solidFill>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contentValue.put</a:t>
            </a:r>
            <a:r>
              <a:rPr kumimoji="0" lang="en-US" altLang="en-US" sz="20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(COLUMN_NAME_COURSE,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long result = </a:t>
            </a:r>
            <a:r>
              <a:rPr kumimoji="0" lang="en-US" altLang="en-US" sz="20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database.insert</a:t>
            </a:r>
            <a:r>
              <a:rPr kumimoji="0" lang="en-US" altLang="en-US" sz="20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(TABLE_NAME, null, </a:t>
            </a:r>
            <a:r>
              <a:rPr kumimoji="0" lang="en-US" altLang="en-US" sz="2000" b="0" i="0" u="none" strike="noStrike" cap="none" normalizeH="0" baseline="0" dirty="0" err="1">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contentValue</a:t>
            </a:r>
            <a:r>
              <a:rPr kumimoji="0" lang="en-US" altLang="en-US" sz="20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1920035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3760</TotalTime>
  <Words>1230</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Courier New</vt:lpstr>
      <vt:lpstr>JetBrains Mono</vt:lpstr>
      <vt:lpstr>Roboto</vt:lpstr>
      <vt:lpstr>Tahoma</vt:lpstr>
      <vt:lpstr>Tw Cen MT</vt:lpstr>
      <vt:lpstr>Tw Cen MT (Body)</vt:lpstr>
      <vt:lpstr>Tw Cen MT Condensed</vt:lpstr>
      <vt:lpstr>Wingdings 3</vt:lpstr>
      <vt:lpstr>Integral</vt:lpstr>
      <vt:lpstr>PowerPoint Presentation</vt:lpstr>
      <vt:lpstr>PowerPoint Presentation</vt:lpstr>
      <vt:lpstr>Android SQLite</vt:lpstr>
      <vt:lpstr>Android SQLite SQLiteOpenHelper</vt:lpstr>
      <vt:lpstr>PowerPoint Presentation</vt:lpstr>
      <vt:lpstr>PowerPoint Presentation</vt:lpstr>
      <vt:lpstr>Method to manage SQLITE database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ESSU</dc:creator>
  <cp:lastModifiedBy>ESSU</cp:lastModifiedBy>
  <cp:revision>178</cp:revision>
  <dcterms:created xsi:type="dcterms:W3CDTF">2023-02-12T07:21:40Z</dcterms:created>
  <dcterms:modified xsi:type="dcterms:W3CDTF">2023-04-02T14:19:17Z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