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92" r:id="rId3"/>
    <p:sldId id="296" r:id="rId4"/>
    <p:sldId id="293" r:id="rId5"/>
    <p:sldId id="297" r:id="rId6"/>
    <p:sldId id="301" r:id="rId7"/>
    <p:sldId id="299" r:id="rId8"/>
    <p:sldId id="294" r:id="rId9"/>
    <p:sldId id="295" r:id="rId10"/>
    <p:sldId id="300" r:id="rId11"/>
    <p:sldId id="29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FF9900"/>
    <a:srgbClr val="6E152E"/>
    <a:srgbClr val="A42145"/>
    <a:srgbClr val="DEC9A2"/>
    <a:srgbClr val="245C4F"/>
    <a:srgbClr val="404040"/>
    <a:srgbClr val="FFFFFF"/>
    <a:srgbClr val="691B4F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/>
    <p:restoredTop sz="86482"/>
  </p:normalViewPr>
  <p:slideViewPr>
    <p:cSldViewPr snapToGrid="0" snapToObjects="1">
      <p:cViewPr varScale="1">
        <p:scale>
          <a:sx n="113" d="100"/>
          <a:sy n="113" d="100"/>
        </p:scale>
        <p:origin x="9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90F4-3CC5-7A45-A5FB-65785D5F383F}" type="datetimeFigureOut">
              <a:rPr lang="es-MX" smtClean="0"/>
              <a:t>01/03/20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98D7D-961D-D848-BE28-52943B9A26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5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01/03/20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24473" y="3343609"/>
            <a:ext cx="5029200" cy="0"/>
          </a:xfrm>
          <a:prstGeom prst="line">
            <a:avLst/>
          </a:prstGeom>
          <a:ln w="1905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6169"/>
            <a:ext cx="10515600" cy="11445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rgbClr val="A4214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04565" y="3606800"/>
            <a:ext cx="6382870" cy="1144588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3D7218-DCEF-054B-A241-F9E2EE9E39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8063" y="4914672"/>
            <a:ext cx="2928981" cy="78644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442C6-7569-E940-A068-16D69F0B10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DEC9A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57C4-7E93-7040-8A57-4BA7102B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696" y="1805797"/>
            <a:ext cx="4019755" cy="276045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E4C7A-699F-8B48-881A-B5DA4F77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830" y="1495245"/>
            <a:ext cx="4445062" cy="4890290"/>
          </a:xfrm>
        </p:spPr>
        <p:txBody>
          <a:bodyPr/>
          <a:lstStyle>
            <a:lvl1pPr marL="0" indent="0" algn="just">
              <a:buNone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4696" y="579500"/>
            <a:ext cx="4019756" cy="9157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A42145"/>
                </a:solidFill>
                <a:latin typeface="Montserrat SemiBold" panose="00000700000000000000" pitchFamily="2" charset="0"/>
              </a:defRPr>
            </a:lvl1pPr>
            <a:lvl2pPr marL="0" indent="0">
              <a:buNone/>
              <a:defRPr sz="1800">
                <a:solidFill>
                  <a:srgbClr val="A42145"/>
                </a:solidFill>
                <a:latin typeface="Montserrat Medium" panose="00000600000000000000" pitchFamily="2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CLICK TO EDIT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8CD1B-E149-7F42-9189-D9876050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82AE53-C476-FE48-92C5-0B6570439F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99C0E-414B-4742-8F18-A0ECE14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AE6D4-0422-4248-B05D-55FE46C6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CB96C-1C06-3B44-8615-D726F447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F0E-90BF-EC4E-8934-156187A1162F}" type="datetimeFigureOut">
              <a:rPr lang="es-MX" smtClean="0"/>
              <a:t>01/03/20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D1A4B-ADA7-7043-82FA-F7032EB1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CF53-648D-B74F-A473-B4CC8BB2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4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/ReportesFlu/ReportesDeInfluenza/bin/Release/Regionalizacion%20-%20Nacional.xlsx!Estimados!%5bRegionalizacion%20-%20Nacional.xlsx%5dEstimados%20Gr&#225;fico%201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/ReportesFlu/ReportesDeInfluenza/bin/Release/Graficos_Influenza_TEMPORADA%2019-20_V2.xlsx!Casos%20por%20semana!%5bGraficos_Influenza_TEMPORADA%2019-20_V2.xlsx%5dCasos%20por%20semana%204%20Gr&#225;fico-3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/ReportesFlu/ReportesDeInfluenza/bin/Release/Graficos_Influenza_TEMPORADA%2019-20_V2.xlsx!Virus%20resp%20SE!%5bGraficos_Influenza_TEMPORADA%2019-20_V2.xlsx%5dVirus%20resp%20SE%20Gr&#225;fico%208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DOMINGO 1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408121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388" y="2066152"/>
            <a:ext cx="4998720" cy="34731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2B77DE-EF04-E544-80AB-BA83BA82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92" y="269299"/>
            <a:ext cx="8387645" cy="382568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Vigilancia Epidemiológica de enfermedad por COVID-19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3821" y="795921"/>
            <a:ext cx="8387646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Montserrat" panose="00000500000000000000" pitchFamily="2" charset="0"/>
              </a:rPr>
              <a:t>Mediante las acciones de vigilancia epidemiológica, la Secretaria de Salud informa que: </a:t>
            </a:r>
            <a:r>
              <a:rPr lang="es-MX" sz="1600" b="1" dirty="0">
                <a:latin typeface="Montserrat" panose="00000500000000000000" pitchFamily="2" charset="0"/>
              </a:rPr>
              <a:t>En México hasta el día de hoy se han confirmado CINCO casos de COVID-19.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Montserrat" panose="00000500000000000000" pitchFamily="2" charset="0"/>
              </a:rPr>
              <a:t>Actualmente se tienen  casos en investigación en diferentes estados.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47892" y="1983249"/>
            <a:ext cx="6362539" cy="363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90000"/>
              </a:lnSpc>
              <a:spcBef>
                <a:spcPts val="1000"/>
              </a:spcBef>
              <a:buClr>
                <a:srgbClr val="990033"/>
              </a:buClr>
            </a:pPr>
            <a:r>
              <a:rPr lang="es-MX" sz="1400" b="1" dirty="0">
                <a:solidFill>
                  <a:srgbClr val="FF0000"/>
                </a:solidFill>
                <a:latin typeface="Montserrat" panose="00000500000000000000" pitchFamily="2" charset="0"/>
                <a:ea typeface="+mj-ea"/>
                <a:cs typeface="+mj-cs"/>
              </a:rPr>
              <a:t>Del análisis de CINCO casos CONFIRMADOS se observa: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3 son hombres (60%) y 2 son mujeres (40%).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4 ambulatorios (80%) y 1 hospitalizado (20%)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Mediana de edad: 30 años (19-59 años).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Grupos de edad: 10 a 19 años (20%), 20 a 29 años (20%), 30 a 39 años (20%), 40 a 49 años (20%) y  50 a 59 años (20%). 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40% tenían uno o más factores de riesgo (hipertensión y tabaquismo).</a:t>
            </a:r>
            <a:r>
              <a:rPr lang="es-ES_tradnl" sz="140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El manejo de los casos ha sido sintomático y en algunos otros se prescribieron antivirales.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endParaRPr lang="es-MX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0" lvl="1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* El caso sospechoso residente del Estado de México tuvo resultado POSITIVO a SARS-CoV-2, por lo que se considera como  </a:t>
            </a:r>
            <a:r>
              <a:rPr lang="es-MX" sz="1400" b="1" dirty="0">
                <a:solidFill>
                  <a:prstClr val="black"/>
                </a:solidFill>
                <a:latin typeface="Montserrat" panose="00000500000000000000" pitchFamily="2" charset="0"/>
              </a:rPr>
              <a:t>PORTADOR</a:t>
            </a: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 al continuar sin desarrollar signos y síntomas de la enfermedad.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124886" y="1682956"/>
            <a:ext cx="1132560" cy="2386395"/>
            <a:chOff x="10370716" y="1629266"/>
            <a:chExt cx="1132560" cy="2386395"/>
          </a:xfrm>
        </p:grpSpPr>
        <p:sp>
          <p:nvSpPr>
            <p:cNvPr id="15" name="Rectángulo redondeado 14"/>
            <p:cNvSpPr/>
            <p:nvPr/>
          </p:nvSpPr>
          <p:spPr>
            <a:xfrm>
              <a:off x="10409038" y="1629266"/>
              <a:ext cx="1094238" cy="408528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60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0385093" y="2059053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NEGATIVOS</a:t>
              </a:r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BBB59">
                  <a:lumMod val="50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6890" y="1681292"/>
              <a:ext cx="353599" cy="325734"/>
            </a:xfrm>
            <a:prstGeom prst="rect">
              <a:avLst/>
            </a:prstGeom>
            <a:noFill/>
          </p:spPr>
        </p:pic>
        <p:sp>
          <p:nvSpPr>
            <p:cNvPr id="18" name="Rectángulo redondeado 17"/>
            <p:cNvSpPr/>
            <p:nvPr/>
          </p:nvSpPr>
          <p:spPr>
            <a:xfrm>
              <a:off x="10370716" y="3265848"/>
              <a:ext cx="1094238" cy="408528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noProof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5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0370716" y="3669464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confirmados</a:t>
              </a: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568" y="3317875"/>
              <a:ext cx="353599" cy="325734"/>
            </a:xfrm>
            <a:prstGeom prst="rect">
              <a:avLst/>
            </a:prstGeom>
            <a:solidFill>
              <a:srgbClr val="C00000"/>
            </a:solidFill>
          </p:spPr>
        </p:pic>
        <p:sp>
          <p:nvSpPr>
            <p:cNvPr id="21" name="Rectángulo redondeado 20"/>
            <p:cNvSpPr/>
            <p:nvPr/>
          </p:nvSpPr>
          <p:spPr>
            <a:xfrm>
              <a:off x="10398364" y="2461639"/>
              <a:ext cx="1094238" cy="4085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11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0377679" y="2867968"/>
              <a:ext cx="10942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Sospechosos</a:t>
              </a: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lumMod val="75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8985" y="2503035"/>
              <a:ext cx="353599" cy="325734"/>
            </a:xfrm>
            <a:prstGeom prst="rect">
              <a:avLst/>
            </a:prstGeom>
            <a:noFill/>
          </p:spPr>
        </p:pic>
      </p:grpSp>
      <p:sp>
        <p:nvSpPr>
          <p:cNvPr id="24" name="CuadroTexto 23"/>
          <p:cNvSpPr txBox="1"/>
          <p:nvPr/>
        </p:nvSpPr>
        <p:spPr>
          <a:xfrm>
            <a:off x="6482080" y="5920701"/>
            <a:ext cx="59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 2019. COVID-19 /Mexico-01 de marzo 2020 (corte 16:00hrs)</a:t>
            </a:r>
          </a:p>
        </p:txBody>
      </p:sp>
    </p:spTree>
    <p:extLst>
      <p:ext uri="{BB962C8B-B14F-4D97-AF65-F5344CB8AC3E}">
        <p14:creationId xmlns:p14="http://schemas.microsoft.com/office/powerpoint/2010/main" val="42754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0BB76B-3A98-704B-A326-50117F1D25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/>
              <a:t>DOMINGO 1 de MARZO de 2020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1C61E8-507E-8547-801D-67A7306F1411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15341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5B27BC9-BC92-DA4E-84CA-69D30C9E0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21865"/>
              </p:ext>
            </p:extLst>
          </p:nvPr>
        </p:nvGraphicFramePr>
        <p:xfrm>
          <a:off x="1014920" y="1329795"/>
          <a:ext cx="10162159" cy="525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Hoja de cálculo" r:id="rId3" imgW="7943799" imgH="4524390" progId="Excel.Sheet.12">
                  <p:link updateAutomatic="1"/>
                </p:oleObj>
              </mc:Choice>
              <mc:Fallback>
                <p:oleObj name="Hoja de cálculo" r:id="rId3" imgW="7943799" imgH="4524390" progId="Excel.Sheet.12">
                  <p:link updateAutomatic="1"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920" y="1329795"/>
                        <a:ext cx="10162159" cy="5255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56FD019C-09CC-874C-BEFE-E654D88F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INFLUENZA: Curva epidémica de casos estimados, probables y positivos por Laboratorio, a la SE 7/2020 (15/02/2020)</a:t>
            </a:r>
          </a:p>
        </p:txBody>
      </p:sp>
    </p:spTree>
    <p:extLst>
      <p:ext uri="{BB962C8B-B14F-4D97-AF65-F5344CB8AC3E}">
        <p14:creationId xmlns:p14="http://schemas.microsoft.com/office/powerpoint/2010/main" val="61564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FD019C-09CC-874C-BEFE-E654D88F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INFLUENZA: Carga de Enfermedad de Casos Confirmados y Predominio de SubTipo Viral, al Preliminar de la SE 9/2020 (26/02/2020)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EAAD5EF-CFBA-E443-9BDB-C94D6DC9E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31971"/>
              </p:ext>
            </p:extLst>
          </p:nvPr>
        </p:nvGraphicFramePr>
        <p:xfrm>
          <a:off x="627768" y="1571270"/>
          <a:ext cx="10936464" cy="488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Hoja de cálculo" r:id="rId3" imgW="10810990" imgH="5124330" progId="Excel.Sheet.12">
                  <p:link updateAutomatic="1"/>
                </p:oleObj>
              </mc:Choice>
              <mc:Fallback>
                <p:oleObj name="Hoja de cálculo" r:id="rId3" imgW="10810990" imgH="5124330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768" y="1571270"/>
                        <a:ext cx="10936464" cy="4880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4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EBA6D63-52B4-8045-AA08-7E9F0303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34270"/>
              </p:ext>
            </p:extLst>
          </p:nvPr>
        </p:nvGraphicFramePr>
        <p:xfrm>
          <a:off x="597221" y="1370461"/>
          <a:ext cx="10997557" cy="478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Hoja de cálculo" r:id="rId3" imgW="8858199" imgH="4152870" progId="Excel.Sheet.12">
                  <p:link updateAutomatic="1"/>
                </p:oleObj>
              </mc:Choice>
              <mc:Fallback>
                <p:oleObj name="Hoja de cálculo" r:id="rId3" imgW="8858199" imgH="4152870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5EC373B-3AD1-8145-B760-8EE84FD5A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221" y="1370461"/>
                        <a:ext cx="10997557" cy="478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D28820F5-C342-9840-843B-1C437013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INFLUENZA: SubTipo Viral en Casos Confirmados por Semana Epidemiológica,</a:t>
            </a:r>
            <a:br>
              <a:rPr lang="es-MX" sz="2000" b="1" dirty="0">
                <a:latin typeface="Montserrat Black" panose="00000A00000000000000" pitchFamily="2" charset="0"/>
              </a:rPr>
            </a:br>
            <a:r>
              <a:rPr lang="es-MX" sz="2000" b="1" dirty="0">
                <a:latin typeface="Montserrat Black" panose="00000A00000000000000" pitchFamily="2" charset="0"/>
              </a:rPr>
              <a:t>a la SE 9/2020 (26/02/2020)</a:t>
            </a:r>
          </a:p>
        </p:txBody>
      </p:sp>
    </p:spTree>
    <p:extLst>
      <p:ext uri="{BB962C8B-B14F-4D97-AF65-F5344CB8AC3E}">
        <p14:creationId xmlns:p14="http://schemas.microsoft.com/office/powerpoint/2010/main" val="413670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8820F5-C342-9840-843B-1C437013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INFLUENZA: Avance de Vacunación por Grupo de Riesgo,</a:t>
            </a:r>
            <a:br>
              <a:rPr lang="es-MX" sz="2000" b="1" dirty="0">
                <a:latin typeface="Montserrat Black" panose="00000A00000000000000" pitchFamily="2" charset="0"/>
              </a:rPr>
            </a:br>
            <a:r>
              <a:rPr lang="es-MX" sz="2000" b="1" dirty="0">
                <a:latin typeface="Montserrat Black" panose="00000A00000000000000" pitchFamily="2" charset="0"/>
              </a:rPr>
              <a:t>a la SE 9/2020 (26/02/2020)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8F154E-320A-354B-9442-B49974FD9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53824"/>
              </p:ext>
            </p:extLst>
          </p:nvPr>
        </p:nvGraphicFramePr>
        <p:xfrm>
          <a:off x="769926" y="1309511"/>
          <a:ext cx="10652148" cy="4873564"/>
        </p:xfrm>
        <a:graphic>
          <a:graphicData uri="http://schemas.openxmlformats.org/drawingml/2006/table">
            <a:tbl>
              <a:tblPr/>
              <a:tblGrid>
                <a:gridCol w="1611016">
                  <a:extLst>
                    <a:ext uri="{9D8B030D-6E8A-4147-A177-3AD203B41FA5}">
                      <a16:colId xmlns:a16="http://schemas.microsoft.com/office/drawing/2014/main" val="3287820045"/>
                    </a:ext>
                  </a:extLst>
                </a:gridCol>
                <a:gridCol w="3319247">
                  <a:extLst>
                    <a:ext uri="{9D8B030D-6E8A-4147-A177-3AD203B41FA5}">
                      <a16:colId xmlns:a16="http://schemas.microsoft.com/office/drawing/2014/main" val="1546460750"/>
                    </a:ext>
                  </a:extLst>
                </a:gridCol>
                <a:gridCol w="1305478">
                  <a:extLst>
                    <a:ext uri="{9D8B030D-6E8A-4147-A177-3AD203B41FA5}">
                      <a16:colId xmlns:a16="http://schemas.microsoft.com/office/drawing/2014/main" val="1450522900"/>
                    </a:ext>
                  </a:extLst>
                </a:gridCol>
                <a:gridCol w="1124933">
                  <a:extLst>
                    <a:ext uri="{9D8B030D-6E8A-4147-A177-3AD203B41FA5}">
                      <a16:colId xmlns:a16="http://schemas.microsoft.com/office/drawing/2014/main" val="3489859221"/>
                    </a:ext>
                  </a:extLst>
                </a:gridCol>
                <a:gridCol w="847174">
                  <a:extLst>
                    <a:ext uri="{9D8B030D-6E8A-4147-A177-3AD203B41FA5}">
                      <a16:colId xmlns:a16="http://schemas.microsoft.com/office/drawing/2014/main" val="954546791"/>
                    </a:ext>
                  </a:extLst>
                </a:gridCol>
                <a:gridCol w="1319367">
                  <a:extLst>
                    <a:ext uri="{9D8B030D-6E8A-4147-A177-3AD203B41FA5}">
                      <a16:colId xmlns:a16="http://schemas.microsoft.com/office/drawing/2014/main" val="153043466"/>
                    </a:ext>
                  </a:extLst>
                </a:gridCol>
                <a:gridCol w="1124933">
                  <a:extLst>
                    <a:ext uri="{9D8B030D-6E8A-4147-A177-3AD203B41FA5}">
                      <a16:colId xmlns:a16="http://schemas.microsoft.com/office/drawing/2014/main" val="339488144"/>
                    </a:ext>
                  </a:extLst>
                </a:gridCol>
              </a:tblGrid>
              <a:tr h="3735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Geneva"/>
                        </a:rPr>
                        <a:t>GRUPOS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Geneva"/>
                        </a:rPr>
                        <a:t>SECTOR SALUD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6368"/>
                  </a:ext>
                </a:extLst>
              </a:tr>
              <a:tr h="373505">
                <a:tc>
                  <a:txBody>
                    <a:bodyPr/>
                    <a:lstStyle/>
                    <a:p>
                      <a:pPr algn="ctr" fontAlgn="ctr"/>
                      <a:endParaRPr lang="es-MX" sz="1600" b="1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600" b="1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Geneva"/>
                        </a:rPr>
                        <a:t>Actual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Geneva"/>
                        </a:rPr>
                        <a:t>Corte anterior</a:t>
                      </a:r>
                    </a:p>
                  </a:txBody>
                  <a:tcPr marL="7144" marR="7144" marT="7144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34422"/>
                  </a:ext>
                </a:extLst>
              </a:tr>
              <a:tr h="373505">
                <a:tc>
                  <a:txBody>
                    <a:bodyPr/>
                    <a:lstStyle/>
                    <a:p>
                      <a:pPr algn="l" fontAlgn="b"/>
                      <a:endParaRPr lang="es-MX" sz="1600" b="1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Meta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Aplicadas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Logro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</a:p>
                  </a:txBody>
                  <a:tcPr marL="7144" marR="7144" marT="7144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Variación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974307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effectLst/>
                          <a:latin typeface="+mn-lt"/>
                        </a:rPr>
                        <a:t>6 a 59 meses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11,832,380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9,783,640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82.7%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          268,461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2.3%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69810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60 años y mas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11,303,008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9,806,388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          365,853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3.2%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08874"/>
                  </a:ext>
                </a:extLst>
              </a:tr>
              <a:tr h="37350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Embarazadas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1,388,680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 981,435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70.7%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30,422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2.2%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66731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effectLst/>
                          <a:latin typeface="Geneva"/>
                        </a:rPr>
                        <a:t>Grupos de Riesgo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Personal de Salud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 766,499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 754,369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98.4%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22,093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686931"/>
                  </a:ext>
                </a:extLst>
              </a:tr>
              <a:tr h="410600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Personas con VIH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   56,718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       53,718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94.7%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  1,549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2.7%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42637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* Población de Riesgo de 5 a 59 años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5,234,063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5,446,406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104.1%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      191,418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761965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Otros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effectLst/>
                          <a:latin typeface="Calibri" panose="020F0502020204030204" pitchFamily="34" charset="0"/>
                        </a:rPr>
                        <a:t>  2,753,517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2,608,108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94.7%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              121,828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58716"/>
                  </a:ext>
                </a:extLst>
              </a:tr>
              <a:tr h="459615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effectLst/>
                        <a:latin typeface="Geneva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NACIONAL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        33,334,865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   29,434,064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88.3%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effectLst/>
                          <a:latin typeface="Calibri" panose="020F0502020204030204" pitchFamily="34" charset="0"/>
                        </a:rPr>
                        <a:t>          1,001,624 </a:t>
                      </a:r>
                    </a:p>
                  </a:txBody>
                  <a:tcPr marL="7144" marR="7144" marT="7144" marB="0" anchor="b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 dirty="0"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6569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FC6879F-5EF5-284B-AE7E-D87EA48AC1BC}"/>
              </a:ext>
            </a:extLst>
          </p:cNvPr>
          <p:cNvSpPr txBox="1"/>
          <p:nvPr/>
        </p:nvSpPr>
        <p:spPr>
          <a:xfrm>
            <a:off x="2304618" y="6183075"/>
            <a:ext cx="8758859" cy="444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88" dirty="0">
                <a:solidFill>
                  <a:prstClr val="black"/>
                </a:solidFill>
              </a:rPr>
              <a:t>Fuente: Registro Semanal Vacuna Anti-Influenza Informe preliminar, hasta ser validado por los COEVAS.</a:t>
            </a:r>
          </a:p>
          <a:p>
            <a:r>
              <a:rPr lang="es-MX" sz="750" b="1" dirty="0">
                <a:solidFill>
                  <a:prstClr val="black"/>
                </a:solidFill>
              </a:rPr>
              <a:t>Variación</a:t>
            </a:r>
            <a:r>
              <a:rPr lang="es-MX" sz="750" dirty="0">
                <a:solidFill>
                  <a:prstClr val="black"/>
                </a:solidFill>
              </a:rPr>
              <a:t>: Velocidad del avance, se obtiene mediante la diferencia del logro entre semanas consecutivas. </a:t>
            </a:r>
          </a:p>
          <a:p>
            <a:r>
              <a:rPr lang="es-MX" sz="750" dirty="0">
                <a:solidFill>
                  <a:prstClr val="black"/>
                </a:solidFill>
              </a:rPr>
              <a:t>* Grupos incluidos en este rubro (Diabetes, Obesidad, Cardiopatías, Asma y Cáncer)</a:t>
            </a:r>
          </a:p>
        </p:txBody>
      </p:sp>
    </p:spTree>
    <p:extLst>
      <p:ext uri="{BB962C8B-B14F-4D97-AF65-F5344CB8AC3E}">
        <p14:creationId xmlns:p14="http://schemas.microsoft.com/office/powerpoint/2010/main" val="285481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5A1403-2F3D-694F-B272-24BD69B22A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70" y="1272116"/>
            <a:ext cx="10438059" cy="5173839"/>
          </a:xfrm>
          <a:prstGeom prst="rect">
            <a:avLst/>
          </a:prstGeom>
          <a:noFill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529EDE5-FD6D-CF4D-B1DD-1C2513AA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511843"/>
            <a:ext cx="8726311" cy="617045"/>
          </a:xfrm>
        </p:spPr>
        <p:txBody>
          <a:bodyPr/>
          <a:lstStyle/>
          <a:p>
            <a:pPr lvl="0" algn="ctr"/>
            <a:r>
              <a:rPr lang="es-MX" sz="2800" b="1" dirty="0">
                <a:solidFill>
                  <a:srgbClr val="990033"/>
                </a:solidFill>
                <a:latin typeface="Montserrat"/>
                <a:ea typeface="Montserrat"/>
                <a:cs typeface="Montserrat"/>
                <a:sym typeface="Montserrat"/>
              </a:rPr>
              <a:t>COVID-19: Panorama Internacional, al 01/03/2020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72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77DE-EF04-E544-80AB-BA83BA82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11" y="579577"/>
            <a:ext cx="8726311" cy="617045"/>
          </a:xfrm>
        </p:spPr>
        <p:txBody>
          <a:bodyPr/>
          <a:lstStyle/>
          <a:p>
            <a:pPr lvl="0" algn="ctr"/>
            <a:r>
              <a:rPr lang="es-MX" sz="2000" b="1" dirty="0">
                <a:solidFill>
                  <a:srgbClr val="990033"/>
                </a:solidFill>
                <a:latin typeface="Montserrat"/>
                <a:ea typeface="Montserrat"/>
                <a:cs typeface="Montserrat"/>
                <a:sym typeface="Montserrat"/>
              </a:rPr>
              <a:t>COVID-19: Tasa de letalidad global y proporción de severidad en casos nuevos</a:t>
            </a:r>
            <a:endParaRPr lang="es-MX" sz="2000" dirty="0"/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964C77BA-2CAE-1E4B-B417-F803976E31FE}"/>
              </a:ext>
            </a:extLst>
          </p:cNvPr>
          <p:cNvSpPr/>
          <p:nvPr/>
        </p:nvSpPr>
        <p:spPr>
          <a:xfrm>
            <a:off x="280483" y="6380022"/>
            <a:ext cx="9965635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s-MX" sz="9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Fuente: OMS Información actualizada 29/02/2020. Casos severos actualizados con información del Centre </a:t>
            </a:r>
            <a:r>
              <a:rPr lang="es-MX" sz="933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s-MX" sz="9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933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</a:t>
            </a:r>
            <a:r>
              <a:rPr lang="es-MX" sz="9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933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Protection</a:t>
            </a:r>
            <a:r>
              <a:rPr lang="es-MX" sz="9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Hong Kong (29/02/2020). </a:t>
            </a:r>
            <a:endParaRPr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DA5367-35AA-4E43-B1FA-9722B94E6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5956"/>
            <a:ext cx="11379199" cy="508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63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64F0DB1-1FEF-7F4D-8733-9A41F710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3" y="600139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COVID-19: Casos Acumulados vs. Casos Incidentes en el Mundo, al 01/03/2020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69EB17-85F8-0D4D-AE05-9CA1FE0D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1" y="1333500"/>
            <a:ext cx="10172700" cy="51475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554443-9D08-4241-8A6E-C258872BE444}"/>
              </a:ext>
            </a:extLst>
          </p:cNvPr>
          <p:cNvSpPr txBox="1"/>
          <p:nvPr/>
        </p:nvSpPr>
        <p:spPr>
          <a:xfrm>
            <a:off x="10560550" y="4752623"/>
            <a:ext cx="113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Leves: 1,478</a:t>
            </a:r>
          </a:p>
          <a:p>
            <a:r>
              <a:rPr lang="es-MX" sz="1400" b="1" dirty="0"/>
              <a:t>Graves: 261</a:t>
            </a:r>
          </a:p>
        </p:txBody>
      </p:sp>
    </p:spTree>
    <p:extLst>
      <p:ext uri="{BB962C8B-B14F-4D97-AF65-F5344CB8AC3E}">
        <p14:creationId xmlns:p14="http://schemas.microsoft.com/office/powerpoint/2010/main" val="5734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C694-7989-CB45-8570-2DFDEDE1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0" y="735606"/>
            <a:ext cx="8810210" cy="619063"/>
          </a:xfrm>
        </p:spPr>
        <p:txBody>
          <a:bodyPr/>
          <a:lstStyle/>
          <a:p>
            <a:pPr algn="ctr"/>
            <a:r>
              <a:rPr lang="es-MX" sz="2000" b="1" dirty="0">
                <a:latin typeface="Montserrat Black" panose="00000A00000000000000" pitchFamily="2" charset="0"/>
              </a:rPr>
              <a:t>COVID-19: Tasa de Ataque en la República Popular China, al 01/03/2020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DB9B73-6210-704B-8274-180964E3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39" y="1828801"/>
            <a:ext cx="8270522" cy="40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7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̃anera_Salud.potx" id="{9A5E8FFE-1203-4403-9524-920462DE46B6}" vid="{E16A5DC2-BE1F-4E84-93FA-2874B807677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6AC7272D29B40B2A9536514A1EFF3" ma:contentTypeVersion="2" ma:contentTypeDescription="Crear nuevo documento." ma:contentTypeScope="" ma:versionID="20ae3fe5fd2340c9a5e2fe92917dd84c">
  <xsd:schema xmlns:xsd="http://www.w3.org/2001/XMLSchema" xmlns:xs="http://www.w3.org/2001/XMLSchema" xmlns:p="http://schemas.microsoft.com/office/2006/metadata/properties" xmlns:ns1="http://schemas.microsoft.com/sharepoint/v3" xmlns:ns2="b4d04a17-de84-4ca4-a042-8d219a44b816" targetNamespace="http://schemas.microsoft.com/office/2006/metadata/properties" ma:root="true" ma:fieldsID="dbd6357ed5ee8d9073b096b5fedbe883" ns1:_="" ns2:_="">
    <xsd:import namespace="http://schemas.microsoft.com/sharepoint/v3"/>
    <xsd:import namespace="b4d04a17-de84-4ca4-a042-8d219a44b8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4a17-de84-4ca4-a042-8d219a44b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761915B-6E33-4442-97E1-F23E3DA485B4}"/>
</file>

<file path=customXml/itemProps2.xml><?xml version="1.0" encoding="utf-8"?>
<ds:datastoreItem xmlns:ds="http://schemas.openxmlformats.org/officeDocument/2006/customXml" ds:itemID="{5F093A87-2896-414C-8DAA-4EBA7F78D092}"/>
</file>

<file path=customXml/itemProps3.xml><?xml version="1.0" encoding="utf-8"?>
<ds:datastoreItem xmlns:ds="http://schemas.openxmlformats.org/officeDocument/2006/customXml" ds:itemID="{34CF1FB4-2713-4112-9DCA-8D912464D434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1305</TotalTime>
  <Words>579</Words>
  <Application>Microsoft Macintosh PowerPoint</Application>
  <PresentationFormat>Panorámica</PresentationFormat>
  <Paragraphs>97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Geneva</vt:lpstr>
      <vt:lpstr>Montserrat</vt:lpstr>
      <vt:lpstr>Montserrat Black</vt:lpstr>
      <vt:lpstr>Montserrat Medium</vt:lpstr>
      <vt:lpstr>Montserrat SemiBold</vt:lpstr>
      <vt:lpstr>Tema de Office</vt:lpstr>
      <vt:lpstr>file:///C:\ReportesFlu\ReportesDeInfluenza\bin\Release\Regionalizacion%20-%20Nacional.xlsx!Estimados!%5bRegionalizacion%20-%20Nacional.xlsx%5dEstimados%20Gráfico%201</vt:lpstr>
      <vt:lpstr>file:///C:\ReportesFlu\ReportesDeInfluenza\bin\Release\Graficos_Influenza_TEMPORADA%2019-20_V2.xlsx!Virus%20resp%20SE!%5bGraficos_Influenza_TEMPORADA%2019-20_V2.xlsx%5dVirus%20resp%20SE%20Gráfico%208</vt:lpstr>
      <vt:lpstr>file:///C:\ReportesFlu\ReportesDeInfluenza\bin\Release\Graficos_Influenza_TEMPORADA%2019-20_V2.xlsx!Casos%20por%20semana!%5bGraficos_Influenza_TEMPORADA%2019-20_V2.xlsx%5dCasos%20por%20semana%204%20Gráfico-3</vt:lpstr>
      <vt:lpstr>Presentación de PowerPoint</vt:lpstr>
      <vt:lpstr>INFLUENZA: Curva epidémica de casos estimados, probables y positivos por Laboratorio, a la SE 7/2020 (15/02/2020)</vt:lpstr>
      <vt:lpstr>INFLUENZA: Carga de Enfermedad de Casos Confirmados y Predominio de SubTipo Viral, al Preliminar de la SE 9/2020 (26/02/2020)</vt:lpstr>
      <vt:lpstr>INFLUENZA: SubTipo Viral en Casos Confirmados por Semana Epidemiológica, a la SE 9/2020 (26/02/2020)</vt:lpstr>
      <vt:lpstr>INFLUENZA: Avance de Vacunación por Grupo de Riesgo, a la SE 9/2020 (26/02/2020)</vt:lpstr>
      <vt:lpstr>COVID-19: Panorama Internacional, al 01/03/2020</vt:lpstr>
      <vt:lpstr>COVID-19: Tasa de letalidad global y proporción de severidad en casos nuevos</vt:lpstr>
      <vt:lpstr>COVID-19: Casos Acumulados vs. Casos Incidentes en el Mundo, al 01/03/2020</vt:lpstr>
      <vt:lpstr>COVID-19: Tasa de Ataque en la República Popular China, al 01/03/2020</vt:lpstr>
      <vt:lpstr>Vigilancia Epidemiológica de enfermedad por COVID-19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Javier Gonzalez Velazquez - Alumno</dc:creator>
  <cp:lastModifiedBy>José Luis Alomía Zegarra</cp:lastModifiedBy>
  <cp:revision>164</cp:revision>
  <dcterms:created xsi:type="dcterms:W3CDTF">2020-01-20T22:04:18Z</dcterms:created>
  <dcterms:modified xsi:type="dcterms:W3CDTF">2020-03-02T02:05:43Z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0x0101001226AC7272D29B40B2A9536514A1EFF3</vt:lpwstr>
  </property>
</Properties>
</file>