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1" r:id="rId2"/>
    <p:sldId id="292" r:id="rId3"/>
    <p:sldId id="294" r:id="rId4"/>
    <p:sldId id="300" r:id="rId5"/>
    <p:sldId id="30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FF9900"/>
    <a:srgbClr val="6E152E"/>
    <a:srgbClr val="A42145"/>
    <a:srgbClr val="DEC9A2"/>
    <a:srgbClr val="245C4F"/>
    <a:srgbClr val="404040"/>
    <a:srgbClr val="FFFFFF"/>
    <a:srgbClr val="691B4F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8"/>
    <p:restoredTop sz="86482"/>
  </p:normalViewPr>
  <p:slideViewPr>
    <p:cSldViewPr snapToGrid="0" snapToObjects="1">
      <p:cViewPr>
        <p:scale>
          <a:sx n="120" d="100"/>
          <a:sy n="120" d="100"/>
        </p:scale>
        <p:origin x="672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gcenes/Downloads/PROPUESTA_DE_GRA&#769;FICOS_02_03_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79018571564122E-2"/>
          <c:y val="6.8059402399492333E-2"/>
          <c:w val="0.91999235045962058"/>
          <c:h val="0.79885127295291214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'Casos globales_IT'!$D$2</c:f>
              <c:strCache>
                <c:ptCount val="1"/>
                <c:pt idx="0">
                  <c:v>CASOS ACUMULADOS 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invertIfNegative val="0"/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4C-444D-8FA3-9E39E89EDC0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4C-444D-8FA3-9E39E89EDC0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4C-444D-8FA3-9E39E89EDC0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4C-444D-8FA3-9E39E89EDC0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4C-444D-8FA3-9E39E89EDC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'Casos globales_IT'!$A$3:$A$45</c:f>
              <c:numCache>
                <c:formatCode>m/d/yy</c:formatCode>
                <c:ptCount val="43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</c:numCache>
            </c:numRef>
          </c:cat>
          <c:val>
            <c:numRef>
              <c:f>'Casos globales_IT'!$D$3:$D$45</c:f>
              <c:numCache>
                <c:formatCode>#,##0</c:formatCode>
                <c:ptCount val="43"/>
                <c:pt idx="0">
                  <c:v>282</c:v>
                </c:pt>
                <c:pt idx="1">
                  <c:v>282</c:v>
                </c:pt>
                <c:pt idx="2">
                  <c:v>314</c:v>
                </c:pt>
                <c:pt idx="3">
                  <c:v>314</c:v>
                </c:pt>
                <c:pt idx="4">
                  <c:v>581</c:v>
                </c:pt>
                <c:pt idx="5">
                  <c:v>846</c:v>
                </c:pt>
                <c:pt idx="6">
                  <c:v>1320</c:v>
                </c:pt>
                <c:pt idx="7">
                  <c:v>2014</c:v>
                </c:pt>
                <c:pt idx="8">
                  <c:v>2798</c:v>
                </c:pt>
                <c:pt idx="9">
                  <c:v>4593</c:v>
                </c:pt>
                <c:pt idx="10">
                  <c:v>6065</c:v>
                </c:pt>
                <c:pt idx="11">
                  <c:v>7818</c:v>
                </c:pt>
                <c:pt idx="12">
                  <c:v>9826</c:v>
                </c:pt>
                <c:pt idx="13">
                  <c:v>11953</c:v>
                </c:pt>
                <c:pt idx="14">
                  <c:v>14557</c:v>
                </c:pt>
                <c:pt idx="15">
                  <c:v>17391</c:v>
                </c:pt>
                <c:pt idx="16">
                  <c:v>20629</c:v>
                </c:pt>
                <c:pt idx="17">
                  <c:v>24554</c:v>
                </c:pt>
                <c:pt idx="18">
                  <c:v>28276</c:v>
                </c:pt>
                <c:pt idx="19">
                  <c:v>31481</c:v>
                </c:pt>
                <c:pt idx="20">
                  <c:v>34882</c:v>
                </c:pt>
                <c:pt idx="21">
                  <c:v>37469</c:v>
                </c:pt>
                <c:pt idx="22">
                  <c:v>40543</c:v>
                </c:pt>
                <c:pt idx="23">
                  <c:v>43103</c:v>
                </c:pt>
                <c:pt idx="24">
                  <c:v>45171</c:v>
                </c:pt>
                <c:pt idx="25">
                  <c:v>46997</c:v>
                </c:pt>
                <c:pt idx="26">
                  <c:v>49053</c:v>
                </c:pt>
                <c:pt idx="27">
                  <c:v>50579</c:v>
                </c:pt>
                <c:pt idx="28">
                  <c:v>69267</c:v>
                </c:pt>
                <c:pt idx="29">
                  <c:v>71431</c:v>
                </c:pt>
                <c:pt idx="30">
                  <c:v>73332</c:v>
                </c:pt>
                <c:pt idx="31">
                  <c:v>75204</c:v>
                </c:pt>
                <c:pt idx="32">
                  <c:v>75748</c:v>
                </c:pt>
                <c:pt idx="33">
                  <c:v>76793</c:v>
                </c:pt>
                <c:pt idx="34">
                  <c:v>77794</c:v>
                </c:pt>
                <c:pt idx="35">
                  <c:v>78616</c:v>
                </c:pt>
                <c:pt idx="36">
                  <c:v>79331</c:v>
                </c:pt>
                <c:pt idx="37">
                  <c:v>79779</c:v>
                </c:pt>
                <c:pt idx="38">
                  <c:v>81109</c:v>
                </c:pt>
                <c:pt idx="39">
                  <c:v>82294</c:v>
                </c:pt>
                <c:pt idx="40">
                  <c:v>83650</c:v>
                </c:pt>
                <c:pt idx="41">
                  <c:v>85398</c:v>
                </c:pt>
                <c:pt idx="42">
                  <c:v>87144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4C-444D-8FA3-9E39E89EDC04}"/>
            </c:ext>
          </c:extLst>
        </c:ser>
        <c:ser>
          <c:idx val="0"/>
          <c:order val="1"/>
          <c:tx>
            <c:strRef>
              <c:f>'Casos globales_IT'!$C$2</c:f>
              <c:strCache>
                <c:ptCount val="1"/>
                <c:pt idx="0">
                  <c:v>CASOS INCIDENTES</c:v>
                </c:pt>
              </c:strCache>
            </c:strRef>
          </c:tx>
          <c:spPr>
            <a:solidFill>
              <a:schemeClr val="accent6"/>
            </a:solidFill>
            <a:ln w="57150">
              <a:noFill/>
            </a:ln>
            <a:effectLst/>
          </c:spPr>
          <c:invertIfNegative val="0"/>
          <c:dLbls>
            <c:dLbl>
              <c:idx val="23"/>
              <c:layout>
                <c:manualLayout>
                  <c:x val="-7.1449829561224133E-4"/>
                  <c:y val="-4.13474263389466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4C-444D-8FA3-9E39E89EDC04}"/>
                </c:ext>
              </c:extLst>
            </c:dLbl>
            <c:dLbl>
              <c:idx val="39"/>
              <c:layout>
                <c:manualLayout>
                  <c:x val="0"/>
                  <c:y val="-2.861831116571548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4C-444D-8FA3-9E39E89EDC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600" b="1"/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'Casos globales_IT'!$A$3:$A$45</c:f>
              <c:numCache>
                <c:formatCode>m/d/yy</c:formatCode>
                <c:ptCount val="43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</c:numCache>
            </c:numRef>
          </c:cat>
          <c:val>
            <c:numRef>
              <c:f>'Casos globales_IT'!$C$3:$C$45</c:f>
              <c:numCache>
                <c:formatCode>#,##0</c:formatCode>
                <c:ptCount val="43"/>
                <c:pt idx="0">
                  <c:v>0</c:v>
                </c:pt>
                <c:pt idx="1">
                  <c:v>32</c:v>
                </c:pt>
                <c:pt idx="2">
                  <c:v>0</c:v>
                </c:pt>
                <c:pt idx="3">
                  <c:v>267</c:v>
                </c:pt>
                <c:pt idx="4">
                  <c:v>265</c:v>
                </c:pt>
                <c:pt idx="5">
                  <c:v>474</c:v>
                </c:pt>
                <c:pt idx="6">
                  <c:v>694</c:v>
                </c:pt>
                <c:pt idx="7">
                  <c:v>784</c:v>
                </c:pt>
                <c:pt idx="8">
                  <c:v>1795</c:v>
                </c:pt>
                <c:pt idx="9">
                  <c:v>1472</c:v>
                </c:pt>
                <c:pt idx="10">
                  <c:v>1753</c:v>
                </c:pt>
                <c:pt idx="11">
                  <c:v>2008</c:v>
                </c:pt>
                <c:pt idx="12">
                  <c:v>2127</c:v>
                </c:pt>
                <c:pt idx="13">
                  <c:v>2604</c:v>
                </c:pt>
                <c:pt idx="14">
                  <c:v>2834</c:v>
                </c:pt>
                <c:pt idx="15">
                  <c:v>3238</c:v>
                </c:pt>
                <c:pt idx="16">
                  <c:v>3925</c:v>
                </c:pt>
                <c:pt idx="17">
                  <c:v>3722</c:v>
                </c:pt>
                <c:pt idx="18">
                  <c:v>3205</c:v>
                </c:pt>
                <c:pt idx="19">
                  <c:v>3405</c:v>
                </c:pt>
                <c:pt idx="20">
                  <c:v>2676</c:v>
                </c:pt>
                <c:pt idx="21">
                  <c:v>3085</c:v>
                </c:pt>
                <c:pt idx="22">
                  <c:v>2560</c:v>
                </c:pt>
                <c:pt idx="23">
                  <c:v>2068</c:v>
                </c:pt>
                <c:pt idx="24">
                  <c:v>1826</c:v>
                </c:pt>
                <c:pt idx="25">
                  <c:v>2056</c:v>
                </c:pt>
                <c:pt idx="26">
                  <c:v>1527</c:v>
                </c:pt>
                <c:pt idx="27">
                  <c:v>1278</c:v>
                </c:pt>
                <c:pt idx="28">
                  <c:v>2162</c:v>
                </c:pt>
                <c:pt idx="29">
                  <c:v>1901</c:v>
                </c:pt>
                <c:pt idx="30">
                  <c:v>1872</c:v>
                </c:pt>
                <c:pt idx="31">
                  <c:v>544</c:v>
                </c:pt>
                <c:pt idx="32">
                  <c:v>1021</c:v>
                </c:pt>
                <c:pt idx="33">
                  <c:v>599</c:v>
                </c:pt>
                <c:pt idx="34">
                  <c:v>1017</c:v>
                </c:pt>
                <c:pt idx="35">
                  <c:v>715</c:v>
                </c:pt>
                <c:pt idx="36">
                  <c:v>908</c:v>
                </c:pt>
                <c:pt idx="37">
                  <c:v>1330</c:v>
                </c:pt>
                <c:pt idx="38">
                  <c:v>1185</c:v>
                </c:pt>
                <c:pt idx="39">
                  <c:v>1358</c:v>
                </c:pt>
                <c:pt idx="40">
                  <c:v>1753</c:v>
                </c:pt>
                <c:pt idx="41">
                  <c:v>1739</c:v>
                </c:pt>
                <c:pt idx="42">
                  <c:v>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4C-444D-8FA3-9E39E89EDC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967328416"/>
        <c:axId val="967330048"/>
      </c:barChart>
      <c:dateAx>
        <c:axId val="967328416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1000">
                <a:latin typeface="Montserrat" panose="00000500000000000000" pitchFamily="2" charset="0"/>
              </a:defRPr>
            </a:pPr>
            <a:endParaRPr lang="es-MX"/>
          </a:p>
        </c:txPr>
        <c:crossAx val="967330048"/>
        <c:crosses val="autoZero"/>
        <c:auto val="1"/>
        <c:lblOffset val="100"/>
        <c:baseTimeUnit val="days"/>
      </c:dateAx>
      <c:valAx>
        <c:axId val="9673300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>
                    <a:latin typeface="Montserrat" panose="00000500000000000000" pitchFamily="2" charset="0"/>
                  </a:defRPr>
                </a:pPr>
                <a:r>
                  <a:rPr lang="es-MX" sz="1100">
                    <a:latin typeface="Montserrat" panose="00000500000000000000" pitchFamily="2" charset="0"/>
                  </a:rPr>
                  <a:t>Número</a:t>
                </a:r>
                <a:r>
                  <a:rPr lang="es-MX" sz="1100" baseline="0">
                    <a:latin typeface="Montserrat" panose="00000500000000000000" pitchFamily="2" charset="0"/>
                  </a:rPr>
                  <a:t> de casos</a:t>
                </a:r>
                <a:endParaRPr lang="es-MX" sz="1100">
                  <a:latin typeface="Montserrat" panose="00000500000000000000" pitchFamily="2" charset="0"/>
                </a:endParaRPr>
              </a:p>
            </c:rich>
          </c:tx>
          <c:overlay val="0"/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050">
                <a:latin typeface="Montserrat" panose="00000500000000000000" pitchFamily="2" charset="0"/>
              </a:defRPr>
            </a:pPr>
            <a:endParaRPr lang="es-MX"/>
          </a:p>
        </c:txPr>
        <c:crossAx val="967328416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8766846450224"/>
          <c:y val="0.22063804517671368"/>
          <c:w val="0.27306953491851887"/>
          <c:h val="0.1397017780092706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400" b="1"/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90F4-3CC5-7A45-A5FB-65785D5F383F}" type="datetimeFigureOut">
              <a:rPr lang="es-MX" smtClean="0"/>
              <a:t>02/03/20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98D7D-961D-D848-BE28-52943B9A26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5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02/03/20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24473" y="3343609"/>
            <a:ext cx="5029200" cy="0"/>
          </a:xfrm>
          <a:prstGeom prst="line">
            <a:avLst/>
          </a:prstGeom>
          <a:ln w="1905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6169"/>
            <a:ext cx="10515600" cy="11445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rgbClr val="A4214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04565" y="3606800"/>
            <a:ext cx="6382870" cy="1144588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3D7218-DCEF-054B-A241-F9E2EE9E39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8063" y="4914672"/>
            <a:ext cx="2928981" cy="78644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442C6-7569-E940-A068-16D69F0B10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DEC9A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57C4-7E93-7040-8A57-4BA7102B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696" y="1805797"/>
            <a:ext cx="4019755" cy="276045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E4C7A-699F-8B48-881A-B5DA4F77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830" y="1495245"/>
            <a:ext cx="4445062" cy="4890290"/>
          </a:xfrm>
        </p:spPr>
        <p:txBody>
          <a:bodyPr/>
          <a:lstStyle>
            <a:lvl1pPr marL="0" indent="0" algn="just">
              <a:buNone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4696" y="579500"/>
            <a:ext cx="4019756" cy="9157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A42145"/>
                </a:solidFill>
                <a:latin typeface="Montserrat SemiBold" panose="00000700000000000000" pitchFamily="2" charset="0"/>
              </a:defRPr>
            </a:lvl1pPr>
            <a:lvl2pPr marL="0" indent="0">
              <a:buNone/>
              <a:defRPr sz="1800">
                <a:solidFill>
                  <a:srgbClr val="A42145"/>
                </a:solidFill>
                <a:latin typeface="Montserrat Medium" panose="00000600000000000000" pitchFamily="2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CLICK TO EDIT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8CD1B-E149-7F42-9189-D9876050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82AE53-C476-FE48-92C5-0B6570439F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99C0E-414B-4742-8F18-A0ECE14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AE6D4-0422-4248-B05D-55FE46C6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CB96C-1C06-3B44-8615-D726F447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F0E-90BF-EC4E-8934-156187A1162F}" type="datetimeFigureOut">
              <a:rPr lang="es-MX" smtClean="0"/>
              <a:t>02/03/20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D1A4B-ADA7-7043-82FA-F7032EB1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CF53-648D-B74F-A473-B4CC8BB2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4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LUNES 2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40812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" y="280303"/>
            <a:ext cx="10955501" cy="6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64F0DB1-1FEF-7F4D-8733-9A41F710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800" b="1" dirty="0">
                <a:latin typeface="Montserrat Black" panose="00000A00000000000000" pitchFamily="2" charset="0"/>
              </a:rPr>
              <a:t>COVID-19: Casos Acumulados vs. Casos Incidentes en el Mundo, al 02/03/2020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554443-9D08-4241-8A6E-C258872BE444}"/>
              </a:ext>
            </a:extLst>
          </p:cNvPr>
          <p:cNvSpPr txBox="1"/>
          <p:nvPr/>
        </p:nvSpPr>
        <p:spPr>
          <a:xfrm>
            <a:off x="10560550" y="4752623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Leves: 1,478</a:t>
            </a:r>
          </a:p>
          <a:p>
            <a:r>
              <a:rPr lang="es-MX" sz="1400" b="1" dirty="0"/>
              <a:t>Graves: 261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070542"/>
              </p:ext>
            </p:extLst>
          </p:nvPr>
        </p:nvGraphicFramePr>
        <p:xfrm>
          <a:off x="495562" y="1353312"/>
          <a:ext cx="11200876" cy="503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829509" y="1353312"/>
            <a:ext cx="3796197" cy="970905"/>
          </a:xfrm>
          <a:prstGeom prst="rect">
            <a:avLst/>
          </a:prstGeom>
          <a:solidFill>
            <a:srgbClr val="641A2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b="1">
                <a:latin typeface="Montserrat" panose="00000500000000000000" pitchFamily="2" charset="0"/>
              </a:rPr>
              <a:t>Casos Acumulados al día de hoy:</a:t>
            </a:r>
            <a:r>
              <a:rPr lang="es-MX" sz="1600" b="1" baseline="0"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s-MX" sz="3600" b="1" baseline="0">
                <a:latin typeface="Montserrat" panose="00000500000000000000" pitchFamily="2" charset="0"/>
              </a:rPr>
              <a:t>88,948</a:t>
            </a:r>
            <a:endParaRPr lang="es-MX" sz="36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77DE-EF04-E544-80AB-BA83BA82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8" y="380665"/>
            <a:ext cx="8895644" cy="533727"/>
          </a:xfrm>
        </p:spPr>
        <p:txBody>
          <a:bodyPr/>
          <a:lstStyle/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Panorama Nacional, al 02/03/2020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29147CB-252B-474D-BA00-123D3844C6D2}"/>
              </a:ext>
            </a:extLst>
          </p:cNvPr>
          <p:cNvSpPr/>
          <p:nvPr/>
        </p:nvSpPr>
        <p:spPr>
          <a:xfrm>
            <a:off x="508000" y="994778"/>
            <a:ext cx="8432800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" panose="00000500000000000000" pitchFamily="2" charset="0"/>
              </a:rPr>
              <a:t>Mediante las acciones de vigilancia epidemiológica, la Secretaria de Salud informa que: </a:t>
            </a:r>
            <a:r>
              <a:rPr lang="es-MX" sz="1600" b="1" dirty="0">
                <a:latin typeface="Montserrat" panose="00000500000000000000" pitchFamily="2" charset="0"/>
              </a:rPr>
              <a:t>En México hasta el día de hoy se han confirmado CINCO casos de COVID-19.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Montserrat" panose="00000500000000000000" pitchFamily="2" charset="0"/>
              </a:rPr>
              <a:t>Actualmente se tienen casos en investigación en diferentes estados.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CFAE70B-FA9F-1840-A8F6-5CDA5C7482F7}"/>
              </a:ext>
            </a:extLst>
          </p:cNvPr>
          <p:cNvSpPr/>
          <p:nvPr/>
        </p:nvSpPr>
        <p:spPr>
          <a:xfrm>
            <a:off x="508001" y="2234614"/>
            <a:ext cx="5974080" cy="366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90000"/>
              </a:lnSpc>
              <a:spcBef>
                <a:spcPts val="1000"/>
              </a:spcBef>
              <a:buClr>
                <a:srgbClr val="990033"/>
              </a:buClr>
            </a:pPr>
            <a:r>
              <a:rPr lang="es-MX" b="1" dirty="0">
                <a:solidFill>
                  <a:srgbClr val="FF0000"/>
                </a:solidFill>
                <a:latin typeface="Montserrat" panose="00000500000000000000" pitchFamily="2" charset="0"/>
                <a:ea typeface="+mj-ea"/>
                <a:cs typeface="+mj-cs"/>
              </a:rPr>
              <a:t>Del análisis de CINCO casos CONFIRMADOS se observa: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3 son hombres (60%) y 2 son mujeres (40%).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4 ambulatorios (80%) y 1 hospitalizado (20%)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Mediana de edad: 30 años (19-59 años).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Grupos de edad: 10 a 19 años (20%), 20 a 29 años (20%), 30 a 39 años (20%), 40 a 49 años (20%) y  50 a 59 años (20%). 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40% tenían uno o más factores de riesgo (hipertensión y tabaquismo).</a:t>
            </a:r>
            <a:r>
              <a:rPr lang="es-ES_tradnl" sz="140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El manejo de los casos ha sido sintomático y en algunos otros se prescribieron antivirales.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endParaRPr lang="es-MX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0" lvl="1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* El CONTACTO de un caso confirmado a COVID-19, residente del Estado de México, con resultado POSITIVO a SARS-CoV-2, continua considerándose como </a:t>
            </a:r>
            <a:r>
              <a:rPr lang="es-MX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PORTADOR</a:t>
            </a: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 al mantenerse sin presencia de signos y síntomas de la enfermedad.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32F06BF-8DDC-7147-974A-19991F0E166F}"/>
              </a:ext>
            </a:extLst>
          </p:cNvPr>
          <p:cNvSpPr txBox="1"/>
          <p:nvPr/>
        </p:nvSpPr>
        <p:spPr>
          <a:xfrm>
            <a:off x="6482080" y="6067458"/>
            <a:ext cx="59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 2019. COVID-19 /Mexico-02 de marzo 2020 (corte 13:00hrs)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266F9C3-FAE9-EA41-A34D-EADB4751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20" y="1881028"/>
            <a:ext cx="5761493" cy="4062251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C55F6A03-35AD-FB48-BE9B-0A957F5ADB9B}"/>
              </a:ext>
            </a:extLst>
          </p:cNvPr>
          <p:cNvGrpSpPr/>
          <p:nvPr/>
        </p:nvGrpSpPr>
        <p:grpSpPr>
          <a:xfrm>
            <a:off x="10373127" y="1707611"/>
            <a:ext cx="1132560" cy="2386395"/>
            <a:chOff x="10370716" y="1629266"/>
            <a:chExt cx="1132560" cy="2386395"/>
          </a:xfrm>
        </p:grpSpPr>
        <p:sp>
          <p:nvSpPr>
            <p:cNvPr id="30" name="Rectángulo redondeado 29">
              <a:extLst>
                <a:ext uri="{FF2B5EF4-FFF2-40B4-BE49-F238E27FC236}">
                  <a16:creationId xmlns:a16="http://schemas.microsoft.com/office/drawing/2014/main" id="{CAB2D95F-7C0F-DC46-9207-28912E0C01F6}"/>
                </a:ext>
              </a:extLst>
            </p:cNvPr>
            <p:cNvSpPr/>
            <p:nvPr/>
          </p:nvSpPr>
          <p:spPr>
            <a:xfrm>
              <a:off x="10409038" y="1629266"/>
              <a:ext cx="1094238" cy="408528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69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19EFB04-4CBA-9545-9025-F5F239E8A001}"/>
                </a:ext>
              </a:extLst>
            </p:cNvPr>
            <p:cNvSpPr txBox="1"/>
            <p:nvPr/>
          </p:nvSpPr>
          <p:spPr>
            <a:xfrm>
              <a:off x="10385093" y="2059053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NEGATIVOS</a:t>
              </a:r>
            </a:p>
          </p:txBody>
        </p: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1985B3EB-09A6-0549-AB87-B00B66894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BBB59">
                  <a:lumMod val="50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6890" y="1681292"/>
              <a:ext cx="353599" cy="325734"/>
            </a:xfrm>
            <a:prstGeom prst="rect">
              <a:avLst/>
            </a:prstGeom>
            <a:noFill/>
          </p:spPr>
        </p:pic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F3CE8639-93F6-C440-94EE-3E564F9761BE}"/>
                </a:ext>
              </a:extLst>
            </p:cNvPr>
            <p:cNvSpPr/>
            <p:nvPr/>
          </p:nvSpPr>
          <p:spPr>
            <a:xfrm>
              <a:off x="10370716" y="3265848"/>
              <a:ext cx="1094238" cy="408528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noProof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5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0478A6B-6496-B042-BF32-88E386F12903}"/>
                </a:ext>
              </a:extLst>
            </p:cNvPr>
            <p:cNvSpPr txBox="1"/>
            <p:nvPr/>
          </p:nvSpPr>
          <p:spPr>
            <a:xfrm>
              <a:off x="10370716" y="3669464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confirmados</a:t>
              </a:r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A2872381-DA14-3544-B76A-15E529937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568" y="3317875"/>
              <a:ext cx="353599" cy="325734"/>
            </a:xfrm>
            <a:prstGeom prst="rect">
              <a:avLst/>
            </a:prstGeom>
            <a:solidFill>
              <a:srgbClr val="C00000"/>
            </a:solidFill>
          </p:spPr>
        </p:pic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9FF0DF6E-60A8-824C-A210-B00664E34D1B}"/>
                </a:ext>
              </a:extLst>
            </p:cNvPr>
            <p:cNvSpPr/>
            <p:nvPr/>
          </p:nvSpPr>
          <p:spPr>
            <a:xfrm>
              <a:off x="10398364" y="2461639"/>
              <a:ext cx="1094238" cy="4085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21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3B5062D-579D-4D49-84F6-2D53B30ADFF9}"/>
                </a:ext>
              </a:extLst>
            </p:cNvPr>
            <p:cNvSpPr txBox="1"/>
            <p:nvPr/>
          </p:nvSpPr>
          <p:spPr>
            <a:xfrm>
              <a:off x="10377679" y="2867968"/>
              <a:ext cx="10942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Sospechosos</a:t>
              </a:r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BBA26C96-3D7F-B640-8FD8-9EA24BBC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lumMod val="75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8985" y="2503035"/>
              <a:ext cx="353599" cy="32573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754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LUNES 2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101759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̃anera_Salud.potx" id="{9A5E8FFE-1203-4403-9524-920462DE46B6}" vid="{E16A5DC2-BE1F-4E84-93FA-2874B807677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6AC7272D29B40B2A9536514A1EFF3" ma:contentTypeVersion="2" ma:contentTypeDescription="Crear nuevo documento." ma:contentTypeScope="" ma:versionID="20ae3fe5fd2340c9a5e2fe92917dd84c">
  <xsd:schema xmlns:xsd="http://www.w3.org/2001/XMLSchema" xmlns:xs="http://www.w3.org/2001/XMLSchema" xmlns:p="http://schemas.microsoft.com/office/2006/metadata/properties" xmlns:ns1="http://schemas.microsoft.com/sharepoint/v3" xmlns:ns2="b4d04a17-de84-4ca4-a042-8d219a44b816" targetNamespace="http://schemas.microsoft.com/office/2006/metadata/properties" ma:root="true" ma:fieldsID="dbd6357ed5ee8d9073b096b5fedbe883" ns1:_="" ns2:_="">
    <xsd:import namespace="http://schemas.microsoft.com/sharepoint/v3"/>
    <xsd:import namespace="b4d04a17-de84-4ca4-a042-8d219a44b8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4a17-de84-4ca4-a042-8d219a44b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8E1CD4-A7B7-4780-966B-593ED2128416}"/>
</file>

<file path=customXml/itemProps2.xml><?xml version="1.0" encoding="utf-8"?>
<ds:datastoreItem xmlns:ds="http://schemas.openxmlformats.org/officeDocument/2006/customXml" ds:itemID="{1DAE20B4-A843-4F3A-9981-BA32A86BE03D}"/>
</file>

<file path=customXml/itemProps3.xml><?xml version="1.0" encoding="utf-8"?>
<ds:datastoreItem xmlns:ds="http://schemas.openxmlformats.org/officeDocument/2006/customXml" ds:itemID="{6D51C824-5979-403F-B679-CB27500E1D8E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1337</TotalTime>
  <Words>291</Words>
  <Application>Microsoft Macintosh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Black</vt:lpstr>
      <vt:lpstr>Montserrat Medium</vt:lpstr>
      <vt:lpstr>Montserrat SemiBold</vt:lpstr>
      <vt:lpstr>Tema de Office</vt:lpstr>
      <vt:lpstr>Presentación de PowerPoint</vt:lpstr>
      <vt:lpstr>Presentación de PowerPoint</vt:lpstr>
      <vt:lpstr>COVID-19: Casos Acumulados vs. Casos Incidentes en el Mundo, al 02/03/2020</vt:lpstr>
      <vt:lpstr>COVID-19: Panorama Nacional, al 02/03/2020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Javier Gonzalez Velazquez - Alumno</dc:creator>
  <cp:lastModifiedBy>José Luis Alomía Zegarra</cp:lastModifiedBy>
  <cp:revision>173</cp:revision>
  <dcterms:created xsi:type="dcterms:W3CDTF">2020-01-20T22:04:18Z</dcterms:created>
  <dcterms:modified xsi:type="dcterms:W3CDTF">2020-03-03T00:17:01Z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0x0101001226AC7272D29B40B2A9536514A1EFF3</vt:lpwstr>
  </property>
</Properties>
</file>