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1" r:id="rId2"/>
    <p:sldId id="273" r:id="rId3"/>
    <p:sldId id="308" r:id="rId4"/>
    <p:sldId id="305" r:id="rId5"/>
    <p:sldId id="302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945A"/>
    <a:srgbClr val="FF9900"/>
    <a:srgbClr val="6E152E"/>
    <a:srgbClr val="A42145"/>
    <a:srgbClr val="DEC9A2"/>
    <a:srgbClr val="245C4F"/>
    <a:srgbClr val="404040"/>
    <a:srgbClr val="FFFFFF"/>
    <a:srgbClr val="691B4F"/>
    <a:srgbClr val="691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33"/>
    <p:restoredTop sz="86482"/>
  </p:normalViewPr>
  <p:slideViewPr>
    <p:cSldViewPr snapToGrid="0" snapToObjects="1">
      <p:cViewPr varScale="1">
        <p:scale>
          <a:sx n="112" d="100"/>
          <a:sy n="112" d="100"/>
        </p:scale>
        <p:origin x="992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490F4-3CC5-7A45-A5FB-65785D5F383F}" type="datetimeFigureOut">
              <a:rPr lang="es-MX" smtClean="0"/>
              <a:t>06/03/20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98D7D-961D-D848-BE28-52943B9A26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905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955F23-1D39-834E-A409-9AC17BD7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DF0E-90BF-EC4E-8934-156187A1162F}" type="datetimeFigureOut">
              <a:rPr lang="es-MX" smtClean="0"/>
              <a:t>06/03/20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15F7B-CE6E-6D4A-B5AB-BDDDCD956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EF8AF7-5DF2-EB49-AC54-6BEB41FC7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524473" y="3343609"/>
            <a:ext cx="5029200" cy="0"/>
          </a:xfrm>
          <a:prstGeom prst="line">
            <a:avLst/>
          </a:prstGeom>
          <a:ln w="19050">
            <a:solidFill>
              <a:srgbClr val="DEC9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56169"/>
            <a:ext cx="10515600" cy="11445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 i="0">
                <a:solidFill>
                  <a:srgbClr val="A42145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2904565" y="3606800"/>
            <a:ext cx="6382870" cy="1144588"/>
          </a:xfrm>
        </p:spPr>
        <p:txBody>
          <a:bodyPr/>
          <a:lstStyle>
            <a:lvl1pPr marL="0" indent="0" algn="ctr">
              <a:buNone/>
              <a:defRPr cap="all" baseline="0">
                <a:solidFill>
                  <a:srgbClr val="BC945A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23D7218-DCEF-054B-A241-F9E2EE9E39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18063" y="4914672"/>
            <a:ext cx="2928981" cy="78644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2A2442C6-7569-E940-A068-16D69F0B10C3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DEC9A2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230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A57C4-7E93-7040-8A57-4BA7102B5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4696" y="1805797"/>
            <a:ext cx="4019755" cy="2760452"/>
          </a:xfrm>
        </p:spPr>
        <p:txBody>
          <a:bodyPr>
            <a:normAutofit/>
          </a:bodyPr>
          <a:lstStyle>
            <a:lvl1pPr marL="0" indent="0">
              <a:buNone/>
              <a:defRPr sz="20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8E4C7A-699F-8B48-881A-B5DA4F77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3830" y="1495245"/>
            <a:ext cx="4445062" cy="4890290"/>
          </a:xfrm>
        </p:spPr>
        <p:txBody>
          <a:bodyPr/>
          <a:lstStyle>
            <a:lvl1pPr marL="0" indent="0" algn="just">
              <a:buNone/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579500"/>
            <a:ext cx="257695" cy="915745"/>
          </a:xfrm>
          <a:prstGeom prst="rect">
            <a:avLst/>
          </a:prstGeom>
          <a:solidFill>
            <a:srgbClr val="A4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64696" y="579500"/>
            <a:ext cx="4019756" cy="91574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A42145"/>
                </a:solidFill>
                <a:latin typeface="Montserrat SemiBold" panose="00000700000000000000" pitchFamily="2" charset="0"/>
              </a:defRPr>
            </a:lvl1pPr>
            <a:lvl2pPr marL="0" indent="0">
              <a:buNone/>
              <a:defRPr sz="1800">
                <a:solidFill>
                  <a:srgbClr val="A42145"/>
                </a:solidFill>
                <a:latin typeface="Montserrat Medium" panose="00000600000000000000" pitchFamily="2" charset="0"/>
              </a:defRPr>
            </a:lvl2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CLICK TO EDIT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308CD1B-E149-7F42-9189-D9876050AB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29400"/>
            <a:ext cx="12192000" cy="228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182AE53-C476-FE48-92C5-0B6570439F9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0322" y="617780"/>
            <a:ext cx="2354880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5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6B79C-27DF-DA46-9B64-4E0256DA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26" y="579500"/>
            <a:ext cx="8398340" cy="915745"/>
          </a:xfrm>
        </p:spPr>
        <p:txBody>
          <a:bodyPr>
            <a:noAutofit/>
          </a:bodyPr>
          <a:lstStyle>
            <a:lvl1pPr>
              <a:defRPr sz="3200" b="0" i="0">
                <a:solidFill>
                  <a:srgbClr val="A42145"/>
                </a:solidFill>
                <a:latin typeface="Montserrat Medium" pitchFamily="2" charset="77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5D9E89-2F81-8E4E-8F00-6E2A93AE2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57402" y="1765487"/>
            <a:ext cx="7232920" cy="462004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013D54-3F17-684F-BFB9-7B30B00F6C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29400"/>
            <a:ext cx="12192000" cy="228600"/>
          </a:xfrm>
          <a:prstGeom prst="rect">
            <a:avLst/>
          </a:prstGeom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AA9E7968-AA4F-554B-9D5A-3BFC821210B4}"/>
              </a:ext>
            </a:extLst>
          </p:cNvPr>
          <p:cNvSpPr/>
          <p:nvPr userDrawn="1"/>
        </p:nvSpPr>
        <p:spPr>
          <a:xfrm>
            <a:off x="0" y="579500"/>
            <a:ext cx="257695" cy="915745"/>
          </a:xfrm>
          <a:prstGeom prst="rect">
            <a:avLst/>
          </a:prstGeom>
          <a:solidFill>
            <a:srgbClr val="A4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1E06F3C-483A-3E47-85FD-877273809B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0322" y="617780"/>
            <a:ext cx="2354880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2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6B79C-27DF-DA46-9B64-4E0256DA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26" y="579500"/>
            <a:ext cx="8398340" cy="915745"/>
          </a:xfrm>
        </p:spPr>
        <p:txBody>
          <a:bodyPr>
            <a:noAutofit/>
          </a:bodyPr>
          <a:lstStyle>
            <a:lvl1pPr>
              <a:defRPr sz="3200" b="0" i="0">
                <a:solidFill>
                  <a:srgbClr val="A42145"/>
                </a:solidFill>
                <a:latin typeface="Montserrat Medium" pitchFamily="2" charset="77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MX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75D9E89-2F81-8E4E-8F00-6E2A93AE2F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57402" y="1765487"/>
            <a:ext cx="7232920" cy="462004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itchFamily="2" charset="77"/>
              </a:defRPr>
            </a:lvl1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A013D54-3F17-684F-BFB9-7B30B00F6C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29400"/>
            <a:ext cx="12192000" cy="228600"/>
          </a:xfrm>
          <a:prstGeom prst="rect">
            <a:avLst/>
          </a:prstGeom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AA9E7968-AA4F-554B-9D5A-3BFC821210B4}"/>
              </a:ext>
            </a:extLst>
          </p:cNvPr>
          <p:cNvSpPr/>
          <p:nvPr userDrawn="1"/>
        </p:nvSpPr>
        <p:spPr>
          <a:xfrm>
            <a:off x="0" y="579500"/>
            <a:ext cx="257695" cy="915745"/>
          </a:xfrm>
          <a:prstGeom prst="rect">
            <a:avLst/>
          </a:prstGeom>
          <a:solidFill>
            <a:srgbClr val="A421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b="1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41E06F3C-483A-3E47-85FD-877273809B1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290322" y="617780"/>
            <a:ext cx="2354880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04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499C0E-414B-4742-8F18-A0ECE144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3AE6D4-0422-4248-B05D-55FE46C67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 dirty="0"/>
              <a:t>Editar los estilos de texto del patrón
Segundo nivel
Tercer nivel
Cuarto nivel
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CB96C-1C06-3B44-8615-D726F4477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8DF0E-90BF-EC4E-8934-156187A1162F}" type="datetimeFigureOut">
              <a:rPr lang="es-MX" smtClean="0"/>
              <a:t>06/03/20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3D1A4B-ADA7-7043-82FA-F7032EB17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02CF53-648D-B74F-A473-B4CC8BB23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739B-ACC7-1A4E-906B-A9546BA1AB7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847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B1E6DD-1443-C546-A4D1-B93A790EB0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31498" y="3606800"/>
            <a:ext cx="8129003" cy="1144588"/>
          </a:xfrm>
        </p:spPr>
        <p:txBody>
          <a:bodyPr/>
          <a:lstStyle/>
          <a:p>
            <a:r>
              <a:rPr lang="es-MX" dirty="0"/>
              <a:t>Viernes 6 de MARZO de 2020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F6BAF16-6DC7-6E48-8EB8-7260E8022A88}"/>
              </a:ext>
            </a:extLst>
          </p:cNvPr>
          <p:cNvSpPr txBox="1"/>
          <p:nvPr/>
        </p:nvSpPr>
        <p:spPr>
          <a:xfrm>
            <a:off x="1312126" y="936702"/>
            <a:ext cx="95677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b="1" dirty="0">
                <a:solidFill>
                  <a:srgbClr val="C00000"/>
                </a:solidFill>
              </a:rPr>
              <a:t>COVID-19</a:t>
            </a:r>
          </a:p>
          <a:p>
            <a:pPr algn="ctr"/>
            <a:r>
              <a:rPr lang="es-MX" sz="4800" b="1" dirty="0">
                <a:solidFill>
                  <a:srgbClr val="C00000"/>
                </a:solidFill>
              </a:rPr>
              <a:t>Comunicado Técnico Diario</a:t>
            </a:r>
          </a:p>
        </p:txBody>
      </p:sp>
    </p:spTree>
    <p:extLst>
      <p:ext uri="{BB962C8B-B14F-4D97-AF65-F5344CB8AC3E}">
        <p14:creationId xmlns:p14="http://schemas.microsoft.com/office/powerpoint/2010/main" val="408121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adroTexto 23"/>
          <p:cNvSpPr txBox="1"/>
          <p:nvPr/>
        </p:nvSpPr>
        <p:spPr>
          <a:xfrm>
            <a:off x="6485013" y="6282661"/>
            <a:ext cx="5706987" cy="37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solidFill>
                  <a:srgbClr val="BC945A"/>
                </a:solidFill>
                <a:latin typeface="Montserrat Medium" pitchFamily="2" charset="77"/>
                <a:ea typeface="+mj-ea"/>
                <a:cs typeface="+mj-cs"/>
              </a:rPr>
              <a:t>Fuente: SSA(SPPS/DGE/DIE/</a:t>
            </a:r>
            <a:r>
              <a:rPr lang="es-MX" sz="900" dirty="0" err="1">
                <a:solidFill>
                  <a:srgbClr val="BC945A"/>
                </a:solidFill>
                <a:latin typeface="Montserrat Medium" pitchFamily="2" charset="77"/>
                <a:ea typeface="+mj-ea"/>
                <a:cs typeface="+mj-cs"/>
              </a:rPr>
              <a:t>InDRE</a:t>
            </a:r>
            <a:r>
              <a:rPr lang="es-MX" sz="900" dirty="0">
                <a:solidFill>
                  <a:srgbClr val="BC945A"/>
                </a:solidFill>
                <a:latin typeface="Montserrat Medium" pitchFamily="2" charset="77"/>
                <a:ea typeface="+mj-ea"/>
                <a:cs typeface="+mj-cs"/>
              </a:rPr>
              <a:t>/Informe técnico.COVID-19 /Mexico-03 de marzo 2020 (corte 13:00hrs)</a:t>
            </a:r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C5615A81-C35C-A94C-A80E-0832EA85FAFE}"/>
              </a:ext>
            </a:extLst>
          </p:cNvPr>
          <p:cNvSpPr txBox="1">
            <a:spLocks/>
          </p:cNvSpPr>
          <p:nvPr/>
        </p:nvSpPr>
        <p:spPr>
          <a:xfrm>
            <a:off x="227769" y="791547"/>
            <a:ext cx="8895644" cy="533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A42145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latin typeface="Montserrat Black" panose="00000A00000000000000" pitchFamily="2" charset="0"/>
              </a:rPr>
              <a:t>COVID-19: Panorama Internacional, al 04/03/2020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90C78E-7F70-EF47-9D2A-E365C0156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0"/>
            <a:ext cx="12192000" cy="684007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5665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uadroTexto 23"/>
          <p:cNvSpPr txBox="1"/>
          <p:nvPr/>
        </p:nvSpPr>
        <p:spPr>
          <a:xfrm>
            <a:off x="6422311" y="5937998"/>
            <a:ext cx="5706987" cy="37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900" dirty="0">
                <a:solidFill>
                  <a:srgbClr val="BC945A"/>
                </a:solidFill>
                <a:latin typeface="Montserrat Medium" pitchFamily="2" charset="77"/>
                <a:ea typeface="+mj-ea"/>
                <a:cs typeface="+mj-cs"/>
              </a:rPr>
              <a:t>Fuente: SSA(SPPS/DGE/DIE/</a:t>
            </a:r>
            <a:r>
              <a:rPr lang="es-MX" sz="900" dirty="0" err="1">
                <a:solidFill>
                  <a:srgbClr val="BC945A"/>
                </a:solidFill>
                <a:latin typeface="Montserrat Medium" pitchFamily="2" charset="77"/>
                <a:ea typeface="+mj-ea"/>
                <a:cs typeface="+mj-cs"/>
              </a:rPr>
              <a:t>InDRE</a:t>
            </a:r>
            <a:r>
              <a:rPr lang="es-MX" sz="900" dirty="0">
                <a:solidFill>
                  <a:srgbClr val="BC945A"/>
                </a:solidFill>
                <a:latin typeface="Montserrat Medium" pitchFamily="2" charset="77"/>
                <a:ea typeface="+mj-ea"/>
                <a:cs typeface="+mj-cs"/>
              </a:rPr>
              <a:t>/Informe técnico.COVID-19 /Mexico-05 de marzo 2020 (corte 13:00hrs)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16A1856-01C8-214B-BCC5-0287AE18861A}"/>
              </a:ext>
            </a:extLst>
          </p:cNvPr>
          <p:cNvSpPr txBox="1">
            <a:spLocks/>
          </p:cNvSpPr>
          <p:nvPr/>
        </p:nvSpPr>
        <p:spPr>
          <a:xfrm>
            <a:off x="103260" y="841351"/>
            <a:ext cx="8895644" cy="533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A42145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s-MX" b="1" dirty="0">
                <a:latin typeface="Montserrat Black" panose="00000A00000000000000" pitchFamily="2" charset="0"/>
              </a:rPr>
              <a:t>COVID-19: Panorama Nacional, al 06/03/2020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5289202-6721-1143-BD45-3601FDBD6D68}"/>
              </a:ext>
            </a:extLst>
          </p:cNvPr>
          <p:cNvSpPr/>
          <p:nvPr/>
        </p:nvSpPr>
        <p:spPr>
          <a:xfrm>
            <a:off x="631312" y="1955501"/>
            <a:ext cx="5790999" cy="365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spcBef>
                <a:spcPts val="1000"/>
              </a:spcBef>
              <a:buClr>
                <a:srgbClr val="990033"/>
              </a:buClr>
            </a:pPr>
            <a:r>
              <a:rPr lang="es-MX" b="1" dirty="0">
                <a:solidFill>
                  <a:srgbClr val="FF0000"/>
                </a:solidFill>
                <a:latin typeface="Montserrat" panose="00000500000000000000" pitchFamily="2" charset="0"/>
                <a:ea typeface="+mj-ea"/>
                <a:cs typeface="+mj-cs"/>
              </a:rPr>
              <a:t>De los SEIS casos CONFIRMADOS se observa:</a:t>
            </a:r>
          </a:p>
          <a:p>
            <a:pPr marL="228600" lvl="1" indent="-228600" algn="just" defTabSz="457200"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prstClr val="black"/>
                </a:solidFill>
                <a:latin typeface="Montserrat" panose="00000500000000000000" pitchFamily="2" charset="0"/>
              </a:rPr>
              <a:t>Cuatro son hombres (67%)</a:t>
            </a:r>
          </a:p>
          <a:p>
            <a:pPr marL="228600" lvl="1" indent="-228600" algn="just" defTabSz="457200"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prstClr val="black"/>
                </a:solidFill>
                <a:latin typeface="Montserrat" panose="00000500000000000000" pitchFamily="2" charset="0"/>
              </a:rPr>
              <a:t>Mediana de edad: 38 años (19-71 años).</a:t>
            </a:r>
          </a:p>
          <a:p>
            <a:pPr marL="228600" lvl="1" indent="-228600" algn="just" defTabSz="457200"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prstClr val="black"/>
                </a:solidFill>
                <a:latin typeface="Montserrat" panose="00000500000000000000" pitchFamily="2" charset="0"/>
              </a:rPr>
              <a:t>Todos presentaron sintomatología leve. Una antes de su arribo a México llegando asintomática, y los otros cinco posterior a su llegada al país.</a:t>
            </a:r>
          </a:p>
          <a:p>
            <a:pPr marL="228600" lvl="1" indent="-228600" algn="just" defTabSz="457200">
              <a:spcBef>
                <a:spcPts val="100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prstClr val="black"/>
                </a:solidFill>
                <a:latin typeface="Montserrat" panose="00000500000000000000" pitchFamily="2" charset="0"/>
              </a:rPr>
              <a:t>El CONTACTO de un caso confirmado, residente del Estado de México, con resultado POSITIVO a SARS-CoV-2, continua considerándose como </a:t>
            </a:r>
            <a:r>
              <a:rPr lang="es-MX" b="1" dirty="0">
                <a:solidFill>
                  <a:prstClr val="black"/>
                </a:solidFill>
                <a:latin typeface="Montserrat" panose="00000500000000000000" pitchFamily="2" charset="0"/>
              </a:rPr>
              <a:t>PORTADOR</a:t>
            </a:r>
            <a:r>
              <a:rPr lang="es-MX" dirty="0">
                <a:solidFill>
                  <a:prstClr val="black"/>
                </a:solidFill>
                <a:latin typeface="Montserrat" panose="00000500000000000000" pitchFamily="2" charset="0"/>
              </a:rPr>
              <a:t> al mantenerse sin presencia de signos y síntomas de la enfermedad.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E1131AE-E5D0-D749-8D98-573382DD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069" y="1594795"/>
            <a:ext cx="5848343" cy="4123486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D1032179-24A7-C64F-BC81-81542CC5DC4D}"/>
              </a:ext>
            </a:extLst>
          </p:cNvPr>
          <p:cNvGrpSpPr/>
          <p:nvPr/>
        </p:nvGrpSpPr>
        <p:grpSpPr>
          <a:xfrm>
            <a:off x="10150662" y="1594795"/>
            <a:ext cx="1132560" cy="2386395"/>
            <a:chOff x="10370716" y="1629266"/>
            <a:chExt cx="1132560" cy="2386395"/>
          </a:xfrm>
        </p:grpSpPr>
        <p:sp>
          <p:nvSpPr>
            <p:cNvPr id="10" name="Rectángulo redondeado 14">
              <a:extLst>
                <a:ext uri="{FF2B5EF4-FFF2-40B4-BE49-F238E27FC236}">
                  <a16:creationId xmlns:a16="http://schemas.microsoft.com/office/drawing/2014/main" id="{631DB20A-5551-B249-AC68-C42CC7C979BA}"/>
                </a:ext>
              </a:extLst>
            </p:cNvPr>
            <p:cNvSpPr/>
            <p:nvPr/>
          </p:nvSpPr>
          <p:spPr>
            <a:xfrm>
              <a:off x="10409038" y="1629266"/>
              <a:ext cx="1094238" cy="408528"/>
            </a:xfrm>
            <a:prstGeom prst="round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2000" b="1" kern="0" dirty="0">
                  <a:solidFill>
                    <a:prstClr val="white"/>
                  </a:solidFill>
                  <a:latin typeface="Montserrat" panose="00000500000000000000" pitchFamily="2" charset="0"/>
                </a:rPr>
                <a:t>163</a:t>
              </a:r>
              <a:endPara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3CE3C0A-2A32-0A42-897D-70375851FAF1}"/>
                </a:ext>
              </a:extLst>
            </p:cNvPr>
            <p:cNvSpPr txBox="1"/>
            <p:nvPr/>
          </p:nvSpPr>
          <p:spPr>
            <a:xfrm>
              <a:off x="10385093" y="2059053"/>
              <a:ext cx="1094237" cy="3461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457200"/>
              <a:r>
                <a:rPr lang="es-MX" sz="900" b="1" dirty="0">
                  <a:solidFill>
                    <a:prstClr val="black"/>
                  </a:solidFill>
                  <a:latin typeface="Montserrat" panose="00000500000000000000" pitchFamily="2" charset="0"/>
                </a:rPr>
                <a:t>Total de casos NEGATIVOS</a:t>
              </a:r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4DA7AAB3-9A21-2141-A335-DCD0A30AB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9BBB59">
                  <a:lumMod val="50000"/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476890" y="1681292"/>
              <a:ext cx="353599" cy="325734"/>
            </a:xfrm>
            <a:prstGeom prst="rect">
              <a:avLst/>
            </a:prstGeom>
            <a:noFill/>
          </p:spPr>
        </p:pic>
        <p:sp>
          <p:nvSpPr>
            <p:cNvPr id="13" name="Rectángulo redondeado 17">
              <a:extLst>
                <a:ext uri="{FF2B5EF4-FFF2-40B4-BE49-F238E27FC236}">
                  <a16:creationId xmlns:a16="http://schemas.microsoft.com/office/drawing/2014/main" id="{98B47A73-4F7E-2E4E-8DAB-816F30B383A8}"/>
                </a:ext>
              </a:extLst>
            </p:cNvPr>
            <p:cNvSpPr/>
            <p:nvPr/>
          </p:nvSpPr>
          <p:spPr>
            <a:xfrm>
              <a:off x="10370716" y="3265848"/>
              <a:ext cx="1094238" cy="408528"/>
            </a:xfrm>
            <a:prstGeom prst="roundRect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2000" b="1" kern="0" dirty="0">
                  <a:solidFill>
                    <a:prstClr val="white"/>
                  </a:solidFill>
                  <a:latin typeface="Montserrat" panose="00000500000000000000" pitchFamily="2" charset="0"/>
                </a:rPr>
                <a:t>6</a:t>
              </a:r>
              <a:endPara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233859C-F5BC-5141-9180-C3B25543E0A1}"/>
                </a:ext>
              </a:extLst>
            </p:cNvPr>
            <p:cNvSpPr txBox="1"/>
            <p:nvPr/>
          </p:nvSpPr>
          <p:spPr>
            <a:xfrm>
              <a:off x="10370716" y="3669464"/>
              <a:ext cx="1094237" cy="3461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457200"/>
              <a:r>
                <a:rPr lang="es-MX" sz="900" b="1" dirty="0">
                  <a:solidFill>
                    <a:prstClr val="black"/>
                  </a:solidFill>
                  <a:latin typeface="Montserrat" panose="00000500000000000000" pitchFamily="2" charset="0"/>
                </a:rPr>
                <a:t>Total de casos confirmados</a:t>
              </a:r>
            </a:p>
          </p:txBody>
        </p: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27EBE902-D38A-C74C-B5D2-2AC59AE01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8568" y="3317875"/>
              <a:ext cx="353599" cy="325734"/>
            </a:xfrm>
            <a:prstGeom prst="rect">
              <a:avLst/>
            </a:prstGeom>
            <a:solidFill>
              <a:srgbClr val="C00000"/>
            </a:solidFill>
          </p:spPr>
        </p:pic>
        <p:sp>
          <p:nvSpPr>
            <p:cNvPr id="16" name="Rectángulo redondeado 20">
              <a:extLst>
                <a:ext uri="{FF2B5EF4-FFF2-40B4-BE49-F238E27FC236}">
                  <a16:creationId xmlns:a16="http://schemas.microsoft.com/office/drawing/2014/main" id="{2301EE9F-0DBB-6047-85E2-E4EDECB0F29A}"/>
                </a:ext>
              </a:extLst>
            </p:cNvPr>
            <p:cNvSpPr/>
            <p:nvPr/>
          </p:nvSpPr>
          <p:spPr>
            <a:xfrm>
              <a:off x="10398364" y="2461639"/>
              <a:ext cx="1094238" cy="408528"/>
            </a:xfrm>
            <a:prstGeom prst="roundRect">
              <a:avLst/>
            </a:prstGeom>
            <a:solidFill>
              <a:srgbClr val="FFC000"/>
            </a:solidFill>
            <a:ln w="25400" cap="flat" cmpd="sng" algn="ctr">
              <a:solidFill>
                <a:srgbClr val="FFC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MX" sz="2000" b="1" kern="0" dirty="0">
                  <a:solidFill>
                    <a:prstClr val="white"/>
                  </a:solidFill>
                  <a:latin typeface="Montserrat" panose="00000500000000000000" pitchFamily="2" charset="0"/>
                </a:rPr>
                <a:t>36</a:t>
              </a:r>
              <a:endParaRPr kumimoji="0" lang="es-MX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05D3BB0-41BA-F64E-A610-2D9490CBE8D2}"/>
                </a:ext>
              </a:extLst>
            </p:cNvPr>
            <p:cNvSpPr txBox="1"/>
            <p:nvPr/>
          </p:nvSpPr>
          <p:spPr>
            <a:xfrm>
              <a:off x="10377679" y="2867968"/>
              <a:ext cx="1094237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457200"/>
              <a:r>
                <a:rPr lang="es-MX" sz="900" b="1" dirty="0">
                  <a:solidFill>
                    <a:prstClr val="black"/>
                  </a:solidFill>
                  <a:latin typeface="Montserrat" panose="00000500000000000000" pitchFamily="2" charset="0"/>
                </a:rPr>
                <a:t>Total de casos Sospechosos</a:t>
              </a:r>
            </a:p>
          </p:txBody>
        </p:sp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E9A2DDA8-DB3D-3048-AF76-812E8442D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79646">
                  <a:lumMod val="75000"/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478985" y="2503035"/>
              <a:ext cx="353599" cy="325734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1941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2D7D5D5-4AC9-C84A-8C47-4757F6DB9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4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F6BAF16-6DC7-6E48-8EB8-7260E8022A88}"/>
              </a:ext>
            </a:extLst>
          </p:cNvPr>
          <p:cNvSpPr txBox="1"/>
          <p:nvPr/>
        </p:nvSpPr>
        <p:spPr>
          <a:xfrm>
            <a:off x="1312126" y="936702"/>
            <a:ext cx="956774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600" b="1" dirty="0">
                <a:solidFill>
                  <a:srgbClr val="C00000"/>
                </a:solidFill>
              </a:rPr>
              <a:t>COVID-19</a:t>
            </a:r>
          </a:p>
          <a:p>
            <a:pPr algn="ctr"/>
            <a:r>
              <a:rPr lang="es-MX" sz="4800" b="1" dirty="0">
                <a:solidFill>
                  <a:srgbClr val="C00000"/>
                </a:solidFill>
              </a:rPr>
              <a:t>Comunicado Técnico Diario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82CF8208-3B63-4347-841B-C0D3963CFA52}"/>
              </a:ext>
            </a:extLst>
          </p:cNvPr>
          <p:cNvSpPr txBox="1">
            <a:spLocks/>
          </p:cNvSpPr>
          <p:nvPr/>
        </p:nvSpPr>
        <p:spPr>
          <a:xfrm>
            <a:off x="2031498" y="3606800"/>
            <a:ext cx="8129003" cy="114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cap="all" baseline="0">
                <a:solidFill>
                  <a:srgbClr val="BC945A"/>
                </a:solidFill>
                <a:latin typeface="Montserrat SemiBold" panose="000007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/>
              <a:t>Viernes 6 de MARZO de 2020</a:t>
            </a:r>
          </a:p>
        </p:txBody>
      </p:sp>
    </p:spTree>
    <p:extLst>
      <p:ext uri="{BB962C8B-B14F-4D97-AF65-F5344CB8AC3E}">
        <p14:creationId xmlns:p14="http://schemas.microsoft.com/office/powerpoint/2010/main" val="1017595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ñanera_Salud.potx" id="{9A5E8FFE-1203-4403-9524-920462DE46B6}" vid="{E16A5DC2-BE1F-4E84-93FA-2874B807677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26AC7272D29B40B2A9536514A1EFF3" ma:contentTypeVersion="2" ma:contentTypeDescription="Crear nuevo documento." ma:contentTypeScope="" ma:versionID="20ae3fe5fd2340c9a5e2fe92917dd84c">
  <xsd:schema xmlns:xsd="http://www.w3.org/2001/XMLSchema" xmlns:xs="http://www.w3.org/2001/XMLSchema" xmlns:p="http://schemas.microsoft.com/office/2006/metadata/properties" xmlns:ns1="http://schemas.microsoft.com/sharepoint/v3" xmlns:ns2="b4d04a17-de84-4ca4-a042-8d219a44b816" targetNamespace="http://schemas.microsoft.com/office/2006/metadata/properties" ma:root="true" ma:fieldsID="dbd6357ed5ee8d9073b096b5fedbe883" ns1:_="" ns2:_="">
    <xsd:import namespace="http://schemas.microsoft.com/sharepoint/v3"/>
    <xsd:import namespace="b4d04a17-de84-4ca4-a042-8d219a44b81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Fecha de inicio programada" ma:description="Fecha de inicio programada es una columna del sitio que crea la característica Publicación. Se usa para especificar la fecha y la hora a la que esta página se presentará por primera vez a los visitantes del sitio.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Fecha de finalización programada es una columna del sitio que crea la característica Publicación. Se usa para especificar la fecha y la hora a la que esta página dejará de presentarse a los visitantes del sitio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4a17-de84-4ca4-a042-8d219a44b81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9E1EC49-F648-4E7A-9640-45BBBE4A30C3}"/>
</file>

<file path=customXml/itemProps2.xml><?xml version="1.0" encoding="utf-8"?>
<ds:datastoreItem xmlns:ds="http://schemas.openxmlformats.org/officeDocument/2006/customXml" ds:itemID="{9BCA9B9A-7996-4FD9-83EB-0DA2305FCEDF}"/>
</file>

<file path=customXml/itemProps3.xml><?xml version="1.0" encoding="utf-8"?>
<ds:datastoreItem xmlns:ds="http://schemas.openxmlformats.org/officeDocument/2006/customXml" ds:itemID="{0BD2FADE-FE39-498B-9895-7CBAC9A74EF3}"/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1380</TotalTime>
  <Words>257</Words>
  <Application>Microsoft Office PowerPoint</Application>
  <PresentationFormat>Panorámica</PresentationFormat>
  <Paragraphs>25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6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Javier Gonzalez Velazquez - Alumno</dc:creator>
  <cp:lastModifiedBy>José Luis Alomía Zegarra</cp:lastModifiedBy>
  <cp:revision>190</cp:revision>
  <dcterms:created xsi:type="dcterms:W3CDTF">2020-01-20T22:04:18Z</dcterms:created>
  <dcterms:modified xsi:type="dcterms:W3CDTF">2020-03-07T00:18:44Z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0x0101001226AC7272D29B40B2A9536514A1EFF3</vt:lpwstr>
  </property>
</Properties>
</file>