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1" r:id="rId2"/>
    <p:sldId id="273" r:id="rId3"/>
    <p:sldId id="320" r:id="rId4"/>
    <p:sldId id="314" r:id="rId5"/>
    <p:sldId id="258" r:id="rId6"/>
    <p:sldId id="259" r:id="rId7"/>
    <p:sldId id="262" r:id="rId8"/>
    <p:sldId id="310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45A"/>
    <a:srgbClr val="FF9900"/>
    <a:srgbClr val="6E152E"/>
    <a:srgbClr val="A42145"/>
    <a:srgbClr val="DEC9A2"/>
    <a:srgbClr val="245C4F"/>
    <a:srgbClr val="404040"/>
    <a:srgbClr val="FFFFFF"/>
    <a:srgbClr val="691B4F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28"/>
    <p:restoredTop sz="86482"/>
  </p:normalViewPr>
  <p:slideViewPr>
    <p:cSldViewPr snapToGrid="0" snapToObjects="1">
      <p:cViewPr varScale="1">
        <p:scale>
          <a:sx n="112" d="100"/>
          <a:sy n="112" d="100"/>
        </p:scale>
        <p:origin x="9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490F4-3CC5-7A45-A5FB-65785D5F383F}" type="datetimeFigureOut">
              <a:rPr lang="es-MX" smtClean="0"/>
              <a:t>14/03/20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98D7D-961D-D848-BE28-52943B9A26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5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/>
              <a:t>14/03/20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24473" y="3343609"/>
            <a:ext cx="5029200" cy="0"/>
          </a:xfrm>
          <a:prstGeom prst="line">
            <a:avLst/>
          </a:prstGeom>
          <a:ln w="1905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56169"/>
            <a:ext cx="10515600" cy="11445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rgbClr val="A4214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04565" y="3606800"/>
            <a:ext cx="6382870" cy="1144588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rgbClr val="BC945A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3D7218-DCEF-054B-A241-F9E2EE9E39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8063" y="4914672"/>
            <a:ext cx="2928981" cy="78644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442C6-7569-E940-A068-16D69F0B10C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DEC9A2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3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57C4-7E93-7040-8A57-4BA7102B5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696" y="1805797"/>
            <a:ext cx="4019755" cy="276045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E4C7A-699F-8B48-881A-B5DA4F77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830" y="1495245"/>
            <a:ext cx="4445062" cy="4890290"/>
          </a:xfrm>
        </p:spPr>
        <p:txBody>
          <a:bodyPr/>
          <a:lstStyle>
            <a:lvl1pPr marL="0" indent="0" algn="just">
              <a:buNone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4696" y="579500"/>
            <a:ext cx="4019756" cy="9157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A42145"/>
                </a:solidFill>
                <a:latin typeface="Montserrat SemiBold" panose="00000700000000000000" pitchFamily="2" charset="0"/>
              </a:defRPr>
            </a:lvl1pPr>
            <a:lvl2pPr marL="0" indent="0">
              <a:buNone/>
              <a:defRPr sz="1800">
                <a:solidFill>
                  <a:srgbClr val="A42145"/>
                </a:solidFill>
                <a:latin typeface="Montserrat Medium" panose="00000600000000000000" pitchFamily="2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CLICK TO EDIT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08CD1B-E149-7F42-9189-D9876050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82AE53-C476-FE48-92C5-0B6570439F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2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omparació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o del título"/>
          <p:cNvSpPr txBox="1">
            <a:spLocks noGrp="1"/>
          </p:cNvSpPr>
          <p:nvPr>
            <p:ph type="title"/>
          </p:nvPr>
        </p:nvSpPr>
        <p:spPr>
          <a:xfrm>
            <a:off x="449825" y="579499"/>
            <a:ext cx="8398342" cy="91574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A4214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6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2057401" y="1765487"/>
            <a:ext cx="7232921" cy="4620048"/>
          </a:xfrm>
          <a:prstGeom prst="rect">
            <a:avLst/>
          </a:prstGeom>
        </p:spPr>
        <p:txBody>
          <a:bodyPr anchor="t"/>
          <a:lstStyle>
            <a:lvl1pPr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685800" indent="-228600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188719" indent="-274319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676400" indent="-304800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133600" indent="-304800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37" name="Imagen 9" descr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13"/>
          <p:cNvSpPr/>
          <p:nvPr/>
        </p:nvSpPr>
        <p:spPr>
          <a:xfrm>
            <a:off x="-1" y="579499"/>
            <a:ext cx="257697" cy="915746"/>
          </a:xfrm>
          <a:prstGeom prst="rect">
            <a:avLst/>
          </a:prstGeom>
          <a:solidFill>
            <a:srgbClr val="A421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39" name="Imagen 12" descr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123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99C0E-414B-4742-8F18-A0ECE144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AE6D4-0422-4248-B05D-55FE46C6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CB96C-1C06-3B44-8615-D726F447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DF0E-90BF-EC4E-8934-156187A1162F}" type="datetimeFigureOut">
              <a:rPr lang="es-MX" smtClean="0"/>
              <a:t>14/03/20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D1A4B-ADA7-7043-82FA-F7032EB1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2CF53-648D-B74F-A473-B4CC8BB2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4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1E6DD-1443-C546-A4D1-B93A790EB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1498" y="3606800"/>
            <a:ext cx="8129003" cy="1144588"/>
          </a:xfrm>
        </p:spPr>
        <p:txBody>
          <a:bodyPr/>
          <a:lstStyle/>
          <a:p>
            <a:r>
              <a:rPr lang="es-MX" dirty="0"/>
              <a:t>SÁBADO 14 de MARZO de 2020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</p:spTree>
    <p:extLst>
      <p:ext uri="{BB962C8B-B14F-4D97-AF65-F5344CB8AC3E}">
        <p14:creationId xmlns:p14="http://schemas.microsoft.com/office/powerpoint/2010/main" val="408121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19233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FAA6E5-1AF5-3447-92E4-204E09D9884D}"/>
              </a:ext>
            </a:extLst>
          </p:cNvPr>
          <p:cNvSpPr txBox="1"/>
          <p:nvPr/>
        </p:nvSpPr>
        <p:spPr>
          <a:xfrm>
            <a:off x="3415665" y="2811780"/>
            <a:ext cx="536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PANO INTERNACIONAL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5F4C7D-8972-E647-8B76-0AD9E945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6" y="317948"/>
            <a:ext cx="11450667" cy="62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6297301" y="6194110"/>
            <a:ext cx="5489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SSA(SPPS/DGE/DIE/InDRE/Informe técnico.COVID-19 /Mexico-14 de marzo 2020 (corte 13:00hrs)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FFA3B439-29F2-D843-A53C-D229376D6B72}"/>
              </a:ext>
            </a:extLst>
          </p:cNvPr>
          <p:cNvSpPr txBox="1">
            <a:spLocks/>
          </p:cNvSpPr>
          <p:nvPr/>
        </p:nvSpPr>
        <p:spPr>
          <a:xfrm>
            <a:off x="270563" y="711285"/>
            <a:ext cx="8771667" cy="533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A42145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Montserrat Black" panose="00000A00000000000000" pitchFamily="2" charset="0"/>
              </a:rPr>
              <a:t>COVID-19: Panorama Nacional, al 14/03/2020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0EF2FEE-B2B1-7B42-AEF3-53AB0C2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46" y="1402961"/>
            <a:ext cx="6234787" cy="453587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B903408B-5487-8345-8B86-2C230260C347}"/>
              </a:ext>
            </a:extLst>
          </p:cNvPr>
          <p:cNvGrpSpPr/>
          <p:nvPr/>
        </p:nvGrpSpPr>
        <p:grpSpPr>
          <a:xfrm>
            <a:off x="9850901" y="1559348"/>
            <a:ext cx="1089470" cy="2159794"/>
            <a:chOff x="10370716" y="1629266"/>
            <a:chExt cx="1132560" cy="2386395"/>
          </a:xfrm>
        </p:grpSpPr>
        <p:sp>
          <p:nvSpPr>
            <p:cNvPr id="31" name="Rectángulo redondeado 30">
              <a:extLst>
                <a:ext uri="{FF2B5EF4-FFF2-40B4-BE49-F238E27FC236}">
                  <a16:creationId xmlns:a16="http://schemas.microsoft.com/office/drawing/2014/main" id="{85CF6EA2-EE5A-F043-9B25-28948E528CB8}"/>
                </a:ext>
              </a:extLst>
            </p:cNvPr>
            <p:cNvSpPr/>
            <p:nvPr/>
          </p:nvSpPr>
          <p:spPr>
            <a:xfrm>
              <a:off x="10409038" y="1629266"/>
              <a:ext cx="1094238" cy="408528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404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FC75D6C4-853C-764D-82E5-C7B68F5CBA23}"/>
                </a:ext>
              </a:extLst>
            </p:cNvPr>
            <p:cNvSpPr txBox="1"/>
            <p:nvPr/>
          </p:nvSpPr>
          <p:spPr>
            <a:xfrm>
              <a:off x="10385093" y="2059053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NEGATIVOS</a:t>
              </a:r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7C5EDAB8-3568-FE46-A5F0-A9FE629F6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9BBB59">
                  <a:lumMod val="50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6890" y="1681292"/>
              <a:ext cx="353599" cy="325734"/>
            </a:xfrm>
            <a:prstGeom prst="rect">
              <a:avLst/>
            </a:prstGeom>
            <a:noFill/>
          </p:spPr>
        </p:pic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A1D92BEB-C56C-DD42-8D93-75F409344A3C}"/>
                </a:ext>
              </a:extLst>
            </p:cNvPr>
            <p:cNvSpPr/>
            <p:nvPr/>
          </p:nvSpPr>
          <p:spPr>
            <a:xfrm>
              <a:off x="10402977" y="3260932"/>
              <a:ext cx="1094238" cy="408528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41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945A5EE-847B-8240-9F03-63CA0ACA0A2F}"/>
                </a:ext>
              </a:extLst>
            </p:cNvPr>
            <p:cNvSpPr txBox="1"/>
            <p:nvPr/>
          </p:nvSpPr>
          <p:spPr>
            <a:xfrm>
              <a:off x="10370716" y="3669464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confirmados</a:t>
              </a:r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D16D9C25-E27D-204A-B27D-6C941E339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568" y="3317875"/>
              <a:ext cx="353599" cy="325734"/>
            </a:xfrm>
            <a:prstGeom prst="rect">
              <a:avLst/>
            </a:prstGeom>
            <a:solidFill>
              <a:srgbClr val="C00000"/>
            </a:solidFill>
          </p:spPr>
        </p:pic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9C169981-D8B8-6448-8B0E-7721F5FF7A67}"/>
                </a:ext>
              </a:extLst>
            </p:cNvPr>
            <p:cNvSpPr/>
            <p:nvPr/>
          </p:nvSpPr>
          <p:spPr>
            <a:xfrm>
              <a:off x="10398364" y="2461639"/>
              <a:ext cx="1094238" cy="408528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155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BE0E70E-9934-004C-88E9-997A4639B2A9}"/>
                </a:ext>
              </a:extLst>
            </p:cNvPr>
            <p:cNvSpPr txBox="1"/>
            <p:nvPr/>
          </p:nvSpPr>
          <p:spPr>
            <a:xfrm>
              <a:off x="10377679" y="2867968"/>
              <a:ext cx="10942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Sospechosos</a:t>
              </a:r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E4DAC1E8-FD93-574A-A148-0E7B96D9F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79646">
                  <a:lumMod val="75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8985" y="2503035"/>
              <a:ext cx="353599" cy="325734"/>
            </a:xfrm>
            <a:prstGeom prst="rect">
              <a:avLst/>
            </a:prstGeom>
            <a:noFill/>
          </p:spPr>
        </p:pic>
      </p:grpSp>
      <p:sp>
        <p:nvSpPr>
          <p:cNvPr id="40" name="Conector 39">
            <a:extLst>
              <a:ext uri="{FF2B5EF4-FFF2-40B4-BE49-F238E27FC236}">
                <a16:creationId xmlns:a16="http://schemas.microsoft.com/office/drawing/2014/main" id="{E4FAC57F-C7F9-F246-A927-684D20F744D9}"/>
              </a:ext>
            </a:extLst>
          </p:cNvPr>
          <p:cNvSpPr/>
          <p:nvPr/>
        </p:nvSpPr>
        <p:spPr>
          <a:xfrm>
            <a:off x="9967078" y="3897644"/>
            <a:ext cx="122464" cy="112684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sz="110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6AB1894-E2FF-9549-A443-D595A6ED44FD}"/>
              </a:ext>
            </a:extLst>
          </p:cNvPr>
          <p:cNvSpPr/>
          <p:nvPr/>
        </p:nvSpPr>
        <p:spPr>
          <a:xfrm>
            <a:off x="10057696" y="3754168"/>
            <a:ext cx="988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MX" sz="900" b="1" dirty="0">
                <a:solidFill>
                  <a:prstClr val="black"/>
                </a:solidFill>
                <a:latin typeface="Montserrat" panose="00000500000000000000" pitchFamily="2" charset="0"/>
              </a:rPr>
              <a:t>Portador asintomático</a:t>
            </a:r>
          </a:p>
        </p:txBody>
      </p:sp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40A28513-E618-1E4C-9AAE-258C84A0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78540"/>
              </p:ext>
            </p:extLst>
          </p:nvPr>
        </p:nvGraphicFramePr>
        <p:xfrm>
          <a:off x="5689860" y="4952119"/>
          <a:ext cx="198406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9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Caso</a:t>
                      </a:r>
                      <a:r>
                        <a:rPr lang="es-MX" sz="1200" baseline="0" dirty="0">
                          <a:latin typeface="Montserrat" panose="00000500000000000000" pitchFamily="2" charset="0"/>
                        </a:rPr>
                        <a:t> recuperado</a:t>
                      </a:r>
                      <a:endParaRPr lang="es-MX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Entidad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7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Sinaloa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7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EDOMX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Rectángulo 42">
            <a:extLst>
              <a:ext uri="{FF2B5EF4-FFF2-40B4-BE49-F238E27FC236}">
                <a16:creationId xmlns:a16="http://schemas.microsoft.com/office/drawing/2014/main" id="{C65DD1E4-4D30-CA49-BEBC-224271B23644}"/>
              </a:ext>
            </a:extLst>
          </p:cNvPr>
          <p:cNvSpPr/>
          <p:nvPr/>
        </p:nvSpPr>
        <p:spPr>
          <a:xfrm>
            <a:off x="426132" y="1772087"/>
            <a:ext cx="4900793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90000"/>
              </a:lnSpc>
              <a:spcBef>
                <a:spcPts val="1000"/>
              </a:spcBef>
              <a:buClr>
                <a:srgbClr val="990033"/>
              </a:buClr>
            </a:pPr>
            <a:r>
              <a:rPr lang="es-MX" sz="2000" b="1" dirty="0">
                <a:solidFill>
                  <a:srgbClr val="FF0000"/>
                </a:solidFill>
                <a:latin typeface="Montserrat" panose="00000500000000000000" pitchFamily="2" charset="0"/>
                <a:ea typeface="+mj-ea"/>
                <a:cs typeface="+mj-cs"/>
              </a:rPr>
              <a:t>De los 41 casos POSITIVOS se observa: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  <a:latin typeface="Montserrat" panose="00000500000000000000" pitchFamily="2" charset="0"/>
              </a:rPr>
              <a:t>26 son hombres (63.4%) y 15 son mujeres (36.6%).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  <a:latin typeface="Montserrat" panose="00000500000000000000" pitchFamily="2" charset="0"/>
              </a:rPr>
              <a:t>35 ambulatorios (85%) y 6 hospitalizados, todos estables (15%).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  <a:latin typeface="Montserrat" panose="00000500000000000000" pitchFamily="2" charset="0"/>
              </a:rPr>
              <a:t>Mediana de edad: 46 años (19-73 años).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  <a:latin typeface="Montserrat" panose="00000500000000000000" pitchFamily="2" charset="0"/>
              </a:rPr>
              <a:t>El manejo de los casos ha sido sintomático.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endParaRPr lang="es-MX" sz="20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0" lvl="1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lang="es-MX" sz="1600" dirty="0">
                <a:solidFill>
                  <a:prstClr val="black"/>
                </a:solidFill>
                <a:latin typeface="Montserrat" panose="00000500000000000000" pitchFamily="2" charset="0"/>
              </a:rPr>
              <a:t>*En el Estado de México (1) y Puebla (1), dos personas tuvieron resultados POSITIVOS a SARS-CoV-2, sin desarrollar signos ni síntomas hasta el momento, por que se consideran como PORTADORES.</a:t>
            </a:r>
          </a:p>
        </p:txBody>
      </p:sp>
    </p:spTree>
    <p:extLst>
      <p:ext uri="{BB962C8B-B14F-4D97-AF65-F5344CB8AC3E}">
        <p14:creationId xmlns:p14="http://schemas.microsoft.com/office/powerpoint/2010/main" val="21013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149631" y="6225435"/>
            <a:ext cx="7320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</a:t>
            </a:r>
            <a:r>
              <a:rPr lang="es-MX" sz="900" dirty="0" err="1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InDRE</a:t>
            </a:r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/Informe técnico. COVID-19 /Mexico-14 de marzo 2020 (corte 13:00hrs)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5C149-72B9-8347-82F5-9D5B7B9142DD}"/>
              </a:ext>
            </a:extLst>
          </p:cNvPr>
          <p:cNvSpPr txBox="1">
            <a:spLocks/>
          </p:cNvSpPr>
          <p:nvPr/>
        </p:nvSpPr>
        <p:spPr>
          <a:xfrm>
            <a:off x="8012431" y="1771650"/>
            <a:ext cx="3943350" cy="218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A42145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Montserrat Black" panose="00000A00000000000000" pitchFamily="2" charset="0"/>
              </a:rPr>
              <a:t>COVID-19: Seguimiento de contactos al 14/03/2020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9CB958B-A6C0-F54B-8E65-AA9C67706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87718"/>
              </p:ext>
            </p:extLst>
          </p:nvPr>
        </p:nvGraphicFramePr>
        <p:xfrm>
          <a:off x="1908810" y="140100"/>
          <a:ext cx="5901000" cy="6361887"/>
        </p:xfrm>
        <a:graphic>
          <a:graphicData uri="http://schemas.openxmlformats.org/drawingml/2006/table">
            <a:tbl>
              <a:tblPr/>
              <a:tblGrid>
                <a:gridCol w="1458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385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NÚMERO DE CONTACTOS DE CASOS POSITIVOS A COVID-19</a:t>
                      </a: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85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# CASO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ENTIDAD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NÚMERO DE CONTACTOS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SINTOMAS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SI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CHIAPAS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64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64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24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9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19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COAHUILA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DURANGO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JALISCO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JALISCO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ESTADO DE MÉXICO*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24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ESTADO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25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ESTADO DE MÉXICO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26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28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29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OAXACA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30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OAXACA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32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¥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33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34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35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36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37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38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QUINTANA ROO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SAN LUIS POTOSÍ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40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SINALOA*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YUCATÁN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28385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Total</a:t>
                      </a:r>
                    </a:p>
                  </a:txBody>
                  <a:tcPr marL="3720" marR="3720" marT="37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266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256</a:t>
                      </a:r>
                    </a:p>
                  </a:txBody>
                  <a:tcPr marL="3720" marR="3720" marT="3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283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* Pacientes recuperado</a:t>
                      </a: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283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¥ Pacientes asintomático</a:t>
                      </a: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Fecha: 14/03/2020</a:t>
                      </a: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2838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Hora:13 </a:t>
                      </a:r>
                      <a:r>
                        <a:rPr lang="es-MX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hrs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720" marR="3720" marT="37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SPUESTA"/>
          <p:cNvSpPr/>
          <p:nvPr/>
        </p:nvSpPr>
        <p:spPr>
          <a:xfrm>
            <a:off x="4450875" y="585849"/>
            <a:ext cx="3251969" cy="903046"/>
          </a:xfrm>
          <a:prstGeom prst="roundRect">
            <a:avLst>
              <a:gd name="adj" fmla="val 21095"/>
            </a:avLst>
          </a:prstGeom>
          <a:solidFill>
            <a:srgbClr val="945200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RESPUESTA</a:t>
            </a:r>
          </a:p>
        </p:txBody>
      </p:sp>
      <p:sp>
        <p:nvSpPr>
          <p:cNvPr id="105" name="ESCENARIO 1"/>
          <p:cNvSpPr/>
          <p:nvPr/>
        </p:nvSpPr>
        <p:spPr>
          <a:xfrm>
            <a:off x="826107" y="2137015"/>
            <a:ext cx="2342181" cy="620901"/>
          </a:xfrm>
          <a:prstGeom prst="roundRect">
            <a:avLst>
              <a:gd name="adj" fmla="val 30681"/>
            </a:avLst>
          </a:prstGeom>
          <a:solidFill>
            <a:srgbClr val="008F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ESCENARIO 1</a:t>
            </a:r>
          </a:p>
        </p:txBody>
      </p:sp>
      <p:sp>
        <p:nvSpPr>
          <p:cNvPr id="106" name="ESCENARIO 2"/>
          <p:cNvSpPr/>
          <p:nvPr/>
        </p:nvSpPr>
        <p:spPr>
          <a:xfrm>
            <a:off x="4887966" y="2137015"/>
            <a:ext cx="2342181" cy="620901"/>
          </a:xfrm>
          <a:prstGeom prst="roundRect">
            <a:avLst>
              <a:gd name="adj" fmla="val 30681"/>
            </a:avLst>
          </a:prstGeom>
          <a:solidFill>
            <a:srgbClr val="FFFC79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ESCENARIO 2</a:t>
            </a:r>
          </a:p>
        </p:txBody>
      </p:sp>
      <p:sp>
        <p:nvSpPr>
          <p:cNvPr id="107" name="ESCENARIO 3"/>
          <p:cNvSpPr/>
          <p:nvPr/>
        </p:nvSpPr>
        <p:spPr>
          <a:xfrm>
            <a:off x="9045195" y="2137015"/>
            <a:ext cx="2342181" cy="620901"/>
          </a:xfrm>
          <a:prstGeom prst="roundRect">
            <a:avLst>
              <a:gd name="adj" fmla="val 30681"/>
            </a:avLst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ESCENARIO 3</a:t>
            </a:r>
          </a:p>
        </p:txBody>
      </p:sp>
      <p:sp>
        <p:nvSpPr>
          <p:cNvPr id="108" name="IMPORTACIÓN"/>
          <p:cNvSpPr txBox="1"/>
          <p:nvPr/>
        </p:nvSpPr>
        <p:spPr>
          <a:xfrm>
            <a:off x="1100788" y="2854184"/>
            <a:ext cx="1792820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IMPORTACIÓN</a:t>
            </a:r>
          </a:p>
        </p:txBody>
      </p:sp>
      <p:sp>
        <p:nvSpPr>
          <p:cNvPr id="109" name="DISPERSIÓN COMUNITARIA"/>
          <p:cNvSpPr txBox="1"/>
          <p:nvPr/>
        </p:nvSpPr>
        <p:spPr>
          <a:xfrm>
            <a:off x="4421173" y="2854184"/>
            <a:ext cx="3275767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2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DISPERSIÓN COMUNITARIA</a:t>
            </a:r>
          </a:p>
        </p:txBody>
      </p:sp>
      <p:sp>
        <p:nvSpPr>
          <p:cNvPr id="110" name="EPIDÉMICO"/>
          <p:cNvSpPr txBox="1"/>
          <p:nvPr/>
        </p:nvSpPr>
        <p:spPr>
          <a:xfrm>
            <a:off x="9501526" y="2854184"/>
            <a:ext cx="1429518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2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EPIDÉMICO</a:t>
            </a:r>
          </a:p>
        </p:txBody>
      </p:sp>
      <p:sp>
        <p:nvSpPr>
          <p:cNvPr id="111" name="Casos Importados…"/>
          <p:cNvSpPr txBox="1"/>
          <p:nvPr/>
        </p:nvSpPr>
        <p:spPr>
          <a:xfrm>
            <a:off x="739221" y="3600948"/>
            <a:ext cx="2515954" cy="145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Casos Importados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Transmisión 2º Generación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Brotes familiares</a:t>
            </a:r>
          </a:p>
        </p:txBody>
      </p:sp>
      <p:sp>
        <p:nvSpPr>
          <p:cNvPr id="112" name="Transmisión 3º Generación y superior…"/>
          <p:cNvSpPr txBox="1"/>
          <p:nvPr/>
        </p:nvSpPr>
        <p:spPr>
          <a:xfrm>
            <a:off x="4647567" y="3611849"/>
            <a:ext cx="2858585" cy="109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Transmisión 3º Generación y superior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Brotes comunitarios</a:t>
            </a:r>
          </a:p>
        </p:txBody>
      </p:sp>
      <p:sp>
        <p:nvSpPr>
          <p:cNvPr id="113" name="Brotes Regionales…"/>
          <p:cNvSpPr txBox="1"/>
          <p:nvPr/>
        </p:nvSpPr>
        <p:spPr>
          <a:xfrm>
            <a:off x="8898545" y="3695336"/>
            <a:ext cx="2575717" cy="74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Brotes Regionales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Dispersión Nacional</a:t>
            </a:r>
          </a:p>
        </p:txBody>
      </p:sp>
      <p:grpSp>
        <p:nvGrpSpPr>
          <p:cNvPr id="117" name="Grupo"/>
          <p:cNvGrpSpPr/>
          <p:nvPr/>
        </p:nvGrpSpPr>
        <p:grpSpPr>
          <a:xfrm>
            <a:off x="1980483" y="5925617"/>
            <a:ext cx="9489088" cy="1270001"/>
            <a:chOff x="1551197" y="547369"/>
            <a:chExt cx="9489087" cy="1270000"/>
          </a:xfrm>
        </p:grpSpPr>
        <p:sp>
          <p:nvSpPr>
            <p:cNvPr id="114" name="Casos Estimados: Docenas…"/>
            <p:cNvSpPr/>
            <p:nvPr/>
          </p:nvSpPr>
          <p:spPr>
            <a:xfrm>
              <a:off x="1551197" y="547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00549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Casos Estimados: Docenas</a:t>
              </a:r>
            </a:p>
            <a:p>
              <a:pPr algn="ctr">
                <a:defRPr sz="1600"/>
              </a:pPr>
              <a:r>
                <a:t>Leves: 80%</a:t>
              </a:r>
            </a:p>
            <a:p>
              <a:pPr algn="ctr">
                <a:defRPr sz="1600"/>
              </a:pPr>
              <a:r>
                <a:t>Graves: 14%</a:t>
              </a:r>
            </a:p>
            <a:p>
              <a:pPr algn="ctr">
                <a:defRPr sz="1600"/>
              </a:pPr>
              <a:r>
                <a:t>Muy Graves: 6%</a:t>
              </a:r>
            </a:p>
          </p:txBody>
        </p:sp>
        <p:sp>
          <p:nvSpPr>
            <p:cNvPr id="115" name="Casos Estimados: Cientos…"/>
            <p:cNvSpPr/>
            <p:nvPr/>
          </p:nvSpPr>
          <p:spPr>
            <a:xfrm>
              <a:off x="5613055" y="547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00549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Casos Estimados: Cientos</a:t>
              </a:r>
            </a:p>
            <a:p>
              <a:pPr algn="ctr">
                <a:defRPr sz="1600"/>
              </a:pPr>
              <a:r>
                <a:t>Leves: 80%</a:t>
              </a:r>
            </a:p>
            <a:p>
              <a:pPr algn="ctr">
                <a:defRPr sz="1600"/>
              </a:pPr>
              <a:r>
                <a:t>Graves: 14%</a:t>
              </a:r>
            </a:p>
            <a:p>
              <a:pPr algn="ctr">
                <a:defRPr sz="1600"/>
              </a:pPr>
              <a:r>
                <a:t>Muy Graves: 6%</a:t>
              </a:r>
            </a:p>
          </p:txBody>
        </p:sp>
        <p:sp>
          <p:nvSpPr>
            <p:cNvPr id="116" name="Casos Estimados: Miles…"/>
            <p:cNvSpPr/>
            <p:nvPr/>
          </p:nvSpPr>
          <p:spPr>
            <a:xfrm>
              <a:off x="9770284" y="547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00549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Casos Estimados: Miles</a:t>
              </a:r>
            </a:p>
            <a:p>
              <a:pPr algn="ctr">
                <a:defRPr sz="1600"/>
              </a:pPr>
              <a:r>
                <a:t>Leves: 80%</a:t>
              </a:r>
            </a:p>
            <a:p>
              <a:pPr algn="ctr">
                <a:defRPr sz="1600"/>
              </a:pPr>
              <a:r>
                <a:t>Graves: 14%</a:t>
              </a:r>
            </a:p>
            <a:p>
              <a:pPr algn="ctr">
                <a:defRPr sz="1600"/>
              </a:pPr>
              <a:r>
                <a:t>Muy Graves: 6%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1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PUESTA"/>
          <p:cNvSpPr/>
          <p:nvPr/>
        </p:nvSpPr>
        <p:spPr>
          <a:xfrm>
            <a:off x="4450875" y="585849"/>
            <a:ext cx="3251969" cy="903046"/>
          </a:xfrm>
          <a:prstGeom prst="roundRect">
            <a:avLst>
              <a:gd name="adj" fmla="val 21095"/>
            </a:avLst>
          </a:prstGeom>
          <a:solidFill>
            <a:srgbClr val="945200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RESPUESTA</a:t>
            </a:r>
          </a:p>
        </p:txBody>
      </p:sp>
      <p:pic>
        <p:nvPicPr>
          <p:cNvPr id="120" name="Imagen" descr="Imag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4" y="1721629"/>
            <a:ext cx="11395951" cy="44375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41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a"/>
          <p:cNvGraphicFramePr/>
          <p:nvPr/>
        </p:nvGraphicFramePr>
        <p:xfrm>
          <a:off x="566390" y="1327722"/>
          <a:ext cx="11059219" cy="5147605"/>
        </p:xfrm>
        <a:graphic>
          <a:graphicData uri="http://schemas.openxmlformats.org/drawingml/2006/table">
            <a:tbl>
              <a:tblPr/>
              <a:tblGrid>
                <a:gridCol w="266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801">
                <a:tc gridSpan="4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Qué, Donde y Cuando: Se aplica por Localidad o Municipio, en su caso Entidad Federativa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08">
                <a:tc gridSpan="4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SANA DISTANCIA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67">
                <a:tc row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ESCENARIOS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1: Importación Viral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2: Dispersión Comunitaria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3: Epidémico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Decenas de casos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Cientos de casos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Miles de casos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Saludo entre personas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Ninguna restricción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saludar de beso ni abrazo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saludar de beso ni abrazo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83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Espacios Publicos Cerrados (Teatros, Estadios, Cines, etc)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necesario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83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Espacios Públicos Abiertos (Plazas, Parques, Playas, etc)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necesario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83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Escuelas, Preparatorias y Universidades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Difusión de mensajes preventivos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Filtro Escolar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clases en escuelas con brotes activos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2613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Lugar de Trabajo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Difusión de mensajes preventivos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Filtro Sanitario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actividades en centros laborales con brotes activos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9" name="INTERVENCIONES DE PREVENCION Y CONTROL EN LOS DIFERENTES ESCENARIOS DE COVID-19"/>
          <p:cNvSpPr txBox="1"/>
          <p:nvPr/>
        </p:nvSpPr>
        <p:spPr>
          <a:xfrm>
            <a:off x="454541" y="316890"/>
            <a:ext cx="8469832" cy="85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6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INTERVENCIONES DE PREVENCION Y CONTROL EN LOS DIFERENTES ESCENARIOS DE COVID-19</a:t>
            </a:r>
          </a:p>
        </p:txBody>
      </p:sp>
    </p:spTree>
    <p:extLst>
      <p:ext uri="{BB962C8B-B14F-4D97-AF65-F5344CB8AC3E}">
        <p14:creationId xmlns:p14="http://schemas.microsoft.com/office/powerpoint/2010/main" val="41330257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50FA1C-68B0-3942-AF1C-9F38D8B09C93}"/>
              </a:ext>
            </a:extLst>
          </p:cNvPr>
          <p:cNvSpPr txBox="1">
            <a:spLocks/>
          </p:cNvSpPr>
          <p:nvPr/>
        </p:nvSpPr>
        <p:spPr>
          <a:xfrm>
            <a:off x="2031498" y="3606800"/>
            <a:ext cx="8129003" cy="114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rgbClr val="BC945A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SÁBADO 14 de MARZO de 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̃anera_Salud.potx" id="{9A5E8FFE-1203-4403-9524-920462DE46B6}" vid="{E16A5DC2-BE1F-4E84-93FA-2874B807677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26AC7272D29B40B2A9536514A1EFF3" ma:contentTypeVersion="2" ma:contentTypeDescription="Crear nuevo documento." ma:contentTypeScope="" ma:versionID="20ae3fe5fd2340c9a5e2fe92917dd84c">
  <xsd:schema xmlns:xsd="http://www.w3.org/2001/XMLSchema" xmlns:xs="http://www.w3.org/2001/XMLSchema" xmlns:p="http://schemas.microsoft.com/office/2006/metadata/properties" xmlns:ns1="http://schemas.microsoft.com/sharepoint/v3" xmlns:ns2="b4d04a17-de84-4ca4-a042-8d219a44b816" targetNamespace="http://schemas.microsoft.com/office/2006/metadata/properties" ma:root="true" ma:fieldsID="dbd6357ed5ee8d9073b096b5fedbe883" ns1:_="" ns2:_="">
    <xsd:import namespace="http://schemas.microsoft.com/sharepoint/v3"/>
    <xsd:import namespace="b4d04a17-de84-4ca4-a042-8d219a44b81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4a17-de84-4ca4-a042-8d219a44b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D7E20E7-B44F-4FA7-98FC-90A5C335F051}"/>
</file>

<file path=customXml/itemProps2.xml><?xml version="1.0" encoding="utf-8"?>
<ds:datastoreItem xmlns:ds="http://schemas.openxmlformats.org/officeDocument/2006/customXml" ds:itemID="{AB567A2D-1655-4FE6-BA58-34FFCB4D4016}"/>
</file>

<file path=customXml/itemProps3.xml><?xml version="1.0" encoding="utf-8"?>
<ds:datastoreItem xmlns:ds="http://schemas.openxmlformats.org/officeDocument/2006/customXml" ds:itemID="{770D6B6B-8CD6-4481-A4BD-888D67B7F4F1}"/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1821</TotalTime>
  <Words>725</Words>
  <Application>Microsoft Macintosh PowerPoint</Application>
  <PresentationFormat>Panorámica</PresentationFormat>
  <Paragraphs>308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Impact</vt:lpstr>
      <vt:lpstr>Montserrat</vt:lpstr>
      <vt:lpstr>Montserrat Black</vt:lpstr>
      <vt:lpstr>Montserrat Medium</vt:lpstr>
      <vt:lpstr>Montserrat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Javier Gonzalez Velazquez - Alumno</dc:creator>
  <cp:lastModifiedBy>José Luis Alomía Zegarra</cp:lastModifiedBy>
  <cp:revision>242</cp:revision>
  <dcterms:created xsi:type="dcterms:W3CDTF">2020-01-20T22:04:18Z</dcterms:created>
  <dcterms:modified xsi:type="dcterms:W3CDTF">2020-03-15T00:26:08Z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0x0101001226AC7272D29B40B2A9536514A1EFF3</vt:lpwstr>
  </property>
</Properties>
</file>