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Override3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1" r:id="rId2"/>
    <p:sldId id="313" r:id="rId3"/>
    <p:sldId id="321" r:id="rId4"/>
    <p:sldId id="311" r:id="rId5"/>
    <p:sldId id="322" r:id="rId6"/>
    <p:sldId id="258" r:id="rId7"/>
    <p:sldId id="259" r:id="rId8"/>
    <p:sldId id="262" r:id="rId9"/>
    <p:sldId id="31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9A2"/>
    <a:srgbClr val="BC945A"/>
    <a:srgbClr val="FF9900"/>
    <a:srgbClr val="6E152E"/>
    <a:srgbClr val="A42145"/>
    <a:srgbClr val="245C4F"/>
    <a:srgbClr val="404040"/>
    <a:srgbClr val="FFFFFF"/>
    <a:srgbClr val="691B4F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8"/>
    <p:restoredTop sz="86482"/>
  </p:normalViewPr>
  <p:slideViewPr>
    <p:cSldViewPr snapToGrid="0" snapToObjects="1">
      <p:cViewPr varScale="1">
        <p:scale>
          <a:sx n="112" d="100"/>
          <a:sy n="112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1600" b="1" i="0" u="none" strike="noStrike">
                <a:solidFill>
                  <a:srgbClr val="000000"/>
                </a:solidFill>
                <a:latin typeface="Arial Narrow"/>
              </a:defRPr>
            </a:pPr>
            <a:r>
              <a:rPr lang="es-MX" sz="1600" b="1" i="0" u="none" strike="noStrike">
                <a:solidFill>
                  <a:srgbClr val="000000"/>
                </a:solidFill>
                <a:latin typeface="Arial Narrow"/>
              </a:rPr>
              <a:t>SEXO</a:t>
            </a:r>
          </a:p>
        </c:rich>
      </c:tx>
      <c:layout>
        <c:manualLayout>
          <c:xMode val="edge"/>
          <c:yMode val="edge"/>
          <c:x val="0.36643399999999998"/>
          <c:y val="0"/>
          <c:w val="0.26713199999999998"/>
          <c:h val="0.1463599999999999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2.9177000000000002E-2"/>
          <c:y val="0.14635999999999999"/>
          <c:w val="0.94164599999999998"/>
          <c:h val="0.62043999999999999"/>
        </c:manualLayout>
      </c:layout>
      <c:pieChart>
        <c:varyColors val="0"/>
        <c:ser>
          <c:idx val="0"/>
          <c:order val="0"/>
          <c:tx>
            <c:strRef>
              <c:f>'[COVID19 - Graficos Casos Confirmados 2020 EXC.xlsx]Hoja 1'!$B$1</c:f>
              <c:strCache>
                <c:ptCount val="1"/>
                <c:pt idx="0">
                  <c:v>CASOS</c:v>
                </c:pt>
              </c:strCache>
            </c:strRef>
          </c:tx>
          <c:spPr>
            <a:solidFill>
              <a:srgbClr val="005493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C58-5541-ABF5-E3A931715A37}"/>
              </c:ext>
            </c:extLst>
          </c:dPt>
          <c:dPt>
            <c:idx val="1"/>
            <c:bubble3D val="0"/>
            <c:spPr>
              <a:solidFill>
                <a:srgbClr val="FF8AD8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CC58-5541-ABF5-E3A931715A37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200" b="0" i="0" u="none" strike="noStrike">
                      <a:solidFill>
                        <a:srgbClr val="FFFFFF"/>
                      </a:solidFill>
                      <a:latin typeface="Impact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CC58-5541-ABF5-E3A931715A37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200" b="0" i="0" u="none" strike="noStrike">
                      <a:solidFill>
                        <a:srgbClr val="FFFFFF"/>
                      </a:solidFill>
                      <a:latin typeface="Impact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CC58-5541-ABF5-E3A931715A37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0" i="0" u="none" strike="noStrike">
                    <a:solidFill>
                      <a:srgbClr val="FFFFFF"/>
                    </a:solidFill>
                    <a:latin typeface="Impact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'[COVID19 - Graficos Casos Confirmados 2020 EXC.xlsx]Hoja 1'!$A$2:$A$3</c:f>
              <c:strCache>
                <c:ptCount val="2"/>
                <c:pt idx="0">
                  <c:v>HOMBRE</c:v>
                </c:pt>
                <c:pt idx="1">
                  <c:v>MUJER</c:v>
                </c:pt>
              </c:strCache>
            </c:strRef>
          </c:cat>
          <c:val>
            <c:numRef>
              <c:f>'[COVID19 - Graficos Casos Confirmados 2020 EXC.xlsx]Hoja 1'!$B$2:$B$3</c:f>
              <c:numCache>
                <c:formatCode>General</c:formatCode>
                <c:ptCount val="2"/>
                <c:pt idx="0">
                  <c:v>32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58-5541-ABF5-E3A931715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overlay val="0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400" b="1" i="0" u="none" strike="noStrike">
              <a:solidFill>
                <a:srgbClr val="000000"/>
              </a:solidFill>
              <a:latin typeface="Arial Narrow"/>
            </a:defRPr>
          </a:pPr>
          <a:endParaRPr lang="es-MX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1600" b="1" i="0" u="none" strike="noStrike">
                <a:solidFill>
                  <a:srgbClr val="000000"/>
                </a:solidFill>
                <a:latin typeface="Arial Narrow"/>
              </a:defRPr>
            </a:pPr>
            <a:r>
              <a:rPr lang="es-MX" sz="1600" b="1" i="0" u="none" strike="noStrike">
                <a:solidFill>
                  <a:srgbClr val="000000"/>
                </a:solidFill>
                <a:latin typeface="Arial Narrow"/>
              </a:rPr>
              <a:t>ATENCIÓN MÉDICA</a:t>
            </a:r>
          </a:p>
        </c:rich>
      </c:tx>
      <c:layout>
        <c:manualLayout>
          <c:xMode val="edge"/>
          <c:yMode val="edge"/>
          <c:x val="0.29611293594373383"/>
          <c:y val="1.0428307846932147E-2"/>
          <c:w val="0.70388700000000004"/>
          <c:h val="0.1459189999999999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3486699999999999"/>
          <c:y val="0.14591899999999999"/>
          <c:w val="0.730267"/>
          <c:h val="0.61853400000000003"/>
        </c:manualLayout>
      </c:layout>
      <c:pieChart>
        <c:varyColors val="0"/>
        <c:ser>
          <c:idx val="0"/>
          <c:order val="0"/>
          <c:tx>
            <c:strRef>
              <c:f>'[COVID19 - Graficos Casos Confirmados 2020 EXC.xlsx]Hoja 1'!$E$6</c:f>
              <c:strCache>
                <c:ptCount val="1"/>
                <c:pt idx="0">
                  <c:v>CASOS</c:v>
                </c:pt>
              </c:strCache>
            </c:strRef>
          </c:tx>
          <c:spPr>
            <a:solidFill>
              <a:srgbClr val="008F0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E7E-D544-83FF-DB386027F91E}"/>
              </c:ext>
            </c:extLst>
          </c:dPt>
          <c:dPt>
            <c:idx val="1"/>
            <c:bubble3D val="0"/>
            <c:sp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7E-D544-83FF-DB386027F91E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200" b="0" i="0" u="none" strike="noStrike">
                      <a:solidFill>
                        <a:srgbClr val="FFFFFF"/>
                      </a:solidFill>
                      <a:latin typeface="Impact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9E7E-D544-83FF-DB386027F91E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200" b="0" i="0" u="none" strike="noStrike">
                      <a:solidFill>
                        <a:srgbClr val="FFFFFF"/>
                      </a:solidFill>
                      <a:latin typeface="Impact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9E7E-D544-83FF-DB386027F91E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0" i="0" u="none" strike="noStrike">
                    <a:solidFill>
                      <a:srgbClr val="FFFFFF"/>
                    </a:solidFill>
                    <a:latin typeface="Impact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'[COVID19 - Graficos Casos Confirmados 2020 EXC.xlsx]Hoja 1'!$D$7:$D$8</c:f>
              <c:strCache>
                <c:ptCount val="2"/>
                <c:pt idx="0">
                  <c:v>AMBULATORIOS</c:v>
                </c:pt>
                <c:pt idx="1">
                  <c:v>HOSPITALIZADOS</c:v>
                </c:pt>
              </c:strCache>
            </c:strRef>
          </c:cat>
          <c:val>
            <c:numRef>
              <c:f>'[COVID19 - Graficos Casos Confirmados 2020 EXC.xlsx]Hoja 1'!$E$7:$E$8</c:f>
              <c:numCache>
                <c:formatCode>General</c:formatCode>
                <c:ptCount val="2"/>
                <c:pt idx="0">
                  <c:v>44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7E-D544-83FF-DB386027F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6818392250276436"/>
          <c:y val="0.39791836195096397"/>
          <c:w val="0.31020823495149463"/>
          <c:h val="0.20416327609807211"/>
        </c:manualLayout>
      </c:layout>
      <c:overlay val="0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200" b="1" i="0" u="none" strike="noStrike">
              <a:solidFill>
                <a:srgbClr val="000000"/>
              </a:solidFill>
              <a:latin typeface="Arial Narrow"/>
            </a:defRPr>
          </a:pPr>
          <a:endParaRPr lang="es-MX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 algn="ctr" rtl="0">
              <a:defRPr lang="es-MX" sz="1600" b="1" i="0" u="none" strike="noStrike" kern="1200" baseline="0">
                <a:solidFill>
                  <a:srgbClr val="000000"/>
                </a:solidFill>
                <a:latin typeface="Arial Narrow"/>
                <a:ea typeface="+mn-ea"/>
                <a:cs typeface="+mn-cs"/>
              </a:defRPr>
            </a:pPr>
            <a:r>
              <a:rPr lang="es-MX" sz="1600" b="1" i="0" u="none" strike="noStrike" kern="1200" baseline="0">
                <a:solidFill>
                  <a:srgbClr val="000000"/>
                </a:solidFill>
                <a:latin typeface="Arial Narrow"/>
                <a:ea typeface="+mn-ea"/>
                <a:cs typeface="+mn-cs"/>
              </a:rPr>
              <a:t>INSTITUCIÓN</a:t>
            </a:r>
          </a:p>
        </c:rich>
      </c:tx>
      <c:layout>
        <c:manualLayout>
          <c:xMode val="edge"/>
          <c:yMode val="edge"/>
          <c:x val="0.30799508956295119"/>
          <c:y val="9.7893305238725539E-2"/>
          <c:w val="0.35147099999999998"/>
          <c:h val="0.2305119999999999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23051199999999999"/>
          <c:y val="0.23051199999999999"/>
          <c:w val="0.53897600000000001"/>
          <c:h val="0.52647600000000006"/>
        </c:manualLayout>
      </c:layout>
      <c:pieChart>
        <c:varyColors val="0"/>
        <c:ser>
          <c:idx val="0"/>
          <c:order val="0"/>
          <c:tx>
            <c:strRef>
              <c:f>'[COVID19 - Graficos Casos Confirmados 2020 EXC.xlsx]Hoja 1'!$K$17</c:f>
              <c:strCache>
                <c:ptCount val="1"/>
                <c:pt idx="0">
                  <c:v>CASOS</c:v>
                </c:pt>
              </c:strCache>
            </c:strRef>
          </c:tx>
          <c:spPr>
            <a:solidFill>
              <a:srgbClr val="005493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A30-7947-93C3-1A75B25ED11B}"/>
              </c:ext>
            </c:extLst>
          </c:dPt>
          <c:dPt>
            <c:idx val="1"/>
            <c:bubble3D val="0"/>
            <c:spPr>
              <a:solidFill>
                <a:srgbClr val="FFD47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BA30-7947-93C3-1A75B25ED11B}"/>
              </c:ext>
            </c:extLst>
          </c:dPt>
          <c:dPt>
            <c:idx val="2"/>
            <c:bubble3D val="0"/>
            <c:spPr>
              <a:solidFill>
                <a:srgbClr val="008F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BA30-7947-93C3-1A75B25ED11B}"/>
              </c:ext>
            </c:extLst>
          </c:dPt>
          <c:dPt>
            <c:idx val="3"/>
            <c:bubble3D val="0"/>
            <c:sp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BA30-7947-93C3-1A75B25ED11B}"/>
              </c:ext>
            </c:extLst>
          </c:dPt>
          <c:dPt>
            <c:idx val="4"/>
            <c:bubble3D val="0"/>
            <c:spPr>
              <a:solidFill>
                <a:srgbClr val="945200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BA30-7947-93C3-1A75B25ED11B}"/>
              </c:ext>
            </c:extLst>
          </c:dPt>
          <c:dLbls>
            <c:dLbl>
              <c:idx val="0"/>
              <c:numFmt formatCode="#,##0%" sourceLinked="0"/>
              <c:spPr/>
              <c:txPr>
                <a:bodyPr anchorCtr="0"/>
                <a:lstStyle/>
                <a:p>
                  <a:pPr algn="ctr">
                    <a:defRPr lang="es-MX" sz="2200" b="0" i="0" u="none" strike="noStrike" kern="1200" baseline="0">
                      <a:solidFill>
                        <a:srgbClr val="FFFFFF"/>
                      </a:solidFill>
                      <a:latin typeface="Impac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BA30-7947-93C3-1A75B25ED11B}"/>
                </c:ext>
              </c:extLst>
            </c:dLbl>
            <c:dLbl>
              <c:idx val="1"/>
              <c:numFmt formatCode="#,##0%" sourceLinked="0"/>
              <c:spPr/>
              <c:txPr>
                <a:bodyPr anchorCtr="0"/>
                <a:lstStyle/>
                <a:p>
                  <a:pPr algn="ctr">
                    <a:defRPr lang="es-MX" sz="2200" b="0" i="0" u="none" strike="noStrike" kern="1200" baseline="0">
                      <a:solidFill>
                        <a:srgbClr val="FFFFFF"/>
                      </a:solidFill>
                      <a:latin typeface="Impac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BA30-7947-93C3-1A75B25ED11B}"/>
                </c:ext>
              </c:extLst>
            </c:dLbl>
            <c:dLbl>
              <c:idx val="2"/>
              <c:layout>
                <c:manualLayout>
                  <c:x val="-2.2577697609700964E-2"/>
                  <c:y val="-1.9098906770732647E-2"/>
                </c:manualLayout>
              </c:layout>
              <c:numFmt formatCode="#,##0%" sourceLinked="0"/>
              <c:spPr/>
              <c:txPr>
                <a:bodyPr anchorCtr="0"/>
                <a:lstStyle/>
                <a:p>
                  <a:pPr algn="ctr">
                    <a:defRPr lang="es-MX" sz="1600" b="0" i="0" u="none" strike="noStrike" kern="1200" baseline="0">
                      <a:solidFill>
                        <a:srgbClr val="00B050"/>
                      </a:solidFill>
                      <a:latin typeface="Impac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30-7947-93C3-1A75B25ED11B}"/>
                </c:ext>
              </c:extLst>
            </c:dLbl>
            <c:dLbl>
              <c:idx val="3"/>
              <c:layout>
                <c:manualLayout>
                  <c:x val="6.1012148303397878E-2"/>
                  <c:y val="-1.5662928838196016E-2"/>
                </c:manualLayout>
              </c:layout>
              <c:numFmt formatCode="#,##0%" sourceLinked="0"/>
              <c:spPr/>
              <c:txPr>
                <a:bodyPr anchorCtr="0"/>
                <a:lstStyle/>
                <a:p>
                  <a:pPr algn="ctr">
                    <a:defRPr lang="es-MX" sz="1600" b="0" i="0" u="none" strike="noStrike" kern="1200" baseline="0">
                      <a:solidFill>
                        <a:srgbClr val="FFC000"/>
                      </a:solidFill>
                      <a:latin typeface="Impac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30-7947-93C3-1A75B25ED11B}"/>
                </c:ext>
              </c:extLst>
            </c:dLbl>
            <c:dLbl>
              <c:idx val="4"/>
              <c:layout>
                <c:manualLayout>
                  <c:x val="-1.9885796788232327E-3"/>
                  <c:y val="3.9863387194692367E-3"/>
                </c:manualLayout>
              </c:layout>
              <c:numFmt formatCode="#,##0%" sourceLinked="0"/>
              <c:spPr/>
              <c:txPr>
                <a:bodyPr anchorCtr="0"/>
                <a:lstStyle/>
                <a:p>
                  <a:pPr algn="ctr">
                    <a:defRPr lang="es-MX" sz="1600" b="0" i="0" u="none" strike="noStrike" kern="1200" baseline="0">
                      <a:solidFill>
                        <a:srgbClr val="CC6600"/>
                      </a:solidFill>
                      <a:latin typeface="Impac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A30-7947-93C3-1A75B25ED11B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es-MX" sz="2200" b="0" i="0" u="none" strike="noStrike" kern="1200" baseline="0">
                    <a:solidFill>
                      <a:srgbClr val="FFFFFF"/>
                    </a:solidFill>
                    <a:latin typeface="Impac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'[COVID19 - Graficos Casos Confirmados 2020 EXC.xlsx]Hoja 1'!$J$18:$J$22</c:f>
              <c:strCache>
                <c:ptCount val="5"/>
                <c:pt idx="0">
                  <c:v>SSA</c:v>
                </c:pt>
                <c:pt idx="1">
                  <c:v>PRIVADO</c:v>
                </c:pt>
                <c:pt idx="2">
                  <c:v>IMSS</c:v>
                </c:pt>
                <c:pt idx="3">
                  <c:v>ISSSTE</c:v>
                </c:pt>
                <c:pt idx="4">
                  <c:v>ESTATAL</c:v>
                </c:pt>
              </c:strCache>
            </c:strRef>
          </c:cat>
          <c:val>
            <c:numRef>
              <c:f>'[COVID19 - Graficos Casos Confirmados 2020 EXC.xlsx]Hoja 1'!$K$18:$K$22</c:f>
              <c:numCache>
                <c:formatCode>General</c:formatCode>
                <c:ptCount val="5"/>
                <c:pt idx="0">
                  <c:v>36</c:v>
                </c:pt>
                <c:pt idx="1">
                  <c:v>14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A30-7947-93C3-1A75B25ED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1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7785999999999999"/>
          <c:y val="0.78562900000000002"/>
          <c:w val="0.74401700000000004"/>
          <c:h val="0.2143710000000000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lang="es-MX" sz="1400" b="1" i="0" u="none" strike="noStrike" kern="1200" baseline="0">
              <a:solidFill>
                <a:srgbClr val="000000"/>
              </a:solidFill>
              <a:latin typeface="Arial Narrow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400"/>
      </a:pPr>
      <a:endParaRPr lang="es-MX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90F4-3CC5-7A45-A5FB-65785D5F383F}" type="datetimeFigureOut">
              <a:rPr lang="es-MX" smtClean="0"/>
              <a:t>15/03/20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98D7D-961D-D848-BE28-52943B9A26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5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D96372-4027-4DA2-BFA2-D7D02083E4F6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24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/>
              <a:t>15/03/20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24473" y="3343609"/>
            <a:ext cx="5029200" cy="0"/>
          </a:xfrm>
          <a:prstGeom prst="line">
            <a:avLst/>
          </a:prstGeom>
          <a:ln w="1905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56169"/>
            <a:ext cx="10515600" cy="11445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rgbClr val="A4214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04565" y="3606800"/>
            <a:ext cx="6382870" cy="1144588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rgbClr val="BC945A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3D7218-DCEF-054B-A241-F9E2EE9E39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8063" y="4914672"/>
            <a:ext cx="2928981" cy="78644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442C6-7569-E940-A068-16D69F0B10C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DEC9A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3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57C4-7E93-7040-8A57-4BA7102B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696" y="1805797"/>
            <a:ext cx="4019755" cy="276045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E4C7A-699F-8B48-881A-B5DA4F77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830" y="1495245"/>
            <a:ext cx="4445062" cy="4890290"/>
          </a:xfrm>
        </p:spPr>
        <p:txBody>
          <a:bodyPr/>
          <a:lstStyle>
            <a:lvl1pPr marL="0" indent="0" algn="just">
              <a:buNone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4696" y="579500"/>
            <a:ext cx="4019756" cy="9157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A42145"/>
                </a:solidFill>
                <a:latin typeface="Montserrat SemiBold" panose="00000700000000000000" pitchFamily="2" charset="0"/>
              </a:defRPr>
            </a:lvl1pPr>
            <a:lvl2pPr marL="0" indent="0">
              <a:buNone/>
              <a:defRPr sz="1800">
                <a:solidFill>
                  <a:srgbClr val="A42145"/>
                </a:solidFill>
                <a:latin typeface="Montserrat Medium" panose="00000600000000000000" pitchFamily="2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CLICK TO EDIT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08CD1B-E149-7F42-9189-D9876050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82AE53-C476-FE48-92C5-0B6570439F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mparació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o del título"/>
          <p:cNvSpPr txBox="1">
            <a:spLocks noGrp="1"/>
          </p:cNvSpPr>
          <p:nvPr>
            <p:ph type="title"/>
          </p:nvPr>
        </p:nvSpPr>
        <p:spPr>
          <a:xfrm>
            <a:off x="449825" y="579499"/>
            <a:ext cx="8398342" cy="91574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A4214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6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2057401" y="1765487"/>
            <a:ext cx="7232921" cy="4620048"/>
          </a:xfrm>
          <a:prstGeom prst="rect">
            <a:avLst/>
          </a:prstGeom>
        </p:spPr>
        <p:txBody>
          <a:bodyPr anchor="t"/>
          <a:lstStyle>
            <a:lvl1pPr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685800" indent="-228600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188719" indent="-274319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676400" indent="-304800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133600" indent="-304800" algn="l">
              <a:defRPr sz="2400" b="0">
                <a:solidFill>
                  <a:srgbClr val="40404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37" name="Imagen 9" descr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13"/>
          <p:cNvSpPr/>
          <p:nvPr/>
        </p:nvSpPr>
        <p:spPr>
          <a:xfrm>
            <a:off x="-1" y="579499"/>
            <a:ext cx="257697" cy="915746"/>
          </a:xfrm>
          <a:prstGeom prst="rect">
            <a:avLst/>
          </a:prstGeom>
          <a:solidFill>
            <a:srgbClr val="A421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39" name="Imagen 12" descr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123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561" y="265631"/>
            <a:ext cx="9171921" cy="635108"/>
          </a:xfrm>
        </p:spPr>
        <p:txBody>
          <a:bodyPr>
            <a:noAutofit/>
          </a:bodyPr>
          <a:lstStyle>
            <a:lvl1pPr algn="l">
              <a:defRPr sz="3200" b="0" i="0">
                <a:solidFill>
                  <a:srgbClr val="660066"/>
                </a:solidFill>
                <a:latin typeface="Montserrat Alternates SemiBold"/>
                <a:cs typeface="Montserrat Alternates SemiBold"/>
              </a:defRPr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5560" y="1600201"/>
            <a:ext cx="10972800" cy="4525963"/>
          </a:xfrm>
        </p:spPr>
        <p:txBody>
          <a:bodyPr>
            <a:normAutofit/>
          </a:bodyPr>
          <a:lstStyle>
            <a:lvl1pPr>
              <a:defRPr sz="3200" b="0" i="0">
                <a:solidFill>
                  <a:schemeClr val="tx2">
                    <a:lumMod val="50000"/>
                  </a:schemeClr>
                </a:solidFill>
                <a:latin typeface="Montserrat Alternates Medium"/>
                <a:cs typeface="Montserrat Alternates Medium"/>
              </a:defRPr>
            </a:lvl1pPr>
            <a:lvl2pPr>
              <a:defRPr sz="2667" b="0" i="0">
                <a:solidFill>
                  <a:schemeClr val="tx2">
                    <a:lumMod val="50000"/>
                  </a:schemeClr>
                </a:solidFill>
                <a:latin typeface="Montserrat Alternates Medium"/>
                <a:cs typeface="Montserrat Alternates Medium"/>
              </a:defRPr>
            </a:lvl2pPr>
            <a:lvl3pPr>
              <a:defRPr sz="2400" b="0" i="0">
                <a:solidFill>
                  <a:schemeClr val="tx2">
                    <a:lumMod val="50000"/>
                  </a:schemeClr>
                </a:solidFill>
                <a:latin typeface="Montserrat Alternates Medium"/>
                <a:cs typeface="Montserrat Alternates Medium"/>
              </a:defRPr>
            </a:lvl3pPr>
            <a:lvl4pPr>
              <a:defRPr sz="2133" b="0" i="0">
                <a:solidFill>
                  <a:schemeClr val="tx2">
                    <a:lumMod val="50000"/>
                  </a:schemeClr>
                </a:solidFill>
                <a:latin typeface="Montserrat Alternates Medium"/>
                <a:cs typeface="Montserrat Alternates Medium"/>
              </a:defRPr>
            </a:lvl4pPr>
            <a:lvl5pPr>
              <a:defRPr sz="2133" b="0" i="0">
                <a:solidFill>
                  <a:schemeClr val="tx2">
                    <a:lumMod val="50000"/>
                  </a:schemeClr>
                </a:solidFill>
                <a:latin typeface="Montserrat Alternates Medium"/>
                <a:cs typeface="Montserrat Alternates Medium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1413205" cy="365125"/>
          </a:xfrm>
        </p:spPr>
        <p:txBody>
          <a:bodyPr/>
          <a:lstStyle>
            <a:lvl1pPr algn="l">
              <a:defRPr sz="1067" b="0" i="0">
                <a:solidFill>
                  <a:srgbClr val="660066"/>
                </a:solidFill>
                <a:latin typeface="Montserrat Alternates SmBold It"/>
                <a:cs typeface="Montserrat Alternates SmBold It"/>
              </a:defRPr>
            </a:lvl1pPr>
          </a:lstStyle>
          <a:p>
            <a:fld id="{B6B266A0-FF0E-4046-933B-CDC6B1BE5A34}" type="datetimeFigureOut">
              <a:rPr lang="es-ES" smtClean="0"/>
              <a:pPr/>
              <a:t>15/3/20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1917921" cy="365125"/>
          </a:xfrm>
        </p:spPr>
        <p:txBody>
          <a:bodyPr/>
          <a:lstStyle>
            <a:lvl1pPr algn="l">
              <a:defRPr sz="1067" b="0" i="0">
                <a:solidFill>
                  <a:srgbClr val="660066"/>
                </a:solidFill>
                <a:latin typeface="Montserrat Alternates SmBold It"/>
                <a:cs typeface="Montserrat Alternates SmBold It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1413205" cy="365125"/>
          </a:xfrm>
        </p:spPr>
        <p:txBody>
          <a:bodyPr/>
          <a:lstStyle>
            <a:lvl1pPr algn="l">
              <a:defRPr sz="1067" b="0" i="0">
                <a:solidFill>
                  <a:srgbClr val="660066"/>
                </a:solidFill>
                <a:latin typeface="Montserrat Alternates SmBold It"/>
                <a:cs typeface="Montserrat Alternates SmBold It"/>
              </a:defRPr>
            </a:lvl1pPr>
          </a:lstStyle>
          <a:p>
            <a:fld id="{B6CA2FC5-544C-2D45-B91D-0CE971AB11C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75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99C0E-414B-4742-8F18-A0ECE14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AE6D4-0422-4248-B05D-55FE46C6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CB96C-1C06-3B44-8615-D726F447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DF0E-90BF-EC4E-8934-156187A1162F}" type="datetimeFigureOut">
              <a:rPr lang="es-MX" smtClean="0"/>
              <a:t>15/03/20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D1A4B-ADA7-7043-82FA-F7032EB1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2CF53-648D-B74F-A473-B4CC8BB2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4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1E6DD-1443-C546-A4D1-B93A790EB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498" y="3606800"/>
            <a:ext cx="8129003" cy="1144588"/>
          </a:xfrm>
        </p:spPr>
        <p:txBody>
          <a:bodyPr/>
          <a:lstStyle/>
          <a:p>
            <a:r>
              <a:rPr lang="es-MX" dirty="0"/>
              <a:t>DOMINGO 15 de MARZO de 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408121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313088"/>
            <a:ext cx="11384280" cy="62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81" y="1516658"/>
            <a:ext cx="5627798" cy="4094287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0163741" y="1523299"/>
            <a:ext cx="1089470" cy="2159794"/>
            <a:chOff x="10370716" y="1629266"/>
            <a:chExt cx="1132560" cy="2386395"/>
          </a:xfrm>
        </p:grpSpPr>
        <p:sp>
          <p:nvSpPr>
            <p:cNvPr id="15" name="Rectángulo redondeado 14"/>
            <p:cNvSpPr/>
            <p:nvPr/>
          </p:nvSpPr>
          <p:spPr>
            <a:xfrm>
              <a:off x="10409038" y="1629266"/>
              <a:ext cx="1094238" cy="408528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482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0385093" y="2059053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NEGATIVOS</a:t>
              </a:r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9BBB59">
                  <a:lumMod val="50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6890" y="1681292"/>
              <a:ext cx="353599" cy="325734"/>
            </a:xfrm>
            <a:prstGeom prst="rect">
              <a:avLst/>
            </a:prstGeom>
            <a:noFill/>
          </p:spPr>
        </p:pic>
        <p:sp>
          <p:nvSpPr>
            <p:cNvPr id="18" name="Rectángulo redondeado 17"/>
            <p:cNvSpPr/>
            <p:nvPr/>
          </p:nvSpPr>
          <p:spPr>
            <a:xfrm>
              <a:off x="10402977" y="3260932"/>
              <a:ext cx="1094238" cy="408528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noProof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53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0370716" y="3669464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confirmados</a:t>
              </a:r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568" y="3317875"/>
              <a:ext cx="353599" cy="325734"/>
            </a:xfrm>
            <a:prstGeom prst="rect">
              <a:avLst/>
            </a:prstGeom>
            <a:solidFill>
              <a:srgbClr val="C00000"/>
            </a:solidFill>
          </p:spPr>
        </p:pic>
        <p:sp>
          <p:nvSpPr>
            <p:cNvPr id="21" name="Rectángulo redondeado 20"/>
            <p:cNvSpPr/>
            <p:nvPr/>
          </p:nvSpPr>
          <p:spPr>
            <a:xfrm>
              <a:off x="10398364" y="2461639"/>
              <a:ext cx="1094238" cy="4085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176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0377679" y="2867968"/>
              <a:ext cx="10942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Sospechosos</a:t>
              </a: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79646">
                  <a:lumMod val="75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8985" y="2503035"/>
              <a:ext cx="353599" cy="325734"/>
            </a:xfrm>
            <a:prstGeom prst="rect">
              <a:avLst/>
            </a:prstGeom>
            <a:noFill/>
          </p:spPr>
        </p:pic>
      </p:grpSp>
      <p:sp>
        <p:nvSpPr>
          <p:cNvPr id="24" name="CuadroTexto 23"/>
          <p:cNvSpPr txBox="1"/>
          <p:nvPr/>
        </p:nvSpPr>
        <p:spPr>
          <a:xfrm>
            <a:off x="6534184" y="6096789"/>
            <a:ext cx="5489858" cy="37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técnico.COVID-19 /Mexico-15 de marzo 2020 (corte 13:00hrs)</a:t>
            </a:r>
          </a:p>
        </p:txBody>
      </p:sp>
      <p:sp>
        <p:nvSpPr>
          <p:cNvPr id="26" name="Conector 25"/>
          <p:cNvSpPr/>
          <p:nvPr/>
        </p:nvSpPr>
        <p:spPr>
          <a:xfrm>
            <a:off x="9245306" y="4554275"/>
            <a:ext cx="122464" cy="12246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sz="1100"/>
          </a:p>
        </p:txBody>
      </p:sp>
      <p:sp>
        <p:nvSpPr>
          <p:cNvPr id="28" name="Conector 27"/>
          <p:cNvSpPr/>
          <p:nvPr/>
        </p:nvSpPr>
        <p:spPr>
          <a:xfrm>
            <a:off x="10279918" y="3861595"/>
            <a:ext cx="122464" cy="11268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sz="1100"/>
          </a:p>
        </p:txBody>
      </p:sp>
      <p:sp>
        <p:nvSpPr>
          <p:cNvPr id="6" name="Rectángulo 5"/>
          <p:cNvSpPr/>
          <p:nvPr/>
        </p:nvSpPr>
        <p:spPr>
          <a:xfrm>
            <a:off x="10370536" y="3718119"/>
            <a:ext cx="988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s-MX" sz="900" b="1" dirty="0">
                <a:solidFill>
                  <a:prstClr val="black"/>
                </a:solidFill>
                <a:latin typeface="Montserrat" panose="00000500000000000000" pitchFamily="2" charset="0"/>
              </a:rPr>
              <a:t>Portador asintomático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43936"/>
              </p:ext>
            </p:extLst>
          </p:nvPr>
        </p:nvGraphicFramePr>
        <p:xfrm>
          <a:off x="5942618" y="4641289"/>
          <a:ext cx="21202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9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Casos</a:t>
                      </a:r>
                      <a:r>
                        <a:rPr lang="es-MX" sz="1200" baseline="0" dirty="0">
                          <a:latin typeface="Montserrat" panose="00000500000000000000" pitchFamily="2" charset="0"/>
                        </a:rPr>
                        <a:t> recuperado</a:t>
                      </a:r>
                      <a:endParaRPr lang="es-MX" sz="12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Entidad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Sinaloa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EDOMX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7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Montserrat" panose="00000500000000000000" pitchFamily="2" charset="0"/>
                        </a:rPr>
                        <a:t>Coahuila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hart 2"/>
          <p:cNvGraphicFramePr>
            <a:graphicFrameLocks/>
          </p:cNvGraphicFramePr>
          <p:nvPr/>
        </p:nvGraphicFramePr>
        <p:xfrm>
          <a:off x="0" y="1096260"/>
          <a:ext cx="3006090" cy="243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3"/>
          <p:cNvGraphicFramePr>
            <a:graphicFrameLocks/>
          </p:cNvGraphicFramePr>
          <p:nvPr/>
        </p:nvGraphicFramePr>
        <p:xfrm>
          <a:off x="1976203" y="1018877"/>
          <a:ext cx="4309315" cy="243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13439"/>
              </p:ext>
            </p:extLst>
          </p:nvPr>
        </p:nvGraphicFramePr>
        <p:xfrm>
          <a:off x="2843329" y="3051566"/>
          <a:ext cx="3122329" cy="3243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Rectángulo 7"/>
          <p:cNvSpPr/>
          <p:nvPr/>
        </p:nvSpPr>
        <p:spPr>
          <a:xfrm>
            <a:off x="79231" y="3965159"/>
            <a:ext cx="3006090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u="sng" dirty="0">
                <a:latin typeface="Montserrat" panose="00000500000000000000" pitchFamily="2" charset="0"/>
              </a:rPr>
              <a:t>En lo referente al tema de atención médica la totalidad de los casos están estables al corte de hoy.</a:t>
            </a:r>
          </a:p>
          <a:p>
            <a:pPr marL="228600" lvl="1" indent="-228600" algn="just" defTabSz="457200">
              <a:lnSpc>
                <a:spcPct val="90000"/>
              </a:lnSpc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prstClr val="black"/>
                </a:solidFill>
                <a:latin typeface="Montserrat" panose="00000500000000000000" pitchFamily="2" charset="0"/>
              </a:rPr>
              <a:t>Mediana de edad: 46 años (19-73 años).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9A7FB3AB-7D30-1A47-8733-C635BFC5B2A5}"/>
              </a:ext>
            </a:extLst>
          </p:cNvPr>
          <p:cNvSpPr txBox="1">
            <a:spLocks/>
          </p:cNvSpPr>
          <p:nvPr/>
        </p:nvSpPr>
        <p:spPr>
          <a:xfrm>
            <a:off x="264813" y="389820"/>
            <a:ext cx="8771667" cy="533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A42145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Montserrat Black" panose="00000A00000000000000" pitchFamily="2" charset="0"/>
              </a:rPr>
              <a:t>COVID-19: Panorama Nacional, al 15/03/2020</a:t>
            </a:r>
          </a:p>
        </p:txBody>
      </p:sp>
    </p:spTree>
    <p:extLst>
      <p:ext uri="{BB962C8B-B14F-4D97-AF65-F5344CB8AC3E}">
        <p14:creationId xmlns:p14="http://schemas.microsoft.com/office/powerpoint/2010/main" val="15002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0486" y="343348"/>
            <a:ext cx="2312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A42145"/>
                </a:solidFill>
                <a:latin typeface="Montserrat ExtraBold" panose="00000900000000000000" pitchFamily="2" charset="0"/>
                <a:ea typeface="+mj-ea"/>
                <a:cs typeface="+mj-cs"/>
              </a:rPr>
              <a:t>Vigilancia Epidemiológica de enfermedad por COVID-19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0" y="5430893"/>
            <a:ext cx="246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técnico. COVID-19 /Mexico-15 de marzo 2020 (corte 13:00hrs)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72066"/>
              </p:ext>
            </p:extLst>
          </p:nvPr>
        </p:nvGraphicFramePr>
        <p:xfrm>
          <a:off x="2468826" y="343348"/>
          <a:ext cx="4785992" cy="6183196"/>
        </p:xfrm>
        <a:graphic>
          <a:graphicData uri="http://schemas.openxmlformats.org/drawingml/2006/table">
            <a:tbl>
              <a:tblPr/>
              <a:tblGrid>
                <a:gridCol w="112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148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NÚMERO DE CONTACTOS DE CASOS POSITIVOS A COVID-19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48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# CASO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ENTIDAD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s-MX" sz="900" b="1" i="0" u="none" strike="noStrike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NÚMERO DE CONTACTOS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SINTOMAS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8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SI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AGUASCALIENTES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CHIAPAS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9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12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13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17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18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19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20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CIUDAD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COAHUILA*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22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DURANGO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23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JALISCO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24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JALISCO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25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MÉXICO*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26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28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ESTADO DE MÉXICO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29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30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31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32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33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NUEVO LEÓN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34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OAXACA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35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OAXACA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36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PUEBLA¥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37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351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38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351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*Pacientes recuperados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351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¥Pacientes asintomáticos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35148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Fecha: 15/03/2020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35148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Hora:15 hrs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13614"/>
              </p:ext>
            </p:extLst>
          </p:nvPr>
        </p:nvGraphicFramePr>
        <p:xfrm>
          <a:off x="7400805" y="1393540"/>
          <a:ext cx="4645886" cy="3469139"/>
        </p:xfrm>
        <a:graphic>
          <a:graphicData uri="http://schemas.openxmlformats.org/drawingml/2006/table">
            <a:tbl>
              <a:tblPr/>
              <a:tblGrid>
                <a:gridCol w="109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966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NÚMERO DE CONTACTOS DE CASOS POSITIVOS A COVID-19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6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# CASO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ENTIDAD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rtl="0" fontAlgn="b"/>
                      <a:endParaRPr lang="es-MX" sz="900" b="1" i="0" u="none" strike="noStrike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NÚMERO DE CONTACTOS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SINTOMAS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SI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1" i="0" u="none" strike="noStrike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39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40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41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PUEBLA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42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43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44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45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46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47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QUERETARO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48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QUINTANA ROO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49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SAN LUIS POTOSÍ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50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SAN LUIS POTOSÍ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51</a:t>
                      </a:r>
                    </a:p>
                  </a:txBody>
                  <a:tcPr marL="3117" marR="3117" marT="3117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SINALOA*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52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SINALOA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966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53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YUCATÁN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3332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Total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314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16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298</a:t>
                      </a:r>
                    </a:p>
                  </a:txBody>
                  <a:tcPr marL="3117" marR="3117" marT="3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*Pacientes recuperados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¥Pacientes asintomáticos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Fecha: 15/03/2020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966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Hora:15 hrs</a:t>
                      </a: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3117" marR="3117" marT="3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D3A6F389-945C-824A-B5C7-990DF3D07BCF}"/>
              </a:ext>
            </a:extLst>
          </p:cNvPr>
          <p:cNvSpPr/>
          <p:nvPr/>
        </p:nvSpPr>
        <p:spPr>
          <a:xfrm>
            <a:off x="76795" y="2895490"/>
            <a:ext cx="2312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rgbClr val="A42145"/>
                </a:solidFill>
                <a:latin typeface="Montserrat ExtraBold" panose="00000900000000000000" pitchFamily="2" charset="0"/>
                <a:ea typeface="+mj-ea"/>
                <a:cs typeface="+mj-cs"/>
              </a:rPr>
              <a:t>Seguimiento</a:t>
            </a:r>
          </a:p>
          <a:p>
            <a:pPr algn="ctr"/>
            <a:r>
              <a:rPr lang="es-MX" sz="2400" b="1" dirty="0">
                <a:solidFill>
                  <a:srgbClr val="A42145"/>
                </a:solidFill>
                <a:latin typeface="Montserrat ExtraBold" panose="00000900000000000000" pitchFamily="2" charset="0"/>
                <a:ea typeface="+mj-ea"/>
                <a:cs typeface="+mj-cs"/>
              </a:rPr>
              <a:t>de Contactos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00A95F-BC80-D340-B54F-4CEA3A364936}"/>
              </a:ext>
            </a:extLst>
          </p:cNvPr>
          <p:cNvSpPr txBox="1"/>
          <p:nvPr/>
        </p:nvSpPr>
        <p:spPr>
          <a:xfrm>
            <a:off x="7500304" y="5005303"/>
            <a:ext cx="44457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De los 16 contactos que desarrollaron sintomatología, </a:t>
            </a:r>
            <a:r>
              <a:rPr lang="es-MX" b="1" dirty="0"/>
              <a:t>5 fueron positivos* </a:t>
            </a:r>
            <a:r>
              <a:rPr lang="es-MX" dirty="0"/>
              <a:t>a SARS-CoV-2, por lo que se consideran como </a:t>
            </a:r>
            <a:r>
              <a:rPr lang="es-MX" b="1" dirty="0"/>
              <a:t>casos confirmados asociados a importación</a:t>
            </a:r>
            <a:r>
              <a:rPr lang="es-MX" dirty="0"/>
              <a:t>.</a:t>
            </a:r>
          </a:p>
          <a:p>
            <a:pPr algn="just"/>
            <a:r>
              <a:rPr lang="es-MX" sz="1200" dirty="0"/>
              <a:t>* 2 en Querétaro, 2 en CDMX y 1 en Puebla.</a:t>
            </a:r>
          </a:p>
        </p:txBody>
      </p:sp>
    </p:spTree>
    <p:extLst>
      <p:ext uri="{BB962C8B-B14F-4D97-AF65-F5344CB8AC3E}">
        <p14:creationId xmlns:p14="http://schemas.microsoft.com/office/powerpoint/2010/main" val="222209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12192000" cy="19233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FAA6E5-1AF5-3447-92E4-204E09D9884D}"/>
              </a:ext>
            </a:extLst>
          </p:cNvPr>
          <p:cNvSpPr txBox="1"/>
          <p:nvPr/>
        </p:nvSpPr>
        <p:spPr>
          <a:xfrm>
            <a:off x="3415665" y="2811780"/>
            <a:ext cx="536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LAMINA PAUSA</a:t>
            </a:r>
          </a:p>
        </p:txBody>
      </p:sp>
    </p:spTree>
    <p:extLst>
      <p:ext uri="{BB962C8B-B14F-4D97-AF65-F5344CB8AC3E}">
        <p14:creationId xmlns:p14="http://schemas.microsoft.com/office/powerpoint/2010/main" val="5463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SPUESTA"/>
          <p:cNvSpPr/>
          <p:nvPr/>
        </p:nvSpPr>
        <p:spPr>
          <a:xfrm>
            <a:off x="4450875" y="585849"/>
            <a:ext cx="3251969" cy="903046"/>
          </a:xfrm>
          <a:prstGeom prst="roundRect">
            <a:avLst>
              <a:gd name="adj" fmla="val 21095"/>
            </a:avLst>
          </a:prstGeom>
          <a:solidFill>
            <a:srgbClr val="945200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RESPUESTA</a:t>
            </a:r>
          </a:p>
        </p:txBody>
      </p:sp>
      <p:sp>
        <p:nvSpPr>
          <p:cNvPr id="105" name="ESCENARIO 1"/>
          <p:cNvSpPr/>
          <p:nvPr/>
        </p:nvSpPr>
        <p:spPr>
          <a:xfrm>
            <a:off x="826107" y="2137015"/>
            <a:ext cx="2342181" cy="620901"/>
          </a:xfrm>
          <a:prstGeom prst="roundRect">
            <a:avLst>
              <a:gd name="adj" fmla="val 30681"/>
            </a:avLst>
          </a:prstGeom>
          <a:solidFill>
            <a:srgbClr val="008F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ESCENARIO 1</a:t>
            </a:r>
          </a:p>
        </p:txBody>
      </p:sp>
      <p:sp>
        <p:nvSpPr>
          <p:cNvPr id="106" name="ESCENARIO 2"/>
          <p:cNvSpPr/>
          <p:nvPr/>
        </p:nvSpPr>
        <p:spPr>
          <a:xfrm>
            <a:off x="4887966" y="2137015"/>
            <a:ext cx="2342181" cy="620901"/>
          </a:xfrm>
          <a:prstGeom prst="roundRect">
            <a:avLst>
              <a:gd name="adj" fmla="val 30681"/>
            </a:avLst>
          </a:prstGeom>
          <a:solidFill>
            <a:srgbClr val="FFFC79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5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ESCENARIO 2</a:t>
            </a:r>
          </a:p>
        </p:txBody>
      </p:sp>
      <p:sp>
        <p:nvSpPr>
          <p:cNvPr id="107" name="ESCENARIO 3"/>
          <p:cNvSpPr/>
          <p:nvPr/>
        </p:nvSpPr>
        <p:spPr>
          <a:xfrm>
            <a:off x="9045195" y="2137015"/>
            <a:ext cx="2342181" cy="620901"/>
          </a:xfrm>
          <a:prstGeom prst="roundRect">
            <a:avLst>
              <a:gd name="adj" fmla="val 30681"/>
            </a:avLst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ESCENARIO 3</a:t>
            </a:r>
          </a:p>
        </p:txBody>
      </p:sp>
      <p:sp>
        <p:nvSpPr>
          <p:cNvPr id="108" name="IMPORTACIÓN"/>
          <p:cNvSpPr txBox="1"/>
          <p:nvPr/>
        </p:nvSpPr>
        <p:spPr>
          <a:xfrm>
            <a:off x="1100788" y="2854184"/>
            <a:ext cx="1792820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IMPORTACIÓN</a:t>
            </a:r>
          </a:p>
        </p:txBody>
      </p:sp>
      <p:sp>
        <p:nvSpPr>
          <p:cNvPr id="109" name="DISPERSIÓN COMUNITARIA"/>
          <p:cNvSpPr txBox="1"/>
          <p:nvPr/>
        </p:nvSpPr>
        <p:spPr>
          <a:xfrm>
            <a:off x="4421173" y="2854184"/>
            <a:ext cx="3275767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2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DISPERSIÓN COMUNITARIA</a:t>
            </a:r>
          </a:p>
        </p:txBody>
      </p:sp>
      <p:sp>
        <p:nvSpPr>
          <p:cNvPr id="110" name="EPIDÉMICO"/>
          <p:cNvSpPr txBox="1"/>
          <p:nvPr/>
        </p:nvSpPr>
        <p:spPr>
          <a:xfrm>
            <a:off x="9501526" y="2854184"/>
            <a:ext cx="1429518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2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EPIDÉMICO</a:t>
            </a:r>
          </a:p>
        </p:txBody>
      </p:sp>
      <p:sp>
        <p:nvSpPr>
          <p:cNvPr id="111" name="Casos Importados…"/>
          <p:cNvSpPr txBox="1"/>
          <p:nvPr/>
        </p:nvSpPr>
        <p:spPr>
          <a:xfrm>
            <a:off x="739221" y="3600948"/>
            <a:ext cx="2515954" cy="145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Casos Importados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Transmisión 2º Generación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Brotes familiares</a:t>
            </a:r>
          </a:p>
        </p:txBody>
      </p:sp>
      <p:sp>
        <p:nvSpPr>
          <p:cNvPr id="112" name="Transmisión 3º Generación y superior…"/>
          <p:cNvSpPr txBox="1"/>
          <p:nvPr/>
        </p:nvSpPr>
        <p:spPr>
          <a:xfrm>
            <a:off x="4647567" y="3611849"/>
            <a:ext cx="2858585" cy="109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Transmisión 3º Generación y superior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Brotes comunitarios</a:t>
            </a:r>
          </a:p>
        </p:txBody>
      </p:sp>
      <p:sp>
        <p:nvSpPr>
          <p:cNvPr id="113" name="Brotes Regionales…"/>
          <p:cNvSpPr txBox="1"/>
          <p:nvPr/>
        </p:nvSpPr>
        <p:spPr>
          <a:xfrm>
            <a:off x="8898545" y="3695336"/>
            <a:ext cx="2575717" cy="74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buSzPct val="100000"/>
              <a:buChar char="•"/>
              <a:defRPr sz="2200"/>
            </a:pPr>
            <a:r>
              <a:t>Brotes Regionales</a:t>
            </a:r>
          </a:p>
          <a:p>
            <a:pPr marL="228600" indent="-228600">
              <a:buSzPct val="100000"/>
              <a:buChar char="•"/>
              <a:defRPr sz="2200"/>
            </a:pPr>
            <a:r>
              <a:t>Dispersión Nacional</a:t>
            </a:r>
          </a:p>
        </p:txBody>
      </p:sp>
      <p:grpSp>
        <p:nvGrpSpPr>
          <p:cNvPr id="117" name="Grupo"/>
          <p:cNvGrpSpPr/>
          <p:nvPr/>
        </p:nvGrpSpPr>
        <p:grpSpPr>
          <a:xfrm>
            <a:off x="1980483" y="5925617"/>
            <a:ext cx="9489088" cy="1270001"/>
            <a:chOff x="1551197" y="547369"/>
            <a:chExt cx="9489087" cy="1270000"/>
          </a:xfrm>
        </p:grpSpPr>
        <p:sp>
          <p:nvSpPr>
            <p:cNvPr id="114" name="Casos Estimados: Docenas…"/>
            <p:cNvSpPr/>
            <p:nvPr/>
          </p:nvSpPr>
          <p:spPr>
            <a:xfrm>
              <a:off x="1551197" y="547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0549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Casos Estimados: Docenas</a:t>
              </a:r>
            </a:p>
            <a:p>
              <a:pPr algn="ctr">
                <a:defRPr sz="1600"/>
              </a:pPr>
              <a:r>
                <a:t>Leves: 80%</a:t>
              </a:r>
            </a:p>
            <a:p>
              <a:pPr algn="ctr">
                <a:defRPr sz="1600"/>
              </a:pPr>
              <a:r>
                <a:t>Graves: 14%</a:t>
              </a:r>
            </a:p>
            <a:p>
              <a:pPr algn="ctr">
                <a:defRPr sz="1600"/>
              </a:pPr>
              <a:r>
                <a:t>Muy Graves: 6%</a:t>
              </a:r>
            </a:p>
          </p:txBody>
        </p:sp>
        <p:sp>
          <p:nvSpPr>
            <p:cNvPr id="115" name="Casos Estimados: Cientos…"/>
            <p:cNvSpPr/>
            <p:nvPr/>
          </p:nvSpPr>
          <p:spPr>
            <a:xfrm>
              <a:off x="5613055" y="547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0549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Casos Estimados: Cientos</a:t>
              </a:r>
            </a:p>
            <a:p>
              <a:pPr algn="ctr">
                <a:defRPr sz="1600"/>
              </a:pPr>
              <a:r>
                <a:t>Leves: 80%</a:t>
              </a:r>
            </a:p>
            <a:p>
              <a:pPr algn="ctr">
                <a:defRPr sz="1600"/>
              </a:pPr>
              <a:r>
                <a:t>Graves: 14%</a:t>
              </a:r>
            </a:p>
            <a:p>
              <a:pPr algn="ctr">
                <a:defRPr sz="1600"/>
              </a:pPr>
              <a:r>
                <a:t>Muy Graves: 6%</a:t>
              </a:r>
            </a:p>
          </p:txBody>
        </p:sp>
        <p:sp>
          <p:nvSpPr>
            <p:cNvPr id="116" name="Casos Estimados: Miles…"/>
            <p:cNvSpPr/>
            <p:nvPr/>
          </p:nvSpPr>
          <p:spPr>
            <a:xfrm>
              <a:off x="9770284" y="547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00549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Casos Estimados: Miles</a:t>
              </a:r>
            </a:p>
            <a:p>
              <a:pPr algn="ctr">
                <a:defRPr sz="1600"/>
              </a:pPr>
              <a:r>
                <a:t>Leves: 80%</a:t>
              </a:r>
            </a:p>
            <a:p>
              <a:pPr algn="ctr">
                <a:defRPr sz="1600"/>
              </a:pPr>
              <a:r>
                <a:t>Graves: 14%</a:t>
              </a:r>
            </a:p>
            <a:p>
              <a:pPr algn="ctr">
                <a:defRPr sz="1600"/>
              </a:pPr>
              <a:r>
                <a:t>Muy Graves: 6%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1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SPUESTA"/>
          <p:cNvSpPr/>
          <p:nvPr/>
        </p:nvSpPr>
        <p:spPr>
          <a:xfrm>
            <a:off x="4450875" y="585849"/>
            <a:ext cx="3251969" cy="903046"/>
          </a:xfrm>
          <a:prstGeom prst="roundRect">
            <a:avLst>
              <a:gd name="adj" fmla="val 21095"/>
            </a:avLst>
          </a:prstGeom>
          <a:solidFill>
            <a:srgbClr val="945200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RESPUESTA</a:t>
            </a:r>
          </a:p>
        </p:txBody>
      </p:sp>
      <p:pic>
        <p:nvPicPr>
          <p:cNvPr id="120" name="Imagen" descr="Imag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4" y="1721629"/>
            <a:ext cx="11395951" cy="44375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411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a"/>
          <p:cNvGraphicFramePr/>
          <p:nvPr/>
        </p:nvGraphicFramePr>
        <p:xfrm>
          <a:off x="566390" y="1327722"/>
          <a:ext cx="11059219" cy="5147605"/>
        </p:xfrm>
        <a:graphic>
          <a:graphicData uri="http://schemas.openxmlformats.org/drawingml/2006/table">
            <a:tbl>
              <a:tblPr/>
              <a:tblGrid>
                <a:gridCol w="266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801">
                <a:tc gridSpan="4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Qué, Donde y Cuando: Se aplica por Localidad o Municipio, en su caso Entidad Federativa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08">
                <a:tc gridSpan="4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SANA DISTANCIA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67">
                <a:tc row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ESCENARIOS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1: Importación Viral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2: Dispersión Comunitaria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3: Epidémico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Decenas de casos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Cientos de casos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Miles de casos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A9A9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Saludo entre personas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Ninguna restricción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saludar de beso ni abrazo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saludar de beso ni abrazo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8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Espacios Publicos Cerrados (Teatros, Estadios, Cines, etc)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necesario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8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Espacios Públicos Abiertos (Plazas, Parques, Playas, etc)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No necesario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eventos ante brotes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83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Escuelas, Preparatorias y Universidades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Difusión de mensajes preventivos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Filtro Escolar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clases en escuelas con brotes activos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2613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 b="1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Lugar de Trabajo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Difusión de mensajes preventivos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8F00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Filtro Sanitario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FC79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7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Suspensión de actividades en centros laborales con brotes activos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FF93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9" name="INTERVENCIONES DE PREVENCION Y CONTROL EN LOS DIFERENTES ESCENARIOS DE COVID-19"/>
          <p:cNvSpPr txBox="1"/>
          <p:nvPr/>
        </p:nvSpPr>
        <p:spPr>
          <a:xfrm>
            <a:off x="454541" y="316890"/>
            <a:ext cx="8469832" cy="856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600" b="1">
                <a:solidFill>
                  <a:srgbClr val="9411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INTERVENCIONES DE PREVENCION Y CONTROL EN LOS DIFERENTES ESCENARIOS DE COVID-19</a:t>
            </a:r>
          </a:p>
        </p:txBody>
      </p:sp>
    </p:spTree>
    <p:extLst>
      <p:ext uri="{BB962C8B-B14F-4D97-AF65-F5344CB8AC3E}">
        <p14:creationId xmlns:p14="http://schemas.microsoft.com/office/powerpoint/2010/main" val="41330257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3BC2880E-9727-144D-B896-D31D59EB5934}"/>
              </a:ext>
            </a:extLst>
          </p:cNvPr>
          <p:cNvSpPr txBox="1">
            <a:spLocks/>
          </p:cNvSpPr>
          <p:nvPr/>
        </p:nvSpPr>
        <p:spPr>
          <a:xfrm>
            <a:off x="2031498" y="3606800"/>
            <a:ext cx="8129003" cy="114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rgbClr val="BC945A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DOMINGO 15 de MARZO de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0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̃anera_Salud.potx" id="{9A5E8FFE-1203-4403-9524-920462DE46B6}" vid="{E16A5DC2-BE1F-4E84-93FA-2874B807677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  <a:fontScheme name="Blank">
    <a:majorFont>
      <a:latin typeface="Helvetica Neue"/>
      <a:ea typeface="Helvetica Neue"/>
      <a:cs typeface="Helvetica Neue"/>
    </a:majorFont>
    <a:minorFont>
      <a:latin typeface="Helvetica Neue"/>
      <a:ea typeface="Helvetica Neue"/>
      <a:cs typeface="Helvetica Neue"/>
    </a:minorFont>
  </a:fontScheme>
  <a:fmtScheme name="Blank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  <a:fontScheme name="Blank">
    <a:majorFont>
      <a:latin typeface="Helvetica Neue"/>
      <a:ea typeface="Helvetica Neue"/>
      <a:cs typeface="Helvetica Neue"/>
    </a:majorFont>
    <a:minorFont>
      <a:latin typeface="Helvetica Neue"/>
      <a:ea typeface="Helvetica Neue"/>
      <a:cs typeface="Helvetica Neue"/>
    </a:minorFont>
  </a:fontScheme>
  <a:fmtScheme name="Blank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  <a:fontScheme name="Blank">
    <a:majorFont>
      <a:latin typeface="Helvetica Neue"/>
      <a:ea typeface="Helvetica Neue"/>
      <a:cs typeface="Helvetica Neue"/>
    </a:majorFont>
    <a:minorFont>
      <a:latin typeface="Helvetica Neue"/>
      <a:ea typeface="Helvetica Neue"/>
      <a:cs typeface="Helvetica Neue"/>
    </a:minorFont>
  </a:fontScheme>
  <a:fmtScheme name="Blank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6AC7272D29B40B2A9536514A1EFF3" ma:contentTypeVersion="2" ma:contentTypeDescription="Crear nuevo documento." ma:contentTypeScope="" ma:versionID="20ae3fe5fd2340c9a5e2fe92917dd84c">
  <xsd:schema xmlns:xsd="http://www.w3.org/2001/XMLSchema" xmlns:xs="http://www.w3.org/2001/XMLSchema" xmlns:p="http://schemas.microsoft.com/office/2006/metadata/properties" xmlns:ns1="http://schemas.microsoft.com/sharepoint/v3" xmlns:ns2="b4d04a17-de84-4ca4-a042-8d219a44b816" targetNamespace="http://schemas.microsoft.com/office/2006/metadata/properties" ma:root="true" ma:fieldsID="dbd6357ed5ee8d9073b096b5fedbe883" ns1:_="" ns2:_="">
    <xsd:import namespace="http://schemas.microsoft.com/sharepoint/v3"/>
    <xsd:import namespace="b4d04a17-de84-4ca4-a042-8d219a44b81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4a17-de84-4ca4-a042-8d219a44b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7D83C5-3A07-4233-84DB-FAE1AB8AEAF9}"/>
</file>

<file path=customXml/itemProps2.xml><?xml version="1.0" encoding="utf-8"?>
<ds:datastoreItem xmlns:ds="http://schemas.openxmlformats.org/officeDocument/2006/customXml" ds:itemID="{77D59BD0-392D-4DAA-A883-D5779774D0E6}"/>
</file>

<file path=customXml/itemProps3.xml><?xml version="1.0" encoding="utf-8"?>
<ds:datastoreItem xmlns:ds="http://schemas.openxmlformats.org/officeDocument/2006/customXml" ds:itemID="{9518A41A-31C0-4F92-95BF-3E1817E62D34}"/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1892</TotalTime>
  <Words>828</Words>
  <Application>Microsoft Macintosh PowerPoint</Application>
  <PresentationFormat>Panorámica</PresentationFormat>
  <Paragraphs>401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Impact</vt:lpstr>
      <vt:lpstr>Montserrat</vt:lpstr>
      <vt:lpstr>Montserrat Alternates Medium</vt:lpstr>
      <vt:lpstr>Montserrat Alternates SemiBold</vt:lpstr>
      <vt:lpstr>Montserrat Alternates SmBold It</vt:lpstr>
      <vt:lpstr>Montserrat Black</vt:lpstr>
      <vt:lpstr>Montserrat ExtraBold</vt:lpstr>
      <vt:lpstr>Montserrat Medium</vt:lpstr>
      <vt:lpstr>Montserrat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Javier Gonzalez Velazquez - Alumno</dc:creator>
  <cp:lastModifiedBy>José Luis Alomía Zegarra</cp:lastModifiedBy>
  <cp:revision>255</cp:revision>
  <dcterms:created xsi:type="dcterms:W3CDTF">2020-01-20T22:04:18Z</dcterms:created>
  <dcterms:modified xsi:type="dcterms:W3CDTF">2020-03-16T00:32:29Z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0x0101001226AC7272D29B40B2A9536514A1EFF3</vt:lpwstr>
  </property>
</Properties>
</file>