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0"/>
  </p:notesMasterIdLst>
  <p:sldIdLst>
    <p:sldId id="317" r:id="rId3"/>
    <p:sldId id="323" r:id="rId4"/>
    <p:sldId id="349" r:id="rId5"/>
    <p:sldId id="364" r:id="rId6"/>
    <p:sldId id="365" r:id="rId7"/>
    <p:sldId id="350" r:id="rId8"/>
    <p:sldId id="372" r:id="rId9"/>
    <p:sldId id="371" r:id="rId10"/>
    <p:sldId id="361" r:id="rId11"/>
    <p:sldId id="353" r:id="rId12"/>
    <p:sldId id="366" r:id="rId13"/>
    <p:sldId id="367" r:id="rId14"/>
    <p:sldId id="368" r:id="rId15"/>
    <p:sldId id="347" r:id="rId16"/>
    <p:sldId id="356" r:id="rId17"/>
    <p:sldId id="370" r:id="rId18"/>
    <p:sldId id="3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47C"/>
    <a:srgbClr val="DDDDDB"/>
    <a:srgbClr val="D3A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74ADC69E-7B21-41C9-B744-73AA54F21F6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01845" y="1742673"/>
            <a:ext cx="2042136" cy="2376264"/>
          </a:xfrm>
          <a:prstGeom prst="round2DiagRect">
            <a:avLst>
              <a:gd name="adj1" fmla="val 30184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1330B0B-9763-4244-802F-F7BE7B139D2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679716" y="1742673"/>
            <a:ext cx="2042136" cy="2376264"/>
          </a:xfrm>
          <a:prstGeom prst="round2DiagRect">
            <a:avLst>
              <a:gd name="adj1" fmla="val 29763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749222CF-6D36-44EA-879A-C5734EBAFFA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57587" y="1742673"/>
            <a:ext cx="2042136" cy="2376264"/>
          </a:xfrm>
          <a:prstGeom prst="round2DiagRect">
            <a:avLst>
              <a:gd name="adj1" fmla="val 28917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0637056-896D-4BB6-9D69-2C13D71FEC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235458" y="1742673"/>
            <a:ext cx="2042136" cy="2376264"/>
          </a:xfrm>
          <a:prstGeom prst="round2DiagRect">
            <a:avLst>
              <a:gd name="adj1" fmla="val 33141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34D636-947E-4261-86EE-F71335514DD5}"/>
              </a:ext>
            </a:extLst>
          </p:cNvPr>
          <p:cNvSpPr txBox="1"/>
          <p:nvPr/>
        </p:nvSpPr>
        <p:spPr>
          <a:xfrm>
            <a:off x="3717703" y="2137666"/>
            <a:ext cx="847429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NORTHERN LEAF BLIGHT DISEASE DETECTION USING IMAGE CLASSIFICATION 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0520" y="5937161"/>
            <a:ext cx="213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GROUP 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0931" y="4435522"/>
            <a:ext cx="4926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Imelda </a:t>
            </a:r>
            <a:r>
              <a:rPr lang="en-US" b="1" dirty="0" err="1"/>
              <a:t>Masika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Sheila </a:t>
            </a:r>
            <a:r>
              <a:rPr lang="en-US" b="1" dirty="0" err="1" smtClean="0"/>
              <a:t>Kamanzi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Robin </a:t>
            </a:r>
            <a:r>
              <a:rPr lang="en-US" b="1" dirty="0" err="1"/>
              <a:t>Mutai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Muthoni</a:t>
            </a:r>
            <a:r>
              <a:rPr lang="en-US" b="1" dirty="0"/>
              <a:t> </a:t>
            </a:r>
            <a:r>
              <a:rPr lang="en-US" b="1" dirty="0" err="1"/>
              <a:t>Kahura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Bryan </a:t>
            </a:r>
            <a:r>
              <a:rPr lang="en-US" b="1" dirty="0" err="1"/>
              <a:t>Okwach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Felix </a:t>
            </a:r>
            <a:r>
              <a:rPr lang="en-US" b="1" dirty="0" err="1"/>
              <a:t>Awino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1573197" cy="85980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  <a:cs typeface="+mn-cs"/>
              </a:rPr>
              <a:t>Baseline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Model </a:t>
            </a:r>
            <a:r>
              <a:rPr lang="en-US" b="1" dirty="0" smtClean="0">
                <a:solidFill>
                  <a:schemeClr val="accent2"/>
                </a:solidFill>
                <a:cs typeface="+mn-cs"/>
              </a:rPr>
              <a:t>CNN</a:t>
            </a:r>
            <a:endParaRPr lang="en-US" b="1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CD52A8-2EFC-4029-B954-0B80020BCBC8}"/>
              </a:ext>
            </a:extLst>
          </p:cNvPr>
          <p:cNvSpPr txBox="1"/>
          <p:nvPr/>
        </p:nvSpPr>
        <p:spPr>
          <a:xfrm>
            <a:off x="2174500" y="292076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9D190D-7585-4D7A-8C7F-E915ECBA45F4}"/>
              </a:ext>
            </a:extLst>
          </p:cNvPr>
          <p:cNvSpPr txBox="1"/>
          <p:nvPr/>
        </p:nvSpPr>
        <p:spPr>
          <a:xfrm>
            <a:off x="3830684" y="3179928"/>
            <a:ext cx="891441" cy="529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A949CD-A242-4F3D-8C6B-E2CE1AB8D5E1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775C58-F3BC-42FC-9028-44572D8BC46B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1514574"/>
            <a:ext cx="514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CNNs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are particularly suited for image recognition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tasks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2506279"/>
            <a:ext cx="510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model's architecture involves several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layers.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3453424"/>
            <a:ext cx="510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The model is compiled with the categorical cross-entropy loss function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408206" y="4468994"/>
            <a:ext cx="5105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The labels are also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one-hot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encoded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transforming them into a format suitable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for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classification tasks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76" y="1758052"/>
            <a:ext cx="5339421" cy="4683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5652" y="1145242"/>
            <a:ext cx="41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Baseline Model Confusion Matrix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5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1573197" cy="85980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  <a:cs typeface="+mn-cs"/>
              </a:rPr>
              <a:t>Transfer Learning Model VGG16</a:t>
            </a:r>
            <a:endParaRPr lang="en-US" b="1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CD52A8-2EFC-4029-B954-0B80020BCBC8}"/>
              </a:ext>
            </a:extLst>
          </p:cNvPr>
          <p:cNvSpPr txBox="1"/>
          <p:nvPr/>
        </p:nvSpPr>
        <p:spPr>
          <a:xfrm>
            <a:off x="2174500" y="292076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9D190D-7585-4D7A-8C7F-E915ECBA45F4}"/>
              </a:ext>
            </a:extLst>
          </p:cNvPr>
          <p:cNvSpPr txBox="1"/>
          <p:nvPr/>
        </p:nvSpPr>
        <p:spPr>
          <a:xfrm>
            <a:off x="3830684" y="3179928"/>
            <a:ext cx="891441" cy="529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A949CD-A242-4F3D-8C6B-E2CE1AB8D5E1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775C58-F3BC-42FC-9028-44572D8BC46B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1514574"/>
            <a:ext cx="514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We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used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the VGG16 model,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which is effective in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image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recognition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2506279"/>
            <a:ext cx="510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We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set up data augmentation to artificially expand our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dataset.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12672" y="3453424"/>
            <a:ext cx="51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We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 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Loaded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and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Customized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VGG16 Model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07558" y="4207384"/>
            <a:ext cx="5105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The labels are also one-hot encoded transforming them into a format suitable for classification tasks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9671" y="1214651"/>
            <a:ext cx="41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VGG16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Model Confusion Matrix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310" y="1583983"/>
            <a:ext cx="5330938" cy="47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1969087" cy="85980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  <a:cs typeface="+mn-cs"/>
              </a:rPr>
              <a:t>Evaluation Metrics-Multiple Models</a:t>
            </a:r>
            <a:endParaRPr lang="en-US" b="1" dirty="0">
              <a:solidFill>
                <a:schemeClr val="accent2"/>
              </a:solidFill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2" y="1194180"/>
            <a:ext cx="11505064" cy="24702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3889613"/>
            <a:ext cx="11511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The Transfer Learning Model achieved the highest AUC </a:t>
            </a:r>
            <a:endParaRPr lang="en-US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 F1 Score, the Transfer Learning Model also outperformed the other </a:t>
            </a: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models</a:t>
            </a:r>
          </a:p>
          <a:p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</a:p>
          <a:p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1"/>
                </a:solidFill>
                <a:cs typeface="Arial" pitchFamily="34" charset="0"/>
              </a:rPr>
              <a:t>Transfer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Learning Model demonstrated the highest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recall. </a:t>
            </a:r>
            <a:endParaRPr lang="en-US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Transfer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Learning Model appears to be the strongest performer 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overall</a:t>
            </a: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04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7296"/>
            <a:ext cx="11969087" cy="85980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  <a:cs typeface="+mn-cs"/>
              </a:rPr>
              <a:t>ROC CURVE-Multiple Models</a:t>
            </a:r>
            <a:endParaRPr lang="en-US" b="1" dirty="0">
              <a:solidFill>
                <a:schemeClr val="accent2"/>
              </a:solidFill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" y="1108949"/>
            <a:ext cx="11245755" cy="57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6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5">
            <a:extLst>
              <a:ext uri="{FF2B5EF4-FFF2-40B4-BE49-F238E27FC236}">
                <a16:creationId xmlns:a16="http://schemas.microsoft.com/office/drawing/2014/main" xmlns="" id="{5E46C5F5-0940-4A1D-946D-E8A2A110E050}"/>
              </a:ext>
            </a:extLst>
          </p:cNvPr>
          <p:cNvSpPr/>
          <p:nvPr/>
        </p:nvSpPr>
        <p:spPr>
          <a:xfrm>
            <a:off x="339334" y="0"/>
            <a:ext cx="7290847" cy="1178715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sz="5400" b="1" dirty="0" smtClean="0">
                <a:solidFill>
                  <a:schemeClr val="accent2"/>
                </a:solidFill>
                <a:latin typeface="+mj-lt"/>
              </a:rPr>
              <a:t>Conclusion</a:t>
            </a:r>
            <a:endParaRPr lang="en-US" altLang="ko-KR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727" y="2347415"/>
            <a:ext cx="11136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The  </a:t>
            </a:r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transfer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learning model </a:t>
            </a:r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(VGG16) significantly outperformed the other models in terms of accuracy, AUC, F1 Score, and recall. </a:t>
            </a:r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This underscores the effectiveness of leveraging pre-trained networks, particularly for tasks where the dataset features complex, intricate patterns that a model trained from scratch might not recognize efficiently</a:t>
            </a:r>
          </a:p>
        </p:txBody>
      </p:sp>
    </p:spTree>
    <p:extLst>
      <p:ext uri="{BB962C8B-B14F-4D97-AF65-F5344CB8AC3E}">
        <p14:creationId xmlns:p14="http://schemas.microsoft.com/office/powerpoint/2010/main" val="361467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0" y="0"/>
            <a:ext cx="70180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Recommendations</a:t>
            </a:r>
            <a:endParaRPr lang="en-US" altLang="ko-KR" sz="54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1284403" y="1134284"/>
            <a:ext cx="8453876" cy="800426"/>
            <a:chOff x="6351484" y="1068086"/>
            <a:chExt cx="6199910" cy="771459"/>
          </a:xfrm>
        </p:grpSpPr>
        <p:sp>
          <p:nvSpPr>
            <p:cNvPr id="22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426336" y="1068086"/>
              <a:ext cx="5125058" cy="5636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The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model should be used to aid early disease detection and prevention once NLB disease is detected in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the plant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photos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1284403" y="2244899"/>
            <a:ext cx="8862396" cy="735356"/>
            <a:chOff x="6351484" y="1104189"/>
            <a:chExt cx="5995128" cy="735356"/>
          </a:xfrm>
        </p:grpSpPr>
        <p:sp>
          <p:nvSpPr>
            <p:cNvPr id="25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7342924" y="1248254"/>
              <a:ext cx="500368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The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Government should invest in refining and improving the model and make it accessible to the farmers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1284403" y="3263464"/>
            <a:ext cx="7962520" cy="920227"/>
            <a:chOff x="6351484" y="1104189"/>
            <a:chExt cx="5225342" cy="920227"/>
          </a:xfrm>
        </p:grpSpPr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274790" y="1193419"/>
              <a:ext cx="430203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cs typeface="Arial" pitchFamily="34" charset="0"/>
                </a:rPr>
                <a:t>The model should be used to give recommendations for appropriate NLB disease control method based on the age and the spread of the 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disease.</a:t>
              </a:r>
              <a:endParaRPr lang="en-US" sz="16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284403" y="4399062"/>
            <a:ext cx="8303277" cy="1240584"/>
            <a:chOff x="6351484" y="1104189"/>
            <a:chExt cx="5318002" cy="1129536"/>
          </a:xfrm>
        </p:grpSpPr>
        <p:sp>
          <p:nvSpPr>
            <p:cNvPr id="37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98079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/>
                  </a:solidFill>
                  <a:cs typeface="Arial" pitchFamily="34" charset="0"/>
                </a:rPr>
                <a:t>Farmers 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are advised to keep a database of photos throughout the planting season to be used for future model training and improvement. 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  <a:p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284403" y="5585450"/>
            <a:ext cx="8303277" cy="994363"/>
            <a:chOff x="6351484" y="1104189"/>
            <a:chExt cx="5318002" cy="905355"/>
          </a:xfrm>
        </p:grpSpPr>
        <p:sp>
          <p:nvSpPr>
            <p:cNvPr id="41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7566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</a:rPr>
                <a:t>Government </a:t>
              </a:r>
              <a:r>
                <a:rPr lang="en-US" sz="1600" b="1" dirty="0">
                  <a:solidFill>
                    <a:schemeClr val="accent1"/>
                  </a:solidFill>
                </a:rPr>
                <a:t>of Kenya to improve on data collection, storage and available to allow for better training of image prediction models and for future research purposes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178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0" y="0"/>
            <a:ext cx="70180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Next Steps</a:t>
            </a:r>
            <a:endParaRPr lang="en-US" altLang="ko-KR" sz="5400" b="1" dirty="0">
              <a:solidFill>
                <a:schemeClr val="accent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1284402" y="1134283"/>
            <a:ext cx="9347203" cy="800426"/>
            <a:chOff x="6351484" y="1068086"/>
            <a:chExt cx="6199910" cy="771459"/>
          </a:xfrm>
        </p:grpSpPr>
        <p:sp>
          <p:nvSpPr>
            <p:cNvPr id="22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426336" y="1068086"/>
              <a:ext cx="5125058" cy="56361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Experiment with Advanced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Models: Explore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more complex architectures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to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see if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these can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further improve accuracy and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generalization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1284402" y="2244899"/>
            <a:ext cx="9456385" cy="735356"/>
            <a:chOff x="6351484" y="1104189"/>
            <a:chExt cx="5995128" cy="735356"/>
          </a:xfrm>
        </p:grpSpPr>
        <p:sp>
          <p:nvSpPr>
            <p:cNvPr id="25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7342924" y="1248254"/>
              <a:ext cx="500368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Invest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in Data </a:t>
              </a:r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Quality: Higher-quality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data or more diverse datasets to provide the models with a richer learning environment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1284403" y="3263464"/>
            <a:ext cx="9347202" cy="735356"/>
            <a:chOff x="6351484" y="1104189"/>
            <a:chExt cx="5225342" cy="735356"/>
          </a:xfrm>
        </p:grpSpPr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274790" y="1193419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Feedback </a:t>
              </a:r>
              <a:r>
                <a:rPr lang="en-US" sz="1600" b="1" dirty="0">
                  <a:solidFill>
                    <a:srgbClr val="00B050"/>
                  </a:solidFill>
                  <a:cs typeface="Arial" pitchFamily="34" charset="0"/>
                </a:rPr>
                <a:t>Loop: Implement a system for continuous feedback and learning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284403" y="4303520"/>
            <a:ext cx="9347202" cy="1240584"/>
            <a:chOff x="6351484" y="1104189"/>
            <a:chExt cx="5318002" cy="1129536"/>
          </a:xfrm>
        </p:grpSpPr>
        <p:sp>
          <p:nvSpPr>
            <p:cNvPr id="37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98079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Operationalization</a:t>
              </a:r>
              <a:r>
                <a:rPr lang="en-US" sz="1600" b="1" dirty="0" smtClean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This involves setting up an infrastructure that can handle model requests, ensuring security protocols are followed, and establishing a monitoring system for model performance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. 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284403" y="5415871"/>
            <a:ext cx="9456384" cy="994363"/>
            <a:chOff x="6351484" y="1104189"/>
            <a:chExt cx="5318002" cy="905355"/>
          </a:xfrm>
        </p:grpSpPr>
        <p:sp>
          <p:nvSpPr>
            <p:cNvPr id="41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75661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User Testing: 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extensive </a:t>
              </a:r>
              <a:r>
                <a:rPr lang="en-US" sz="1600" b="1" dirty="0">
                  <a:solidFill>
                    <a:schemeClr val="accent1"/>
                  </a:solidFill>
                </a:rPr>
                <a:t>user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testing before full deployment </a:t>
              </a:r>
              <a:r>
                <a:rPr lang="en-US" sz="1600" b="1" dirty="0">
                  <a:solidFill>
                    <a:schemeClr val="accent1"/>
                  </a:solidFill>
                </a:rPr>
                <a:t>to gather feedback on model performance in real-world scenarios.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This helps in </a:t>
              </a:r>
              <a:r>
                <a:rPr lang="en-US" sz="1600" b="1" dirty="0">
                  <a:solidFill>
                    <a:schemeClr val="accent1"/>
                  </a:solidFill>
                </a:rPr>
                <a:t>identifying unforeseen issues and areas for </a:t>
              </a:r>
              <a:r>
                <a:rPr lang="en-US" sz="1600" b="1" dirty="0" smtClean="0">
                  <a:solidFill>
                    <a:schemeClr val="accent1"/>
                  </a:solidFill>
                </a:rPr>
                <a:t>improvement.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52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5">
            <a:extLst>
              <a:ext uri="{FF2B5EF4-FFF2-40B4-BE49-F238E27FC236}">
                <a16:creationId xmlns:a16="http://schemas.microsoft.com/office/drawing/2014/main" xmlns="" id="{5E46C5F5-0940-4A1D-946D-E8A2A110E050}"/>
              </a:ext>
            </a:extLst>
          </p:cNvPr>
          <p:cNvSpPr/>
          <p:nvPr/>
        </p:nvSpPr>
        <p:spPr>
          <a:xfrm>
            <a:off x="2478133" y="2404173"/>
            <a:ext cx="8794918" cy="200603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sz="5400" b="1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altLang="ko-KR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95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C96F681-A283-4C0F-AC43-5B4D98EF0370}"/>
              </a:ext>
            </a:extLst>
          </p:cNvPr>
          <p:cNvSpPr txBox="1"/>
          <p:nvPr/>
        </p:nvSpPr>
        <p:spPr>
          <a:xfrm>
            <a:off x="3920849" y="4612944"/>
            <a:ext cx="8130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cs typeface="Arial" pitchFamily="34" charset="0"/>
              </a:rPr>
              <a:t>project leverages machine learning and computer vision techniques to create an automated system for Northern Leaf Blight (NLB) disease detection, enabling early intervention and improved crop management.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직사각형 5">
            <a:extLst>
              <a:ext uri="{FF2B5EF4-FFF2-40B4-BE49-F238E27FC236}">
                <a16:creationId xmlns:a16="http://schemas.microsoft.com/office/drawing/2014/main" xmlns="" id="{5E46C5F5-0940-4A1D-946D-E8A2A110E050}"/>
              </a:ext>
            </a:extLst>
          </p:cNvPr>
          <p:cNvSpPr/>
          <p:nvPr/>
        </p:nvSpPr>
        <p:spPr>
          <a:xfrm>
            <a:off x="482095" y="369385"/>
            <a:ext cx="6195120" cy="920809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sz="5400" b="1" dirty="0">
                <a:solidFill>
                  <a:schemeClr val="accent2"/>
                </a:solidFill>
                <a:latin typeface="+mj-lt"/>
              </a:rPr>
              <a:t>Business Problem</a:t>
            </a:r>
            <a:endParaRPr lang="en-US" altLang="ko-KR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438489" y="1518003"/>
            <a:ext cx="6141024" cy="830997"/>
            <a:chOff x="6351484" y="1068086"/>
            <a:chExt cx="6141024" cy="830997"/>
          </a:xfrm>
        </p:grpSpPr>
        <p:sp>
          <p:nvSpPr>
            <p:cNvPr id="3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09A4BB-21BE-4807-BBC3-A63AB2E37DF9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367450" y="1068086"/>
              <a:ext cx="5125058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Develop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an automated NLB disease detection system using image classification techniques.</a:t>
              </a: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513397" y="2625734"/>
            <a:ext cx="5395275" cy="760767"/>
            <a:chOff x="6351484" y="1078778"/>
            <a:chExt cx="5395275" cy="760767"/>
          </a:xfrm>
        </p:grpSpPr>
        <p:sp>
          <p:nvSpPr>
            <p:cNvPr id="9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7444723" y="1078778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Enable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early and accurate identification of NLB-infected maize plants.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486048" y="3854470"/>
            <a:ext cx="5318002" cy="830997"/>
            <a:chOff x="6351484" y="1068086"/>
            <a:chExt cx="5318002" cy="830997"/>
          </a:xfrm>
        </p:grpSpPr>
        <p:sp>
          <p:nvSpPr>
            <p:cNvPr id="15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71189E6-6D5B-4ADE-8E80-2E647FC188E5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367450" y="1068086"/>
              <a:ext cx="430203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/>
                  </a:solidFill>
                  <a:cs typeface="Arial" pitchFamily="34" charset="0"/>
                </a:rPr>
                <a:t>Create </a:t>
              </a:r>
              <a:r>
                <a:rPr lang="en-US" sz="1600" b="1" dirty="0">
                  <a:solidFill>
                    <a:schemeClr val="accent3"/>
                  </a:solidFill>
                  <a:cs typeface="Arial" pitchFamily="34" charset="0"/>
                </a:rPr>
                <a:t>a user-friendly interface for farmers to access and utilize the system in the field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438489" y="106035"/>
            <a:ext cx="70180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+mj-lt"/>
              </a:rPr>
              <a:t>Project Objectives</a:t>
            </a:r>
            <a:endParaRPr lang="ko-KR" alt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438489" y="5114316"/>
            <a:ext cx="5318002" cy="830997"/>
            <a:chOff x="6351484" y="1068086"/>
            <a:chExt cx="5318002" cy="830997"/>
          </a:xfrm>
        </p:grpSpPr>
        <p:sp>
          <p:nvSpPr>
            <p:cNvPr id="29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068086"/>
              <a:ext cx="430203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Reduce the reliance on manual inspection methods, saving time and resources for farmers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77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438489" y="1554106"/>
            <a:ext cx="6141024" cy="735356"/>
            <a:chOff x="6351484" y="1104189"/>
            <a:chExt cx="6141024" cy="735356"/>
          </a:xfrm>
        </p:grpSpPr>
        <p:sp>
          <p:nvSpPr>
            <p:cNvPr id="3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C09A4BB-21BE-4807-BBC3-A63AB2E37DF9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367450" y="1337322"/>
              <a:ext cx="5125058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Farmers- Especially large scale maize farmer</a:t>
              </a:r>
              <a:endParaRPr 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1454455" y="2739705"/>
            <a:ext cx="5318002" cy="810082"/>
            <a:chOff x="6351484" y="1104189"/>
            <a:chExt cx="5318002" cy="810082"/>
          </a:xfrm>
        </p:grpSpPr>
        <p:sp>
          <p:nvSpPr>
            <p:cNvPr id="9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7367450" y="1329496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Government Agencies such as KALRO that specializes on plant disease control.</a:t>
              </a:r>
              <a:endParaRPr 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2470421" y="4142785"/>
            <a:ext cx="3889436" cy="735356"/>
            <a:chOff x="6351484" y="1104189"/>
            <a:chExt cx="5270443" cy="735356"/>
          </a:xfrm>
        </p:grpSpPr>
        <p:sp>
          <p:nvSpPr>
            <p:cNvPr id="15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968407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71189E6-6D5B-4ADE-8E80-2E647FC188E5}"/>
                </a:ext>
              </a:extLst>
            </p:cNvPr>
            <p:cNvSpPr txBox="1"/>
            <p:nvPr/>
          </p:nvSpPr>
          <p:spPr>
            <a:xfrm>
              <a:off x="6399043" y="1179480"/>
              <a:ext cx="920849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319891" y="1302590"/>
              <a:ext cx="43020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/>
                  </a:solidFill>
                  <a:cs typeface="Arial" pitchFamily="34" charset="0"/>
                </a:rPr>
                <a:t>Research Institutions- - </a:t>
              </a:r>
              <a:endParaRPr 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438489" y="51286"/>
            <a:ext cx="70180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accent2"/>
                </a:solidFill>
                <a:latin typeface="+mj-lt"/>
              </a:rPr>
              <a:t>Stakeholders</a:t>
            </a:r>
            <a:endParaRPr lang="ko-KR" alt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11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2"/>
                </a:solidFill>
                <a:cs typeface="+mn-cs"/>
              </a:rPr>
              <a:t>Data Imbalance</a:t>
            </a:r>
            <a:endParaRPr lang="ko-KR" altLang="en-US" b="1" dirty="0">
              <a:solidFill>
                <a:schemeClr val="accent2"/>
              </a:solidFill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72" y="2071450"/>
            <a:ext cx="7496638" cy="4362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9810" y="1398326"/>
            <a:ext cx="4521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cs typeface="Arial" pitchFamily="34" charset="0"/>
              </a:rPr>
              <a:t>Significant Data Imbalance in the dataset</a:t>
            </a:r>
            <a:endParaRPr 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080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426761" y="1422874"/>
            <a:ext cx="5086935" cy="1077218"/>
            <a:chOff x="6351484" y="1068086"/>
            <a:chExt cx="6141024" cy="1077218"/>
          </a:xfrm>
        </p:grpSpPr>
        <p:sp>
          <p:nvSpPr>
            <p:cNvPr id="3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367450" y="1068086"/>
              <a:ext cx="5125058" cy="1077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Data Augmentation: Resizing, rotation, zooming and flipping of images to size 128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by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128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499575" y="2652207"/>
            <a:ext cx="10562750" cy="860930"/>
            <a:chOff x="6351484" y="1104189"/>
            <a:chExt cx="10457186" cy="860930"/>
          </a:xfrm>
        </p:grpSpPr>
        <p:sp>
          <p:nvSpPr>
            <p:cNvPr id="9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7178686" y="1302590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Verifying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the Count of Processed Images</a:t>
              </a:r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939507B-9EBB-4447-B0BC-74F276E4DE53}"/>
                </a:ext>
              </a:extLst>
            </p:cNvPr>
            <p:cNvSpPr txBox="1"/>
            <p:nvPr/>
          </p:nvSpPr>
          <p:spPr>
            <a:xfrm>
              <a:off x="12506635" y="1134122"/>
              <a:ext cx="4302035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Categorizing Images into healthy/unhealthy </a:t>
              </a:r>
              <a:r>
                <a:rPr lang="en-US" sz="1600" b="1" dirty="0">
                  <a:solidFill>
                    <a:schemeClr val="accent2"/>
                  </a:solidFill>
                  <a:cs typeface="Arial" pitchFamily="34" charset="0"/>
                </a:rPr>
                <a:t>for Structured Model </a:t>
              </a:r>
              <a:r>
                <a:rPr 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Training </a:t>
              </a:r>
              <a:endParaRPr 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499576" y="3919015"/>
            <a:ext cx="4919546" cy="751882"/>
            <a:chOff x="6351484" y="1087663"/>
            <a:chExt cx="5217696" cy="751882"/>
          </a:xfrm>
        </p:grpSpPr>
        <p:sp>
          <p:nvSpPr>
            <p:cNvPr id="15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267144" y="1087663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cs typeface="Arial" pitchFamily="34" charset="0"/>
                </a:rPr>
                <a:t>Validating Uniqueness in Processed Images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.</a:t>
              </a:r>
              <a:endParaRPr lang="en-US" sz="16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0" y="0"/>
            <a:ext cx="701800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+mj-lt"/>
              </a:rPr>
              <a:t>Data </a:t>
            </a:r>
            <a:r>
              <a:rPr lang="en-US" sz="5400" b="1" dirty="0">
                <a:solidFill>
                  <a:schemeClr val="accent2"/>
                </a:solidFill>
                <a:latin typeface="+mj-lt"/>
              </a:rPr>
              <a:t>Preprocessing</a:t>
            </a:r>
            <a:endParaRPr lang="ko-KR" alt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574155" y="5206544"/>
            <a:ext cx="5086935" cy="979740"/>
            <a:chOff x="6351484" y="1104189"/>
            <a:chExt cx="5318002" cy="979740"/>
          </a:xfrm>
        </p:grpSpPr>
        <p:sp>
          <p:nvSpPr>
            <p:cNvPr id="19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/>
                  </a:solidFill>
                  <a:cs typeface="Arial" pitchFamily="34" charset="0"/>
                </a:rPr>
                <a:t>Inspecting 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Processed Image Attributes Post-processing</a:t>
              </a:r>
            </a:p>
            <a:p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6398E85-376C-4272-865D-2E21EF06B038}"/>
              </a:ext>
            </a:extLst>
          </p:cNvPr>
          <p:cNvGrpSpPr/>
          <p:nvPr/>
        </p:nvGrpSpPr>
        <p:grpSpPr>
          <a:xfrm>
            <a:off x="5715681" y="1458977"/>
            <a:ext cx="5086935" cy="830997"/>
            <a:chOff x="6351484" y="1068086"/>
            <a:chExt cx="6141024" cy="830997"/>
          </a:xfrm>
        </p:grpSpPr>
        <p:sp>
          <p:nvSpPr>
            <p:cNvPr id="24" name="Regular Pentagon 33">
              <a:extLst>
                <a:ext uri="{FF2B5EF4-FFF2-40B4-BE49-F238E27FC236}">
                  <a16:creationId xmlns:a16="http://schemas.microsoft.com/office/drawing/2014/main" xmlns="" id="{1DC2C077-B5C6-4A2F-844D-221A507BD157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60EDFEA-B1DA-49EC-9AB6-DDE9A71D1F9B}"/>
                </a:ext>
              </a:extLst>
            </p:cNvPr>
            <p:cNvSpPr txBox="1"/>
            <p:nvPr/>
          </p:nvSpPr>
          <p:spPr>
            <a:xfrm>
              <a:off x="7367450" y="1068086"/>
              <a:ext cx="5125058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Organizing </a:t>
              </a:r>
              <a:r>
                <a:rPr lang="en-US" sz="1600" b="1" dirty="0">
                  <a:solidFill>
                    <a:schemeClr val="accent1"/>
                  </a:solidFill>
                  <a:cs typeface="Arial" pitchFamily="34" charset="0"/>
                </a:rPr>
                <a:t>Data for Model </a:t>
              </a:r>
              <a:r>
                <a:rPr 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Training into: Training, Validation, Testing sets</a:t>
              </a:r>
              <a:endParaRPr lang="en-US" sz="16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68EC539-1846-4486-9A11-E273253BED4C}"/>
              </a:ext>
            </a:extLst>
          </p:cNvPr>
          <p:cNvGrpSpPr/>
          <p:nvPr/>
        </p:nvGrpSpPr>
        <p:grpSpPr>
          <a:xfrm>
            <a:off x="5812121" y="2652207"/>
            <a:ext cx="717578" cy="735356"/>
            <a:chOff x="6351484" y="1104189"/>
            <a:chExt cx="772126" cy="735356"/>
          </a:xfrm>
        </p:grpSpPr>
        <p:sp>
          <p:nvSpPr>
            <p:cNvPr id="27" name="Regular Pentagon 33">
              <a:extLst>
                <a:ext uri="{FF2B5EF4-FFF2-40B4-BE49-F238E27FC236}">
                  <a16:creationId xmlns:a16="http://schemas.microsoft.com/office/drawing/2014/main" xmlns="" id="{FF4F053B-6C8A-4BA7-87B3-C509F4E1E196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4814A1E-1951-4786-9290-0771704BD257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5763839" y="4029841"/>
            <a:ext cx="5014120" cy="771459"/>
            <a:chOff x="6351484" y="1068086"/>
            <a:chExt cx="5318002" cy="771459"/>
          </a:xfrm>
        </p:grpSpPr>
        <p:sp>
          <p:nvSpPr>
            <p:cNvPr id="31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367450" y="1068086"/>
              <a:ext cx="4302036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Establishing </a:t>
              </a:r>
              <a:r>
                <a:rPr lang="en-US" sz="1600" b="1" dirty="0">
                  <a:solidFill>
                    <a:srgbClr val="00B050"/>
                  </a:solidFill>
                  <a:cs typeface="Arial" pitchFamily="34" charset="0"/>
                </a:rPr>
                <a:t>Data Directories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5856323" y="5396485"/>
            <a:ext cx="5086935" cy="979740"/>
            <a:chOff x="6351484" y="1104189"/>
            <a:chExt cx="5318002" cy="979740"/>
          </a:xfrm>
        </p:grpSpPr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5"/>
                  </a:solidFill>
                  <a:cs typeface="Arial" pitchFamily="34" charset="0"/>
                </a:rPr>
                <a:t>Visualizing </a:t>
              </a:r>
              <a:r>
                <a:rPr lang="en-US" sz="1600" b="1" dirty="0">
                  <a:solidFill>
                    <a:schemeClr val="accent5"/>
                  </a:solidFill>
                  <a:cs typeface="Arial" pitchFamily="34" charset="0"/>
                </a:rPr>
                <a:t>Class Distribution in Data Subsets</a:t>
              </a:r>
            </a:p>
            <a:p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59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CD52A8-2EFC-4029-B954-0B80020BCBC8}"/>
              </a:ext>
            </a:extLst>
          </p:cNvPr>
          <p:cNvSpPr txBox="1"/>
          <p:nvPr/>
        </p:nvSpPr>
        <p:spPr>
          <a:xfrm>
            <a:off x="2174500" y="320722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9D190D-7585-4D7A-8C7F-E915ECBA45F4}"/>
              </a:ext>
            </a:extLst>
          </p:cNvPr>
          <p:cNvSpPr txBox="1"/>
          <p:nvPr/>
        </p:nvSpPr>
        <p:spPr>
          <a:xfrm>
            <a:off x="3830684" y="318649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A949CD-A242-4F3D-8C6B-E2CE1AB8D5E1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775C58-F3BC-42FC-9028-44572D8BC46B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-9389"/>
            <a:ext cx="11573197" cy="72424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  <a:cs typeface="+mn-cs"/>
              </a:rPr>
              <a:t>Annotations on a Sample Image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062" y="1501254"/>
            <a:ext cx="4770787" cy="51400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06" y="1501254"/>
            <a:ext cx="4514076" cy="51400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33062" y="996288"/>
            <a:ext cx="47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Image sample with Annotation</a:t>
            </a:r>
            <a:endParaRPr 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3534" y="1127791"/>
            <a:ext cx="4770788" cy="42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81506" y="996288"/>
            <a:ext cx="477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cs typeface="Arial" pitchFamily="34" charset="0"/>
              </a:rPr>
              <a:t>Raw Image </a:t>
            </a: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sample </a:t>
            </a:r>
            <a:r>
              <a:rPr lang="en-US" sz="2000" b="1" dirty="0" smtClean="0">
                <a:solidFill>
                  <a:schemeClr val="accent1"/>
                </a:solidFill>
                <a:cs typeface="Arial" pitchFamily="34" charset="0"/>
              </a:rPr>
              <a:t>as captured</a:t>
            </a:r>
            <a:endParaRPr 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805" y="0"/>
            <a:ext cx="11573197" cy="724247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2"/>
                </a:solidFill>
                <a:cs typeface="+mn-cs"/>
              </a:rPr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CD52A8-2EFC-4029-B954-0B80020BCBC8}"/>
              </a:ext>
            </a:extLst>
          </p:cNvPr>
          <p:cNvSpPr txBox="1"/>
          <p:nvPr/>
        </p:nvSpPr>
        <p:spPr>
          <a:xfrm>
            <a:off x="2174500" y="320722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9D190D-7585-4D7A-8C7F-E915ECBA45F4}"/>
              </a:ext>
            </a:extLst>
          </p:cNvPr>
          <p:cNvSpPr txBox="1"/>
          <p:nvPr/>
        </p:nvSpPr>
        <p:spPr>
          <a:xfrm>
            <a:off x="3830684" y="318649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0A949CD-A242-4F3D-8C6B-E2CE1AB8D5E1}"/>
              </a:ext>
            </a:extLst>
          </p:cNvPr>
          <p:cNvSpPr txBox="1"/>
          <p:nvPr/>
        </p:nvSpPr>
        <p:spPr>
          <a:xfrm>
            <a:off x="2174500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9775C58-F3BC-42FC-9028-44572D8BC46B}"/>
              </a:ext>
            </a:extLst>
          </p:cNvPr>
          <p:cNvSpPr txBox="1"/>
          <p:nvPr/>
        </p:nvSpPr>
        <p:spPr>
          <a:xfrm>
            <a:off x="3830684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323529" y="1600768"/>
            <a:ext cx="543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Distribution in train set with data imbalance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279493"/>
            <a:ext cx="5476875" cy="433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22F79F-BC66-4EF2-B846-2DF9C9C39750}"/>
              </a:ext>
            </a:extLst>
          </p:cNvPr>
          <p:cNvSpPr txBox="1"/>
          <p:nvPr/>
        </p:nvSpPr>
        <p:spPr>
          <a:xfrm>
            <a:off x="6239546" y="1633162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Class Distribution after resolving data imbalance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46" y="2503329"/>
            <a:ext cx="5183629" cy="40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916B4E4-E2E5-436E-9916-C5BCB32F65DE}"/>
              </a:ext>
            </a:extLst>
          </p:cNvPr>
          <p:cNvGrpSpPr/>
          <p:nvPr/>
        </p:nvGrpSpPr>
        <p:grpSpPr>
          <a:xfrm>
            <a:off x="1257907" y="1569453"/>
            <a:ext cx="5318002" cy="771459"/>
            <a:chOff x="6351484" y="1068086"/>
            <a:chExt cx="5318002" cy="771459"/>
          </a:xfrm>
        </p:grpSpPr>
        <p:sp>
          <p:nvSpPr>
            <p:cNvPr id="15" name="Regular Pentagon 33">
              <a:extLst>
                <a:ext uri="{FF2B5EF4-FFF2-40B4-BE49-F238E27FC236}">
                  <a16:creationId xmlns:a16="http://schemas.microsoft.com/office/drawing/2014/main" xmlns="" id="{8BF791A1-F8C8-4F10-98A0-DCA148FBF9BC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71189E6-6D5B-4ADE-8E80-2E647FC188E5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A562870-AAC7-4466-960F-592E1409CBCC}"/>
                </a:ext>
              </a:extLst>
            </p:cNvPr>
            <p:cNvSpPr txBox="1"/>
            <p:nvPr/>
          </p:nvSpPr>
          <p:spPr>
            <a:xfrm>
              <a:off x="7367450" y="1068086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Random data 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selection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 </a:t>
              </a:r>
              <a:r>
                <a:rPr lang="en-US" sz="1600" b="1" dirty="0" smtClean="0">
                  <a:solidFill>
                    <a:srgbClr val="00B050"/>
                  </a:solidFill>
                  <a:cs typeface="Arial" pitchFamily="34" charset="0"/>
                </a:rPr>
                <a:t>with equal data quantities </a:t>
              </a:r>
              <a:endParaRPr lang="en-US" sz="16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6579FB-80AA-4EBF-AE14-BA4BC4C2CF12}"/>
              </a:ext>
            </a:extLst>
          </p:cNvPr>
          <p:cNvSpPr txBox="1"/>
          <p:nvPr/>
        </p:nvSpPr>
        <p:spPr>
          <a:xfrm>
            <a:off x="0" y="22362"/>
            <a:ext cx="100856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+mj-lt"/>
              </a:rPr>
              <a:t>Handling Data Imbalance</a:t>
            </a:r>
            <a:endParaRPr lang="ko-KR" altLang="en-US" sz="5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305466" y="3000776"/>
            <a:ext cx="5786651" cy="735356"/>
            <a:chOff x="6351484" y="1104189"/>
            <a:chExt cx="5318002" cy="735356"/>
          </a:xfrm>
        </p:grpSpPr>
        <p:sp>
          <p:nvSpPr>
            <p:cNvPr id="29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sz="1600" b="1" dirty="0" smtClean="0">
                  <a:solidFill>
                    <a:schemeClr val="accent5"/>
                  </a:solidFill>
                  <a:cs typeface="Arial" pitchFamily="34" charset="0"/>
                </a:rPr>
                <a:t>Assigning class weights by ratio of class data imbalance 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BC93A32-3FEE-4146-A477-853EE2460B30}"/>
              </a:ext>
            </a:extLst>
          </p:cNvPr>
          <p:cNvGrpSpPr/>
          <p:nvPr/>
        </p:nvGrpSpPr>
        <p:grpSpPr>
          <a:xfrm>
            <a:off x="1357216" y="4469449"/>
            <a:ext cx="5786651" cy="735356"/>
            <a:chOff x="6351484" y="1104189"/>
            <a:chExt cx="5318002" cy="735356"/>
          </a:xfrm>
        </p:grpSpPr>
        <p:sp>
          <p:nvSpPr>
            <p:cNvPr id="21" name="Regular Pentagon 33">
              <a:extLst>
                <a:ext uri="{FF2B5EF4-FFF2-40B4-BE49-F238E27FC236}">
                  <a16:creationId xmlns:a16="http://schemas.microsoft.com/office/drawing/2014/main" xmlns="" id="{2DFCC8C8-4E27-45AF-9D4F-C2D2EDD6B7E8}"/>
                </a:ext>
              </a:extLst>
            </p:cNvPr>
            <p:cNvSpPr/>
            <p:nvPr/>
          </p:nvSpPr>
          <p:spPr>
            <a:xfrm>
              <a:off x="6351484" y="1104189"/>
              <a:ext cx="772126" cy="735356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35A15A7-1690-4255-9474-492A0DCD151E}"/>
                </a:ext>
              </a:extLst>
            </p:cNvPr>
            <p:cNvSpPr txBox="1"/>
            <p:nvPr/>
          </p:nvSpPr>
          <p:spPr>
            <a:xfrm>
              <a:off x="6399043" y="1179480"/>
              <a:ext cx="67700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897B67A-114B-4B4A-8348-4B01A3BF569D}"/>
                </a:ext>
              </a:extLst>
            </p:cNvPr>
            <p:cNvSpPr txBox="1"/>
            <p:nvPr/>
          </p:nvSpPr>
          <p:spPr>
            <a:xfrm>
              <a:off x="7367450" y="1252932"/>
              <a:ext cx="4302036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5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Oversampling and </a:t>
              </a:r>
              <a:r>
                <a:rPr lang="en-US" altLang="ko-KR" sz="1600" b="1" dirty="0" err="1" smtClean="0">
                  <a:solidFill>
                    <a:schemeClr val="accent1"/>
                  </a:solidFill>
                  <a:cs typeface="Arial" pitchFamily="34" charset="0"/>
                </a:rPr>
                <a:t>undersampling</a:t>
              </a:r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 using SMOTE technique.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899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90B141"/>
      </a:accent2>
      <a:accent3>
        <a:srgbClr val="CEDD46"/>
      </a:accent3>
      <a:accent4>
        <a:srgbClr val="399A84"/>
      </a:accent4>
      <a:accent5>
        <a:srgbClr val="429EB3"/>
      </a:accent5>
      <a:accent6>
        <a:srgbClr val="26648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ALLPPT-41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3A876B"/>
    </a:accent1>
    <a:accent2>
      <a:srgbClr val="90B141"/>
    </a:accent2>
    <a:accent3>
      <a:srgbClr val="CEDD46"/>
    </a:accent3>
    <a:accent4>
      <a:srgbClr val="399A84"/>
    </a:accent4>
    <a:accent5>
      <a:srgbClr val="429EB3"/>
    </a:accent5>
    <a:accent6>
      <a:srgbClr val="26648C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6135</TotalTime>
  <Words>659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Arial</vt:lpstr>
      <vt:lpstr>Calibri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113</cp:revision>
  <dcterms:created xsi:type="dcterms:W3CDTF">2020-01-20T05:08:25Z</dcterms:created>
  <dcterms:modified xsi:type="dcterms:W3CDTF">2023-10-19T13:27:28Z</dcterms:modified>
</cp:coreProperties>
</file>