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61" r:id="rId3"/>
    <p:sldId id="262" r:id="rId4"/>
    <p:sldId id="257" r:id="rId5"/>
    <p:sldId id="263" r:id="rId6"/>
    <p:sldId id="258" r:id="rId7"/>
    <p:sldId id="259"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7/20/2021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9E57DC2-970A-4B3E-BB1C-7A09969E49DF}" type="slidenum">
              <a:rPr lang="en-US" smtClean="0"/>
              <a:pPr/>
              <a:t>‹Nº›</a:t>
            </a:fld>
            <a:endParaRPr lang="en-US" dirty="0"/>
          </a:p>
        </p:txBody>
      </p:sp>
    </p:spTree>
    <p:extLst>
      <p:ext uri="{BB962C8B-B14F-4D97-AF65-F5344CB8AC3E}">
        <p14:creationId xmlns:p14="http://schemas.microsoft.com/office/powerpoint/2010/main" val="1246892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7DE6118-2437-4B30-8E3C-4D2BE6020583}" type="datetimeFigureOut">
              <a:rPr lang="en-US" smtClean="0"/>
              <a:pPr/>
              <a:t>7/20/2021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9E57DC2-970A-4B3E-BB1C-7A09969E49DF}" type="slidenum">
              <a:rPr lang="en-US" smtClean="0"/>
              <a:pPr/>
              <a:t>‹Nº›</a:t>
            </a:fld>
            <a:endParaRPr lang="en-US" dirty="0"/>
          </a:p>
        </p:txBody>
      </p:sp>
    </p:spTree>
    <p:extLst>
      <p:ext uri="{BB962C8B-B14F-4D97-AF65-F5344CB8AC3E}">
        <p14:creationId xmlns:p14="http://schemas.microsoft.com/office/powerpoint/2010/main" val="828452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7DE6118-2437-4B30-8E3C-4D2BE6020583}" type="datetimeFigureOut">
              <a:rPr lang="en-US" smtClean="0"/>
              <a:pPr/>
              <a:t>7/20/2021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9E57DC2-970A-4B3E-BB1C-7A09969E49DF}" type="slidenum">
              <a:rPr lang="en-US" smtClean="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60908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87DE6118-2437-4B30-8E3C-4D2BE6020583}" type="datetimeFigureOut">
              <a:rPr lang="en-US" smtClean="0"/>
              <a:pPr/>
              <a:t>7/20/2021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E57DC2-970A-4B3E-BB1C-7A09969E49DF}" type="slidenum">
              <a:rPr lang="en-US" smtClean="0"/>
              <a:pPr/>
              <a:t>‹Nº›</a:t>
            </a:fld>
            <a:endParaRPr lang="en-US" dirty="0"/>
          </a:p>
        </p:txBody>
      </p:sp>
    </p:spTree>
    <p:extLst>
      <p:ext uri="{BB962C8B-B14F-4D97-AF65-F5344CB8AC3E}">
        <p14:creationId xmlns:p14="http://schemas.microsoft.com/office/powerpoint/2010/main" val="4114365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87DE6118-2437-4B30-8E3C-4D2BE6020583}" type="datetimeFigureOut">
              <a:rPr lang="en-US" smtClean="0"/>
              <a:pPr/>
              <a:t>7/20/2021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E57DC2-970A-4B3E-BB1C-7A09969E49DF}" type="slidenum">
              <a:rPr lang="en-US" smtClean="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234841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87DE6118-2437-4B30-8E3C-4D2BE6020583}" type="datetimeFigureOut">
              <a:rPr lang="en-US" smtClean="0"/>
              <a:pPr/>
              <a:t>7/20/2021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E57DC2-970A-4B3E-BB1C-7A09969E49DF}" type="slidenum">
              <a:rPr lang="en-US" smtClean="0"/>
              <a:pPr/>
              <a:t>‹Nº›</a:t>
            </a:fld>
            <a:endParaRPr lang="en-US" dirty="0"/>
          </a:p>
        </p:txBody>
      </p:sp>
    </p:spTree>
    <p:extLst>
      <p:ext uri="{BB962C8B-B14F-4D97-AF65-F5344CB8AC3E}">
        <p14:creationId xmlns:p14="http://schemas.microsoft.com/office/powerpoint/2010/main" val="3065531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E57DC2-970A-4B3E-BB1C-7A09969E49DF}" type="slidenum">
              <a:rPr lang="en-US" smtClean="0"/>
              <a:t>‹Nº›</a:t>
            </a:fld>
            <a:endParaRPr lang="en-US" dirty="0"/>
          </a:p>
        </p:txBody>
      </p:sp>
    </p:spTree>
    <p:extLst>
      <p:ext uri="{BB962C8B-B14F-4D97-AF65-F5344CB8AC3E}">
        <p14:creationId xmlns:p14="http://schemas.microsoft.com/office/powerpoint/2010/main" val="2903504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E57DC2-970A-4B3E-BB1C-7A09969E49DF}" type="slidenum">
              <a:rPr lang="en-US" smtClean="0"/>
              <a:t>‹Nº›</a:t>
            </a:fld>
            <a:endParaRPr lang="en-US" dirty="0"/>
          </a:p>
        </p:txBody>
      </p:sp>
    </p:spTree>
    <p:extLst>
      <p:ext uri="{BB962C8B-B14F-4D97-AF65-F5344CB8AC3E}">
        <p14:creationId xmlns:p14="http://schemas.microsoft.com/office/powerpoint/2010/main" val="2734993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E57DC2-970A-4B3E-BB1C-7A09969E49DF}" type="slidenum">
              <a:rPr lang="en-US" smtClean="0"/>
              <a:t>‹Nº›</a:t>
            </a:fld>
            <a:endParaRPr lang="en-US" dirty="0"/>
          </a:p>
        </p:txBody>
      </p:sp>
    </p:spTree>
    <p:extLst>
      <p:ext uri="{BB962C8B-B14F-4D97-AF65-F5344CB8AC3E}">
        <p14:creationId xmlns:p14="http://schemas.microsoft.com/office/powerpoint/2010/main" val="2932881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7DE6118-2437-4B30-8E3C-4D2BE6020583}" type="datetimeFigureOut">
              <a:rPr lang="en-US" smtClean="0"/>
              <a:pPr/>
              <a:t>7/20/2021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9E57DC2-970A-4B3E-BB1C-7A09969E49DF}" type="slidenum">
              <a:rPr lang="en-US" smtClean="0"/>
              <a:pPr/>
              <a:t>‹Nº›</a:t>
            </a:fld>
            <a:endParaRPr lang="en-US" dirty="0"/>
          </a:p>
        </p:txBody>
      </p:sp>
    </p:spTree>
    <p:extLst>
      <p:ext uri="{BB962C8B-B14F-4D97-AF65-F5344CB8AC3E}">
        <p14:creationId xmlns:p14="http://schemas.microsoft.com/office/powerpoint/2010/main" val="986314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7/20/2021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9E57DC2-970A-4B3E-BB1C-7A09969E49DF}" type="slidenum">
              <a:rPr lang="en-US" smtClean="0"/>
              <a:t>‹Nº›</a:t>
            </a:fld>
            <a:endParaRPr lang="en-US" dirty="0"/>
          </a:p>
        </p:txBody>
      </p:sp>
    </p:spTree>
    <p:extLst>
      <p:ext uri="{BB962C8B-B14F-4D97-AF65-F5344CB8AC3E}">
        <p14:creationId xmlns:p14="http://schemas.microsoft.com/office/powerpoint/2010/main" val="4148413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7/20/2021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9E57DC2-970A-4B3E-BB1C-7A09969E49DF}" type="slidenum">
              <a:rPr lang="en-US" smtClean="0"/>
              <a:t>‹Nº›</a:t>
            </a:fld>
            <a:endParaRPr lang="en-US" dirty="0"/>
          </a:p>
        </p:txBody>
      </p:sp>
    </p:spTree>
    <p:extLst>
      <p:ext uri="{BB962C8B-B14F-4D97-AF65-F5344CB8AC3E}">
        <p14:creationId xmlns:p14="http://schemas.microsoft.com/office/powerpoint/2010/main" val="3145800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7/20/2021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9E57DC2-970A-4B3E-BB1C-7A09969E49DF}" type="slidenum">
              <a:rPr lang="en-US" smtClean="0"/>
              <a:t>‹Nº›</a:t>
            </a:fld>
            <a:endParaRPr lang="en-US" dirty="0"/>
          </a:p>
        </p:txBody>
      </p:sp>
    </p:spTree>
    <p:extLst>
      <p:ext uri="{BB962C8B-B14F-4D97-AF65-F5344CB8AC3E}">
        <p14:creationId xmlns:p14="http://schemas.microsoft.com/office/powerpoint/2010/main" val="1248076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7/20/2021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9E57DC2-970A-4B3E-BB1C-7A09969E49DF}" type="slidenum">
              <a:rPr lang="en-US" smtClean="0"/>
              <a:t>‹Nº›</a:t>
            </a:fld>
            <a:endParaRPr lang="en-US" dirty="0"/>
          </a:p>
        </p:txBody>
      </p:sp>
    </p:spTree>
    <p:extLst>
      <p:ext uri="{BB962C8B-B14F-4D97-AF65-F5344CB8AC3E}">
        <p14:creationId xmlns:p14="http://schemas.microsoft.com/office/powerpoint/2010/main" val="3770325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7DE6118-2437-4B30-8E3C-4D2BE6020583}" type="datetimeFigureOut">
              <a:rPr lang="en-US" smtClean="0"/>
              <a:pPr/>
              <a:t>7/20/2021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9E57DC2-970A-4B3E-BB1C-7A09969E49DF}" type="slidenum">
              <a:rPr lang="en-US" smtClean="0"/>
              <a:pPr/>
              <a:t>‹Nº›</a:t>
            </a:fld>
            <a:endParaRPr lang="en-US" dirty="0"/>
          </a:p>
        </p:txBody>
      </p:sp>
    </p:spTree>
    <p:extLst>
      <p:ext uri="{BB962C8B-B14F-4D97-AF65-F5344CB8AC3E}">
        <p14:creationId xmlns:p14="http://schemas.microsoft.com/office/powerpoint/2010/main" val="2655983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7DE6118-2437-4B30-8E3C-4D2BE6020583}" type="datetimeFigureOut">
              <a:rPr lang="en-US" smtClean="0"/>
              <a:pPr/>
              <a:t>7/20/2021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E57DC2-970A-4B3E-BB1C-7A09969E49DF}" type="slidenum">
              <a:rPr lang="en-US" smtClean="0"/>
              <a:pPr/>
              <a:t>‹Nº›</a:t>
            </a:fld>
            <a:endParaRPr lang="en-US" dirty="0"/>
          </a:p>
        </p:txBody>
      </p:sp>
    </p:spTree>
    <p:extLst>
      <p:ext uri="{BB962C8B-B14F-4D97-AF65-F5344CB8AC3E}">
        <p14:creationId xmlns:p14="http://schemas.microsoft.com/office/powerpoint/2010/main" val="884624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7DE6118-2437-4B30-8E3C-4D2BE6020583}" type="datetimeFigureOut">
              <a:rPr lang="en-US" smtClean="0"/>
              <a:pPr/>
              <a:t>7/20/2021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9E57DC2-970A-4B3E-BB1C-7A09969E49DF}" type="slidenum">
              <a:rPr lang="en-US" smtClean="0"/>
              <a:pPr/>
              <a:t>‹Nº›</a:t>
            </a:fld>
            <a:endParaRPr lang="en-US" dirty="0"/>
          </a:p>
        </p:txBody>
      </p:sp>
    </p:spTree>
    <p:extLst>
      <p:ext uri="{BB962C8B-B14F-4D97-AF65-F5344CB8AC3E}">
        <p14:creationId xmlns:p14="http://schemas.microsoft.com/office/powerpoint/2010/main" val="32256931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eafit.edu.co/ninos/reddelaspreguntas/historia/Paginas/por-que-existen-los-periodicos.asp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7968BB0-31BD-420D-AE5D-1499AE4A5401}"/>
              </a:ext>
            </a:extLst>
          </p:cNvPr>
          <p:cNvSpPr>
            <a:spLocks noGrp="1"/>
          </p:cNvSpPr>
          <p:nvPr>
            <p:ph type="ctrTitle"/>
          </p:nvPr>
        </p:nvSpPr>
        <p:spPr>
          <a:xfrm>
            <a:off x="3373062" y="1864865"/>
            <a:ext cx="8131550" cy="2262781"/>
          </a:xfrm>
        </p:spPr>
        <p:txBody>
          <a:bodyPr>
            <a:normAutofit/>
          </a:bodyPr>
          <a:lstStyle/>
          <a:p>
            <a:pPr>
              <a:lnSpc>
                <a:spcPct val="90000"/>
              </a:lnSpc>
            </a:pPr>
            <a:r>
              <a:rPr lang="es-ES" sz="4200"/>
              <a:t>INVESTIGACIÓN SECUNDARIA: “ESTACIÓN DE NOTICIAS BASADA EN TEXTO”</a:t>
            </a:r>
          </a:p>
        </p:txBody>
      </p:sp>
      <p:sp>
        <p:nvSpPr>
          <p:cNvPr id="3" name="Subtítulo 2">
            <a:extLst>
              <a:ext uri="{FF2B5EF4-FFF2-40B4-BE49-F238E27FC236}">
                <a16:creationId xmlns:a16="http://schemas.microsoft.com/office/drawing/2014/main" id="{77A6BE06-BEB7-4633-BB0B-5D8621E12B4F}"/>
              </a:ext>
            </a:extLst>
          </p:cNvPr>
          <p:cNvSpPr>
            <a:spLocks noGrp="1"/>
          </p:cNvSpPr>
          <p:nvPr>
            <p:ph type="subTitle" idx="1"/>
          </p:nvPr>
        </p:nvSpPr>
        <p:spPr>
          <a:xfrm>
            <a:off x="3373062" y="4127644"/>
            <a:ext cx="8131550" cy="1126283"/>
          </a:xfrm>
        </p:spPr>
        <p:txBody>
          <a:bodyPr>
            <a:normAutofit/>
          </a:bodyPr>
          <a:lstStyle/>
          <a:p>
            <a:r>
              <a:rPr lang="es-ES" dirty="0"/>
              <a:t>Participantes: Participantes: Beatriz Cobos, Loreto Quiroga, Rodrigo Villanueva, Yaritza Pinto, Félix Bravo</a:t>
            </a:r>
          </a:p>
          <a:p>
            <a:r>
              <a:rPr lang="es-ES" dirty="0"/>
              <a:t>19 de Julio de 2021 </a:t>
            </a:r>
          </a:p>
        </p:txBody>
      </p:sp>
      <p:sp>
        <p:nvSpPr>
          <p:cNvPr id="10" name="Rectangle 9">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Tree>
    <p:extLst>
      <p:ext uri="{BB962C8B-B14F-4D97-AF65-F5344CB8AC3E}">
        <p14:creationId xmlns:p14="http://schemas.microsoft.com/office/powerpoint/2010/main" val="466913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C9BD56-A95F-40B5-9C83-1B0867B1FE9F}"/>
              </a:ext>
            </a:extLst>
          </p:cNvPr>
          <p:cNvSpPr>
            <a:spLocks noGrp="1"/>
          </p:cNvSpPr>
          <p:nvPr>
            <p:ph type="title"/>
          </p:nvPr>
        </p:nvSpPr>
        <p:spPr>
          <a:xfrm>
            <a:off x="1676400" y="129209"/>
            <a:ext cx="9601200" cy="1076739"/>
          </a:xfrm>
        </p:spPr>
        <p:txBody>
          <a:bodyPr/>
          <a:lstStyle/>
          <a:p>
            <a:pPr algn="ctr"/>
            <a:r>
              <a:rPr lang="es-ES" dirty="0"/>
              <a:t>IMAGEN CONCEPTUAL </a:t>
            </a:r>
          </a:p>
        </p:txBody>
      </p:sp>
      <p:pic>
        <p:nvPicPr>
          <p:cNvPr id="4" name="Marcador de contenido 3">
            <a:extLst>
              <a:ext uri="{FF2B5EF4-FFF2-40B4-BE49-F238E27FC236}">
                <a16:creationId xmlns:a16="http://schemas.microsoft.com/office/drawing/2014/main" id="{FAA7880F-66C3-46A3-ADE4-4BBA2CC4BE1F}"/>
              </a:ext>
            </a:extLst>
          </p:cNvPr>
          <p:cNvPicPr>
            <a:picLocks noGrp="1" noChangeAspect="1"/>
          </p:cNvPicPr>
          <p:nvPr>
            <p:ph idx="1"/>
          </p:nvPr>
        </p:nvPicPr>
        <p:blipFill>
          <a:blip r:embed="rId2"/>
          <a:stretch>
            <a:fillRect/>
          </a:stretch>
        </p:blipFill>
        <p:spPr>
          <a:xfrm>
            <a:off x="2752649" y="1073426"/>
            <a:ext cx="7398516" cy="5152240"/>
          </a:xfrm>
          <a:prstGeom prst="rect">
            <a:avLst/>
          </a:prstGeom>
        </p:spPr>
      </p:pic>
    </p:spTree>
    <p:extLst>
      <p:ext uri="{BB962C8B-B14F-4D97-AF65-F5344CB8AC3E}">
        <p14:creationId xmlns:p14="http://schemas.microsoft.com/office/powerpoint/2010/main" val="4172402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73136F-1542-483D-84AF-B961E1B73234}"/>
              </a:ext>
            </a:extLst>
          </p:cNvPr>
          <p:cNvSpPr>
            <a:spLocks noGrp="1"/>
          </p:cNvSpPr>
          <p:nvPr>
            <p:ph type="title"/>
          </p:nvPr>
        </p:nvSpPr>
        <p:spPr/>
        <p:txBody>
          <a:bodyPr/>
          <a:lstStyle/>
          <a:p>
            <a:r>
              <a:rPr lang="es-ES" dirty="0"/>
              <a:t>LOS MEDIOS DE COMUNICACIÓN</a:t>
            </a:r>
          </a:p>
        </p:txBody>
      </p:sp>
      <p:sp>
        <p:nvSpPr>
          <p:cNvPr id="3" name="Marcador de contenido 2">
            <a:extLst>
              <a:ext uri="{FF2B5EF4-FFF2-40B4-BE49-F238E27FC236}">
                <a16:creationId xmlns:a16="http://schemas.microsoft.com/office/drawing/2014/main" id="{4F90AE68-4799-4B60-98C6-20799BE4B9F1}"/>
              </a:ext>
            </a:extLst>
          </p:cNvPr>
          <p:cNvSpPr>
            <a:spLocks noGrp="1"/>
          </p:cNvSpPr>
          <p:nvPr>
            <p:ph idx="1"/>
          </p:nvPr>
        </p:nvSpPr>
        <p:spPr>
          <a:xfrm>
            <a:off x="1219199" y="1630017"/>
            <a:ext cx="10442713" cy="4850296"/>
          </a:xfrm>
        </p:spPr>
        <p:txBody>
          <a:bodyPr>
            <a:normAutofit fontScale="92500" lnSpcReduction="20000"/>
          </a:bodyPr>
          <a:lstStyle/>
          <a:p>
            <a:r>
              <a:rPr lang="es-ES" dirty="0"/>
              <a:t>La Noticias permite mantenernos informados de sucesos que afectan la vida de la sociedad, tales como; enfermedades, nuevas políticas, cuidados específicos frente a situaciones adversas, etc. Las noticias informan sobre novedades que pueden ayudarnos a mejorar nuestra calidad de vida.</a:t>
            </a:r>
          </a:p>
          <a:p>
            <a:r>
              <a:rPr lang="es-ES" dirty="0"/>
              <a:t>Básicamente, en la actualidad, la gente se informa en los siguientes medios:</a:t>
            </a:r>
          </a:p>
          <a:p>
            <a:r>
              <a:rPr lang="es-ES" dirty="0"/>
              <a:t>-	Televisión </a:t>
            </a:r>
          </a:p>
          <a:p>
            <a:r>
              <a:rPr lang="es-ES" dirty="0"/>
              <a:t>-	Radio</a:t>
            </a:r>
          </a:p>
          <a:p>
            <a:r>
              <a:rPr lang="es-ES" dirty="0"/>
              <a:t>-	Web</a:t>
            </a:r>
          </a:p>
          <a:p>
            <a:r>
              <a:rPr lang="es-ES" dirty="0"/>
              <a:t>-	Redes Sociales</a:t>
            </a:r>
          </a:p>
          <a:p>
            <a:r>
              <a:rPr lang="es-ES" dirty="0"/>
              <a:t>Las 5 preguntas que una noticia debe responder son las siguiente:</a:t>
            </a:r>
          </a:p>
          <a:p>
            <a:r>
              <a:rPr lang="es-ES" dirty="0"/>
              <a:t>- Qué: lo que se habla, su relevancia y su interés.</a:t>
            </a:r>
          </a:p>
          <a:p>
            <a:r>
              <a:rPr lang="es-ES" dirty="0"/>
              <a:t>- Quiénes: los protagonistas de los hechos relatados.</a:t>
            </a:r>
          </a:p>
          <a:p>
            <a:r>
              <a:rPr lang="es-ES" dirty="0"/>
              <a:t>- Cuándo: conocer y situarnos en el tiempo en el que se dio la noticia.</a:t>
            </a:r>
          </a:p>
          <a:p>
            <a:r>
              <a:rPr lang="es-ES" dirty="0"/>
              <a:t>- Dónde: el lugar.</a:t>
            </a:r>
          </a:p>
          <a:p>
            <a:r>
              <a:rPr lang="es-ES" dirty="0"/>
              <a:t>- Por qué: la explicación.</a:t>
            </a:r>
          </a:p>
        </p:txBody>
      </p:sp>
    </p:spTree>
    <p:extLst>
      <p:ext uri="{BB962C8B-B14F-4D97-AF65-F5344CB8AC3E}">
        <p14:creationId xmlns:p14="http://schemas.microsoft.com/office/powerpoint/2010/main" val="2328355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0BF44-BCD6-4586-849F-CF9629C43C56}"/>
              </a:ext>
            </a:extLst>
          </p:cNvPr>
          <p:cNvSpPr>
            <a:spLocks noGrp="1"/>
          </p:cNvSpPr>
          <p:nvPr>
            <p:ph type="title"/>
          </p:nvPr>
        </p:nvSpPr>
        <p:spPr/>
        <p:txBody>
          <a:bodyPr/>
          <a:lstStyle/>
          <a:p>
            <a:r>
              <a:rPr lang="es-ES" dirty="0"/>
              <a:t>NECESIDAD DEL USUARIO</a:t>
            </a:r>
          </a:p>
        </p:txBody>
      </p:sp>
      <p:sp>
        <p:nvSpPr>
          <p:cNvPr id="3" name="Marcador de contenido 2">
            <a:extLst>
              <a:ext uri="{FF2B5EF4-FFF2-40B4-BE49-F238E27FC236}">
                <a16:creationId xmlns:a16="http://schemas.microsoft.com/office/drawing/2014/main" id="{44A4057C-1271-4DA1-AE03-C1BD7D27E938}"/>
              </a:ext>
            </a:extLst>
          </p:cNvPr>
          <p:cNvSpPr>
            <a:spLocks noGrp="1"/>
          </p:cNvSpPr>
          <p:nvPr>
            <p:ph idx="1"/>
          </p:nvPr>
        </p:nvSpPr>
        <p:spPr/>
        <p:txBody>
          <a:bodyPr>
            <a:normAutofit lnSpcReduction="10000"/>
          </a:bodyPr>
          <a:lstStyle/>
          <a:p>
            <a:r>
              <a:rPr lang="es-ES" dirty="0"/>
              <a:t>"Los periódicos existen por el deseo de la gente de comunicarse, de informar e informarse. El periódico, como lo conocemos hoy, surgió hace un poco más de 150 años, cuando a mitad del siglo XIX las ciudades comenzaron a crecer y se hizo necesario estar contando lo que iba pasando de forma más precisa. ¿Por qué? El voz a voz en plazas, cafés, calles o actos religiosos ya no eran suficientes para las demandas de datos.</a:t>
            </a:r>
          </a:p>
          <a:p>
            <a:r>
              <a:rPr lang="es-ES" dirty="0"/>
              <a:t>En síntesis, se requería de un sistema de información; después van teniendo otras funciones, como entretener. Comenzamos a ver con el tiempo caricaturas, crucigramas u horóscopos en estas publicaciones que también han prestado funciones educativas".</a:t>
            </a:r>
          </a:p>
          <a:p>
            <a:r>
              <a:rPr lang="es-ES" dirty="0"/>
              <a:t>(</a:t>
            </a:r>
            <a:r>
              <a:rPr lang="es-ES" dirty="0">
                <a:hlinkClick r:id="rId2"/>
              </a:rPr>
              <a:t>¿Por qué existen los periódicos? - </a:t>
            </a:r>
            <a:r>
              <a:rPr lang="es-ES" dirty="0" err="1">
                <a:hlinkClick r:id="rId2"/>
              </a:rPr>
              <a:t>Unininos</a:t>
            </a:r>
            <a:r>
              <a:rPr lang="es-ES" dirty="0">
                <a:hlinkClick r:id="rId2"/>
              </a:rPr>
              <a:t> / Red de las preguntas / Historia - Universidad EAFIT</a:t>
            </a:r>
            <a:r>
              <a:rPr lang="es-ES" dirty="0"/>
              <a:t>)</a:t>
            </a:r>
          </a:p>
        </p:txBody>
      </p:sp>
    </p:spTree>
    <p:extLst>
      <p:ext uri="{BB962C8B-B14F-4D97-AF65-F5344CB8AC3E}">
        <p14:creationId xmlns:p14="http://schemas.microsoft.com/office/powerpoint/2010/main" val="3728803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126D4B-A836-44A9-B9B5-79543E3ADE6C}"/>
              </a:ext>
            </a:extLst>
          </p:cNvPr>
          <p:cNvSpPr>
            <a:spLocks noGrp="1"/>
          </p:cNvSpPr>
          <p:nvPr>
            <p:ph type="title"/>
          </p:nvPr>
        </p:nvSpPr>
        <p:spPr/>
        <p:txBody>
          <a:bodyPr/>
          <a:lstStyle/>
          <a:p>
            <a:r>
              <a:rPr lang="es-ES" dirty="0"/>
              <a:t>DOLOR</a:t>
            </a:r>
          </a:p>
        </p:txBody>
      </p:sp>
      <p:sp>
        <p:nvSpPr>
          <p:cNvPr id="3" name="Marcador de contenido 2">
            <a:extLst>
              <a:ext uri="{FF2B5EF4-FFF2-40B4-BE49-F238E27FC236}">
                <a16:creationId xmlns:a16="http://schemas.microsoft.com/office/drawing/2014/main" id="{A1A6132B-A94D-479B-9A0B-79C9FB664C63}"/>
              </a:ext>
            </a:extLst>
          </p:cNvPr>
          <p:cNvSpPr>
            <a:spLocks noGrp="1"/>
          </p:cNvSpPr>
          <p:nvPr>
            <p:ph idx="1"/>
          </p:nvPr>
        </p:nvSpPr>
        <p:spPr/>
        <p:txBody>
          <a:bodyPr/>
          <a:lstStyle/>
          <a:p>
            <a:r>
              <a:rPr lang="es-ES" dirty="0"/>
              <a:t>Uno de los dolores, de los usuarios que consumen noticias es el alto flujo de información que producen los medios, comparado con la baja o nula preocupación de los mismos por explicar o entregar el contexto sobre los fenómenos mundiales. Es decir, solo relatan situaciones y no profundizan en los orígenes y consecuencias.</a:t>
            </a:r>
          </a:p>
          <a:p>
            <a:pPr algn="just">
              <a:lnSpc>
                <a:spcPct val="107000"/>
              </a:lnSpc>
              <a:spcAft>
                <a:spcPts val="800"/>
              </a:spcAft>
            </a:pPr>
            <a:endParaRPr lang="es-CL" sz="1800" dirty="0">
              <a:solidFill>
                <a:srgbClr val="333333"/>
              </a:solidFill>
              <a:effectLst/>
              <a:latin typeface="Helvetica"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CL" sz="1800" dirty="0">
                <a:solidFill>
                  <a:srgbClr val="333333"/>
                </a:solidFill>
                <a:effectLst/>
                <a:latin typeface="Helvetica" panose="020B0604020202020204" pitchFamily="34" charset="0"/>
                <a:ea typeface="Calibri" panose="020F0502020204030204" pitchFamily="34" charset="0"/>
                <a:cs typeface="Times New Roman" panose="02020603050405020304" pitchFamily="18" charset="0"/>
              </a:rPr>
              <a:t>Otro punto que se destaca es la baja que tienen los medios impresos, tanto así, que nuestro país un diario popular como La Cuarta, ya no cuenta con el formato impreso.</a:t>
            </a:r>
          </a:p>
          <a:p>
            <a:pPr algn="just">
              <a:lnSpc>
                <a:spcPct val="107000"/>
              </a:lnSpc>
              <a:spcAft>
                <a:spcPts val="800"/>
              </a:spcAft>
            </a:pPr>
            <a:r>
              <a:rPr lang="es-CL" sz="1800" dirty="0">
                <a:solidFill>
                  <a:srgbClr val="333333"/>
                </a:solidFill>
                <a:latin typeface="Helvetica" panose="020B0604020202020204" pitchFamily="34" charset="0"/>
                <a:ea typeface="Calibri" panose="020F0502020204030204" pitchFamily="34" charset="0"/>
                <a:cs typeface="Times New Roman" panose="02020603050405020304" pitchFamily="18" charset="0"/>
              </a:rPr>
              <a:t>Existe una crisis de confianza en los medios en la actualidad.</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Tree>
    <p:extLst>
      <p:ext uri="{BB962C8B-B14F-4D97-AF65-F5344CB8AC3E}">
        <p14:creationId xmlns:p14="http://schemas.microsoft.com/office/powerpoint/2010/main" val="707329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C483FF-B8EA-488A-BFCB-79FD06E09096}"/>
              </a:ext>
            </a:extLst>
          </p:cNvPr>
          <p:cNvSpPr>
            <a:spLocks noGrp="1"/>
          </p:cNvSpPr>
          <p:nvPr>
            <p:ph type="title"/>
          </p:nvPr>
        </p:nvSpPr>
        <p:spPr>
          <a:xfrm>
            <a:off x="1295400" y="57978"/>
            <a:ext cx="9650896" cy="869674"/>
          </a:xfrm>
        </p:spPr>
        <p:txBody>
          <a:bodyPr/>
          <a:lstStyle/>
          <a:p>
            <a:r>
              <a:rPr lang="es-ES" dirty="0"/>
              <a:t>SOLUCIÓN (MEDIOS DE INFORMACIÓN)</a:t>
            </a:r>
          </a:p>
        </p:txBody>
      </p:sp>
      <p:pic>
        <p:nvPicPr>
          <p:cNvPr id="4" name="Marcador de contenido 3">
            <a:extLst>
              <a:ext uri="{FF2B5EF4-FFF2-40B4-BE49-F238E27FC236}">
                <a16:creationId xmlns:a16="http://schemas.microsoft.com/office/drawing/2014/main" id="{5BA4B73C-6601-4911-8083-878EA2126E8D}"/>
              </a:ext>
            </a:extLst>
          </p:cNvPr>
          <p:cNvPicPr>
            <a:picLocks noGrp="1" noChangeAspect="1"/>
          </p:cNvPicPr>
          <p:nvPr>
            <p:ph idx="1"/>
          </p:nvPr>
        </p:nvPicPr>
        <p:blipFill>
          <a:blip r:embed="rId2"/>
          <a:stretch>
            <a:fillRect/>
          </a:stretch>
        </p:blipFill>
        <p:spPr>
          <a:xfrm>
            <a:off x="2726060" y="651882"/>
            <a:ext cx="6166149" cy="6009523"/>
          </a:xfrm>
          <a:prstGeom prst="rect">
            <a:avLst/>
          </a:prstGeom>
        </p:spPr>
      </p:pic>
    </p:spTree>
    <p:extLst>
      <p:ext uri="{BB962C8B-B14F-4D97-AF65-F5344CB8AC3E}">
        <p14:creationId xmlns:p14="http://schemas.microsoft.com/office/powerpoint/2010/main" val="1214278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AA4827-77DD-45B4-A53F-D9F4B2D95285}"/>
              </a:ext>
            </a:extLst>
          </p:cNvPr>
          <p:cNvSpPr>
            <a:spLocks noGrp="1"/>
          </p:cNvSpPr>
          <p:nvPr>
            <p:ph type="title"/>
          </p:nvPr>
        </p:nvSpPr>
        <p:spPr/>
        <p:txBody>
          <a:bodyPr/>
          <a:lstStyle/>
          <a:p>
            <a:r>
              <a:rPr lang="es-ES" dirty="0"/>
              <a:t>LA DIGITALIZACIÓN</a:t>
            </a:r>
          </a:p>
        </p:txBody>
      </p:sp>
      <p:sp>
        <p:nvSpPr>
          <p:cNvPr id="3" name="Marcador de contenido 2">
            <a:extLst>
              <a:ext uri="{FF2B5EF4-FFF2-40B4-BE49-F238E27FC236}">
                <a16:creationId xmlns:a16="http://schemas.microsoft.com/office/drawing/2014/main" id="{E9EC8B2C-B387-40F3-A195-A7A9C1CAE7E9}"/>
              </a:ext>
            </a:extLst>
          </p:cNvPr>
          <p:cNvSpPr>
            <a:spLocks noGrp="1"/>
          </p:cNvSpPr>
          <p:nvPr>
            <p:ph idx="1"/>
          </p:nvPr>
        </p:nvSpPr>
        <p:spPr/>
        <p:txBody>
          <a:bodyPr/>
          <a:lstStyle/>
          <a:p>
            <a:r>
              <a:rPr lang="es-ES" dirty="0"/>
              <a:t>La digitalización es un proceso de convertir información desde su formato convencional a un formato digital (computarizado). Este formato presenta datos en forma de bits o bytes.</a:t>
            </a:r>
          </a:p>
          <a:p>
            <a:r>
              <a:rPr lang="es-ES" dirty="0"/>
              <a:t>La mitad de las personas confía en las noticias (44%) que se consumen por canales tradicionales (radio, televisión, portales de Estaciones de Noticias), mientras que sólo un 23% de los encuestados admite confiar en las noticias que se comparten en las redes sociales.</a:t>
            </a:r>
          </a:p>
          <a:p>
            <a:r>
              <a:rPr lang="es-ES" dirty="0"/>
              <a:t>Ahora, si consideramos, que según los datos antes mencionados, el 78% confía mas en los canales tradiciones, existe un amplio margen para diferenciarse y lograr un proyecto atractivo y rentable en el mundo digital. </a:t>
            </a:r>
          </a:p>
          <a:p>
            <a:endParaRPr lang="es-ES" dirty="0"/>
          </a:p>
        </p:txBody>
      </p:sp>
    </p:spTree>
    <p:extLst>
      <p:ext uri="{BB962C8B-B14F-4D97-AF65-F5344CB8AC3E}">
        <p14:creationId xmlns:p14="http://schemas.microsoft.com/office/powerpoint/2010/main" val="3030444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2E36C9-1502-4B9B-A4AC-253C33C91A63}"/>
              </a:ext>
            </a:extLst>
          </p:cNvPr>
          <p:cNvSpPr>
            <a:spLocks noGrp="1"/>
          </p:cNvSpPr>
          <p:nvPr>
            <p:ph type="title"/>
          </p:nvPr>
        </p:nvSpPr>
        <p:spPr/>
        <p:txBody>
          <a:bodyPr/>
          <a:lstStyle/>
          <a:p>
            <a:r>
              <a:rPr lang="es-ES" dirty="0"/>
              <a:t>APP DE ESTACIÓN DE NOTICIAS BASADA EN TEXTO</a:t>
            </a:r>
          </a:p>
        </p:txBody>
      </p:sp>
      <p:sp>
        <p:nvSpPr>
          <p:cNvPr id="3" name="Marcador de contenido 2">
            <a:extLst>
              <a:ext uri="{FF2B5EF4-FFF2-40B4-BE49-F238E27FC236}">
                <a16:creationId xmlns:a16="http://schemas.microsoft.com/office/drawing/2014/main" id="{B96CF36C-7D5A-40A9-ABC3-1E973402E562}"/>
              </a:ext>
            </a:extLst>
          </p:cNvPr>
          <p:cNvSpPr>
            <a:spLocks noGrp="1"/>
          </p:cNvSpPr>
          <p:nvPr>
            <p:ph idx="1"/>
          </p:nvPr>
        </p:nvSpPr>
        <p:spPr/>
        <p:txBody>
          <a:bodyPr>
            <a:normAutofit/>
          </a:bodyPr>
          <a:lstStyle/>
          <a:p>
            <a:r>
              <a:rPr lang="es-ES" dirty="0"/>
              <a:t>El desafío de generar una APP basada en texto es in desafío importante y no exento de complicaciones, ya que la gente, especialmente los jóvenes, prefieren todo lo que es visual. Muchos hoy se informan en Facebook o </a:t>
            </a:r>
            <a:r>
              <a:rPr lang="es-ES" dirty="0" err="1"/>
              <a:t>Youtube</a:t>
            </a:r>
            <a:r>
              <a:rPr lang="es-ES" dirty="0"/>
              <a:t>. Aunque, en teoría, se lee más, ya que cada persona, al despertar, enciende su smartphone y lee sus notificaciones y puede encontrar alguna noticia que considera importante, existen tantas distracciones dentro de este mismo aparato, que si no se logra captar la atención del público, fácilmente lo perderemos y se cambiará a otra aplicación que llame más su atención y esto, unido a la crisis de confianza que existe hacia los medios de comunicación, nos coloca frente a un panorama complejo para emprender.</a:t>
            </a:r>
          </a:p>
        </p:txBody>
      </p:sp>
    </p:spTree>
    <p:extLst>
      <p:ext uri="{BB962C8B-B14F-4D97-AF65-F5344CB8AC3E}">
        <p14:creationId xmlns:p14="http://schemas.microsoft.com/office/powerpoint/2010/main" val="1025121001"/>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61</TotalTime>
  <Words>714</Words>
  <Application>Microsoft Office PowerPoint</Application>
  <PresentationFormat>Panorámica</PresentationFormat>
  <Paragraphs>33</Paragraphs>
  <Slides>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Arial</vt:lpstr>
      <vt:lpstr>Calibri</vt:lpstr>
      <vt:lpstr>Century Gothic</vt:lpstr>
      <vt:lpstr>Helvetica</vt:lpstr>
      <vt:lpstr>Wingdings 3</vt:lpstr>
      <vt:lpstr>Espiral</vt:lpstr>
      <vt:lpstr>INVESTIGACIÓN SECUNDARIA: “ESTACIÓN DE NOTICIAS BASADA EN TEXTO”</vt:lpstr>
      <vt:lpstr>IMAGEN CONCEPTUAL </vt:lpstr>
      <vt:lpstr>LOS MEDIOS DE COMUNICACIÓN</vt:lpstr>
      <vt:lpstr>NECESIDAD DEL USUARIO</vt:lpstr>
      <vt:lpstr>DOLOR</vt:lpstr>
      <vt:lpstr>SOLUCIÓN (MEDIOS DE INFORMACIÓN)</vt:lpstr>
      <vt:lpstr>LA DIGITALIZACIÓN</vt:lpstr>
      <vt:lpstr>APP DE ESTACIÓN DE NOTICIAS BASADA EN TEXTO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INVESTIGACIÓN SECUNDARIA: “ESTACIÓN DE NOTICIAS BASADA EN TEXTO”</dc:title>
  <dc:creator>Yaritza Pinto</dc:creator>
  <cp:lastModifiedBy>Felix Bravo Soto</cp:lastModifiedBy>
  <cp:revision>7</cp:revision>
  <dcterms:created xsi:type="dcterms:W3CDTF">2021-07-20T09:32:34Z</dcterms:created>
  <dcterms:modified xsi:type="dcterms:W3CDTF">2021-07-20T22:58:21Z</dcterms:modified>
</cp:coreProperties>
</file>