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7/29/2021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grupo01emprendimientoweb@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E1210-6D18-42BC-AF1A-543236CB8939}"/>
              </a:ext>
            </a:extLst>
          </p:cNvPr>
          <p:cNvSpPr>
            <a:spLocks noGrp="1"/>
          </p:cNvSpPr>
          <p:nvPr>
            <p:ph type="ctrTitle"/>
          </p:nvPr>
        </p:nvSpPr>
        <p:spPr/>
        <p:txBody>
          <a:bodyPr/>
          <a:lstStyle/>
          <a:p>
            <a:r>
              <a:rPr lang="es-ES" dirty="0"/>
              <a:t>diseño de pauta de entrevistas</a:t>
            </a:r>
          </a:p>
        </p:txBody>
      </p:sp>
      <p:sp>
        <p:nvSpPr>
          <p:cNvPr id="3" name="Subtítulo 2">
            <a:extLst>
              <a:ext uri="{FF2B5EF4-FFF2-40B4-BE49-F238E27FC236}">
                <a16:creationId xmlns:a16="http://schemas.microsoft.com/office/drawing/2014/main" id="{BB7A7AC0-5698-4928-8CEA-E2999145E9F4}"/>
              </a:ext>
            </a:extLst>
          </p:cNvPr>
          <p:cNvSpPr>
            <a:spLocks noGrp="1"/>
          </p:cNvSpPr>
          <p:nvPr>
            <p:ph type="subTitle" idx="1"/>
          </p:nvPr>
        </p:nvSpPr>
        <p:spPr/>
        <p:txBody>
          <a:bodyPr>
            <a:normAutofit lnSpcReduction="10000"/>
          </a:bodyPr>
          <a:lstStyle/>
          <a:p>
            <a:r>
              <a:rPr lang="es-ES" dirty="0"/>
              <a:t>Participantes: Participantes: Beatriz Cobos, Loreto Quiroga, Rodrigo Villanueva, Yaritza Pinto, Félix Bravo</a:t>
            </a:r>
          </a:p>
          <a:p>
            <a:r>
              <a:rPr lang="es-ES" dirty="0"/>
              <a:t>22 de Julio de 2021 </a:t>
            </a:r>
          </a:p>
        </p:txBody>
      </p:sp>
    </p:spTree>
    <p:extLst>
      <p:ext uri="{BB962C8B-B14F-4D97-AF65-F5344CB8AC3E}">
        <p14:creationId xmlns:p14="http://schemas.microsoft.com/office/powerpoint/2010/main" val="2529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1BF94-9818-450A-A0F6-9C5B9F49ECBF}"/>
              </a:ext>
            </a:extLst>
          </p:cNvPr>
          <p:cNvSpPr>
            <a:spLocks noGrp="1"/>
          </p:cNvSpPr>
          <p:nvPr>
            <p:ph type="title"/>
          </p:nvPr>
        </p:nvSpPr>
        <p:spPr>
          <a:xfrm>
            <a:off x="1069848" y="100319"/>
            <a:ext cx="9902952" cy="761072"/>
          </a:xfrm>
        </p:spPr>
        <p:txBody>
          <a:bodyPr>
            <a:normAutofit fontScale="90000"/>
          </a:bodyPr>
          <a:lstStyle/>
          <a:p>
            <a:pPr algn="ctr"/>
            <a:r>
              <a:rPr lang="es-ES" dirty="0"/>
              <a:t> CARTA DE CONSENTIMIENTO</a:t>
            </a:r>
          </a:p>
        </p:txBody>
      </p:sp>
      <p:sp>
        <p:nvSpPr>
          <p:cNvPr id="3" name="Marcador de contenido 2">
            <a:extLst>
              <a:ext uri="{FF2B5EF4-FFF2-40B4-BE49-F238E27FC236}">
                <a16:creationId xmlns:a16="http://schemas.microsoft.com/office/drawing/2014/main" id="{539BEC5A-8F37-4488-A9F2-9CC41E605524}"/>
              </a:ext>
            </a:extLst>
          </p:cNvPr>
          <p:cNvSpPr>
            <a:spLocks noGrp="1"/>
          </p:cNvSpPr>
          <p:nvPr>
            <p:ph idx="1"/>
          </p:nvPr>
        </p:nvSpPr>
        <p:spPr>
          <a:xfrm>
            <a:off x="755373" y="742123"/>
            <a:ext cx="10469217" cy="5605668"/>
          </a:xfrm>
        </p:spPr>
        <p:txBody>
          <a:bodyPr>
            <a:normAutofit fontScale="92500" lnSpcReduction="20000"/>
          </a:bodyPr>
          <a:lstStyle/>
          <a:p>
            <a:r>
              <a:rPr lang="es-ES" dirty="0"/>
              <a:t>Estimada/o:                                                             CIUDAD, -- DE -- AÑO 20--</a:t>
            </a:r>
          </a:p>
          <a:p>
            <a:r>
              <a:rPr lang="es-ES" dirty="0"/>
              <a:t>Presente</a:t>
            </a:r>
          </a:p>
          <a:p>
            <a:r>
              <a:rPr lang="es-ES" dirty="0"/>
              <a:t>El grupo </a:t>
            </a:r>
            <a:r>
              <a:rPr lang="es-ES" dirty="0" err="1"/>
              <a:t>N°</a:t>
            </a:r>
            <a:r>
              <a:rPr lang="es-ES" dirty="0"/>
              <a:t> 01 del Curso Emprendimiento digital con tecnologías web, está realizando un estudio sobre “Percepción de público respecto a instrumentos de información de noticias”, la que se desarrolla en marco de la elaboración de un informe general sobre la percepción de los medios de noticias digitales, por medio de este instrumento, queremos invitar a usted a ser participe de este estudio, a través de una entrevista para conocer su experiencia alrededor de los medios de información digitales.</a:t>
            </a:r>
          </a:p>
          <a:p>
            <a:r>
              <a:rPr lang="es-ES" dirty="0"/>
              <a:t>No existen respuestas buenas o malas. Nos interesa su experiencia frente a los medios de comunicación. Su valiosa ayuda nos permitirá obtener información fundamental para nuevos desarrollos tecnológicos.</a:t>
            </a:r>
            <a:br>
              <a:rPr lang="es-ES" dirty="0"/>
            </a:br>
            <a:r>
              <a:rPr lang="es-ES" i="1" u="sng" dirty="0"/>
              <a:t>Aviso Legal: La información contenida en este documento, será para el uso exclusivo de la Investigación de usuario. Por lo cual la entidad contratante será responsable por su custodia y conservación en razón de que contiene información de carácter confidencial o privilegiada. Esta información no podrá ser reproducida total o parcialmente.</a:t>
            </a:r>
          </a:p>
          <a:p>
            <a:r>
              <a:rPr lang="es-ES" dirty="0"/>
              <a:t>A modo de registrar su consentimiento, es necesario firmar este instrumento, donde acepta participar voluntariamente en una entrevista para dicho estudio.</a:t>
            </a:r>
          </a:p>
          <a:p>
            <a:r>
              <a:rPr lang="es-ES" dirty="0"/>
              <a:t>Ante cualquier duda puede comunicarse al siguiente correo electrónico :             </a:t>
            </a:r>
            <a:r>
              <a:rPr lang="es-ES" dirty="0">
                <a:hlinkClick r:id="rId2"/>
              </a:rPr>
              <a:t>grupo01emprendimientoweb@gmail.com</a:t>
            </a:r>
            <a:r>
              <a:rPr lang="es-ES" dirty="0"/>
              <a:t> </a:t>
            </a:r>
          </a:p>
          <a:p>
            <a:r>
              <a:rPr lang="es-ES" dirty="0"/>
              <a:t>-----------------------------------------------                 ----------------------------------- </a:t>
            </a:r>
          </a:p>
          <a:p>
            <a:pPr marL="0" indent="0">
              <a:buNone/>
            </a:pPr>
            <a:r>
              <a:rPr lang="es-ES" dirty="0"/>
              <a:t>   Nombre y Firma Persona Entrevistada                Firma Encargado Entrevista</a:t>
            </a:r>
          </a:p>
        </p:txBody>
      </p:sp>
      <p:sp>
        <p:nvSpPr>
          <p:cNvPr id="4" name="CuadroTexto 3">
            <a:extLst>
              <a:ext uri="{FF2B5EF4-FFF2-40B4-BE49-F238E27FC236}">
                <a16:creationId xmlns:a16="http://schemas.microsoft.com/office/drawing/2014/main" id="{DF7DFE0E-5F38-48B0-93EC-62F4A58D4161}"/>
              </a:ext>
            </a:extLst>
          </p:cNvPr>
          <p:cNvSpPr txBox="1"/>
          <p:nvPr/>
        </p:nvSpPr>
        <p:spPr>
          <a:xfrm>
            <a:off x="6215269" y="6347791"/>
            <a:ext cx="5526157" cy="215444"/>
          </a:xfrm>
          <a:prstGeom prst="rect">
            <a:avLst/>
          </a:prstGeom>
          <a:noFill/>
        </p:spPr>
        <p:txBody>
          <a:bodyPr wrap="square" rtlCol="0">
            <a:spAutoFit/>
          </a:bodyPr>
          <a:lstStyle/>
          <a:p>
            <a:r>
              <a:rPr lang="es-ES" sz="800" i="1" dirty="0"/>
              <a:t>Fuente: http://repositorio.uchile.cl/bitstream/handle/2250/130907/ANEXOSTesis%20Final.pdf?sequence=2</a:t>
            </a:r>
          </a:p>
        </p:txBody>
      </p:sp>
    </p:spTree>
    <p:extLst>
      <p:ext uri="{BB962C8B-B14F-4D97-AF65-F5344CB8AC3E}">
        <p14:creationId xmlns:p14="http://schemas.microsoft.com/office/powerpoint/2010/main" val="111194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5937B-4127-4070-91EF-4B49BE0F76C4}"/>
              </a:ext>
            </a:extLst>
          </p:cNvPr>
          <p:cNvSpPr>
            <a:spLocks noGrp="1"/>
          </p:cNvSpPr>
          <p:nvPr>
            <p:ph type="title"/>
          </p:nvPr>
        </p:nvSpPr>
        <p:spPr>
          <a:xfrm>
            <a:off x="1066801" y="166580"/>
            <a:ext cx="9773478" cy="694811"/>
          </a:xfrm>
        </p:spPr>
        <p:txBody>
          <a:bodyPr>
            <a:normAutofit fontScale="90000"/>
          </a:bodyPr>
          <a:lstStyle/>
          <a:p>
            <a:pPr algn="ctr"/>
            <a:r>
              <a:rPr lang="es-ES" dirty="0"/>
              <a:t>ENTREVISTA ABIERTA</a:t>
            </a:r>
          </a:p>
        </p:txBody>
      </p:sp>
      <p:sp>
        <p:nvSpPr>
          <p:cNvPr id="3" name="Marcador de contenido 2">
            <a:extLst>
              <a:ext uri="{FF2B5EF4-FFF2-40B4-BE49-F238E27FC236}">
                <a16:creationId xmlns:a16="http://schemas.microsoft.com/office/drawing/2014/main" id="{A6C99F4F-3DCA-48C1-8F90-803DBF23711C}"/>
              </a:ext>
            </a:extLst>
          </p:cNvPr>
          <p:cNvSpPr>
            <a:spLocks noGrp="1"/>
          </p:cNvSpPr>
          <p:nvPr>
            <p:ph idx="1"/>
          </p:nvPr>
        </p:nvSpPr>
        <p:spPr>
          <a:xfrm>
            <a:off x="887896" y="768626"/>
            <a:ext cx="10237303" cy="5922794"/>
          </a:xfrm>
        </p:spPr>
        <p:txBody>
          <a:bodyPr>
            <a:normAutofit fontScale="92500" lnSpcReduction="20000"/>
          </a:bodyPr>
          <a:lstStyle/>
          <a:p>
            <a:r>
              <a:rPr lang="es-ES" dirty="0"/>
              <a:t>1.- ¿Con qué frecuencia consume noticias?</a:t>
            </a:r>
          </a:p>
          <a:p>
            <a:r>
              <a:rPr lang="es-ES" dirty="0"/>
              <a:t>2.- ¿Que importancia supone para usted mantenerse informado?</a:t>
            </a:r>
          </a:p>
          <a:p>
            <a:r>
              <a:rPr lang="es-ES" dirty="0"/>
              <a:t>3.- ¿Generalmente que medio utiliza para informarse? </a:t>
            </a:r>
          </a:p>
          <a:p>
            <a:r>
              <a:rPr lang="es-ES" dirty="0"/>
              <a:t>4.- ¿Qué tan familiarizado está con la tecnología? (Páginas Web, Redes Sociales, APP)</a:t>
            </a:r>
          </a:p>
          <a:p>
            <a:r>
              <a:rPr lang="es-ES" dirty="0"/>
              <a:t>5.- </a:t>
            </a:r>
            <a:r>
              <a:rPr lang="es-ES" dirty="0">
                <a:solidFill>
                  <a:srgbClr val="333333"/>
                </a:solidFill>
                <a:effectLst/>
              </a:rPr>
              <a:t>¿Cual es su criterio para elegir un servicio de noticias?</a:t>
            </a:r>
            <a:r>
              <a:rPr lang="es-ES" dirty="0"/>
              <a:t> </a:t>
            </a:r>
          </a:p>
          <a:p>
            <a:r>
              <a:rPr lang="es-ES" dirty="0"/>
              <a:t>6.- ¿Qué percepción tiene hoy de la prensa escrita? </a:t>
            </a:r>
          </a:p>
          <a:p>
            <a:r>
              <a:rPr lang="es-ES" dirty="0"/>
              <a:t>7.-  </a:t>
            </a:r>
            <a:r>
              <a:rPr lang="es-ES" dirty="0">
                <a:solidFill>
                  <a:srgbClr val="333333"/>
                </a:solidFill>
                <a:effectLst/>
              </a:rPr>
              <a:t>De los servidores de noticias online que conoce ¿cual prefiere más y cuales menos y por qué?</a:t>
            </a:r>
          </a:p>
          <a:p>
            <a:r>
              <a:rPr lang="es-ES" dirty="0">
                <a:solidFill>
                  <a:srgbClr val="333333"/>
                </a:solidFill>
              </a:rPr>
              <a:t>8.- ¿Prefiere escuchar o leer noticias? ¿Por qué?</a:t>
            </a:r>
          </a:p>
          <a:p>
            <a:r>
              <a:rPr lang="es-ES" dirty="0">
                <a:solidFill>
                  <a:srgbClr val="333333"/>
                </a:solidFill>
              </a:rPr>
              <a:t>9.- ¿Dedica tiempo a leer noticias? ¿Cuánto? </a:t>
            </a:r>
          </a:p>
          <a:p>
            <a:r>
              <a:rPr lang="es-ES" dirty="0">
                <a:solidFill>
                  <a:srgbClr val="333333"/>
                </a:solidFill>
              </a:rPr>
              <a:t>10.- ¿Al leer el titular de la noticia tiende a profundizar/investigar mas? ¿Por qué?</a:t>
            </a:r>
          </a:p>
          <a:p>
            <a:r>
              <a:rPr lang="es-ES" dirty="0">
                <a:solidFill>
                  <a:srgbClr val="333333"/>
                </a:solidFill>
              </a:rPr>
              <a:t>11.- ¿Cómo comprueba la veracidad de la información?</a:t>
            </a:r>
          </a:p>
          <a:p>
            <a:r>
              <a:rPr lang="es-ES" dirty="0">
                <a:solidFill>
                  <a:srgbClr val="333333"/>
                </a:solidFill>
              </a:rPr>
              <a:t>12.- ¿Qué pensaría de una aplicación de noticias basada en texto con audio descriptivo?</a:t>
            </a:r>
          </a:p>
          <a:p>
            <a:r>
              <a:rPr lang="es-ES" dirty="0">
                <a:solidFill>
                  <a:srgbClr val="333333"/>
                </a:solidFill>
              </a:rPr>
              <a:t>13.- ¿Esta suscrito a una aplicación de noticias? ¿Por qué?</a:t>
            </a:r>
          </a:p>
          <a:p>
            <a:r>
              <a:rPr lang="es-ES" dirty="0">
                <a:solidFill>
                  <a:srgbClr val="333333"/>
                </a:solidFill>
              </a:rPr>
              <a:t>14.- ¿Pagaría por una aplicación de noticias escritas con audio descriptivo incluido?</a:t>
            </a:r>
          </a:p>
          <a:p>
            <a:r>
              <a:rPr lang="es-ES" dirty="0">
                <a:solidFill>
                  <a:srgbClr val="333333"/>
                </a:solidFill>
              </a:rPr>
              <a:t>15.- Describa su aplicación de noticias ideal</a:t>
            </a:r>
            <a:endParaRPr lang="es-ES" dirty="0"/>
          </a:p>
          <a:p>
            <a:endParaRPr lang="es-ES" dirty="0"/>
          </a:p>
        </p:txBody>
      </p:sp>
    </p:spTree>
    <p:extLst>
      <p:ext uri="{BB962C8B-B14F-4D97-AF65-F5344CB8AC3E}">
        <p14:creationId xmlns:p14="http://schemas.microsoft.com/office/powerpoint/2010/main" val="32389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B368A9-C468-4881-9D2B-1F4320403E1F}"/>
              </a:ext>
            </a:extLst>
          </p:cNvPr>
          <p:cNvSpPr>
            <a:spLocks noGrp="1"/>
          </p:cNvSpPr>
          <p:nvPr>
            <p:ph idx="1"/>
          </p:nvPr>
        </p:nvSpPr>
        <p:spPr>
          <a:xfrm>
            <a:off x="848140" y="871543"/>
            <a:ext cx="10614992" cy="5290718"/>
          </a:xfrm>
        </p:spPr>
        <p:txBody>
          <a:bodyPr>
            <a:normAutofit fontScale="92500" lnSpcReduction="20000"/>
          </a:bodyPr>
          <a:lstStyle/>
          <a:p>
            <a:r>
              <a:rPr lang="es-ES" dirty="0"/>
              <a:t>1.- Sexo</a:t>
            </a:r>
          </a:p>
          <a:p>
            <a:r>
              <a:rPr lang="es-ES" dirty="0"/>
              <a:t>Femenino    Masculino  No binario  Prefiero no decir </a:t>
            </a:r>
          </a:p>
          <a:p>
            <a:endParaRPr lang="es-ES" dirty="0"/>
          </a:p>
          <a:p>
            <a:endParaRPr lang="es-ES" dirty="0"/>
          </a:p>
          <a:p>
            <a:r>
              <a:rPr lang="es-ES" dirty="0"/>
              <a:t>2.- Seleccione rango de edad</a:t>
            </a:r>
          </a:p>
          <a:p>
            <a:r>
              <a:rPr lang="es-ES" dirty="0"/>
              <a:t>18 a 30       30 a 40      50 o más</a:t>
            </a:r>
          </a:p>
          <a:p>
            <a:endParaRPr lang="es-ES" dirty="0"/>
          </a:p>
          <a:p>
            <a:endParaRPr lang="es-ES" dirty="0"/>
          </a:p>
          <a:p>
            <a:r>
              <a:rPr lang="es-ES" dirty="0"/>
              <a:t>3.- Seleccione ocupación</a:t>
            </a:r>
          </a:p>
          <a:p>
            <a:r>
              <a:rPr lang="es-ES" dirty="0"/>
              <a:t>Trabajador   Estudiante       Otro: _________________</a:t>
            </a:r>
          </a:p>
          <a:p>
            <a:endParaRPr lang="es-ES" dirty="0"/>
          </a:p>
          <a:p>
            <a:endParaRPr lang="es-ES" dirty="0"/>
          </a:p>
          <a:p>
            <a:r>
              <a:rPr lang="es-ES" dirty="0"/>
              <a:t>4.- Nivel de estudio</a:t>
            </a:r>
          </a:p>
          <a:p>
            <a:r>
              <a:rPr lang="es-ES" dirty="0"/>
              <a:t>Básica         Media    Técnico Profesional  Superior Incompleta   Superior Completa     </a:t>
            </a:r>
          </a:p>
        </p:txBody>
      </p:sp>
      <p:sp>
        <p:nvSpPr>
          <p:cNvPr id="4" name="Título 1">
            <a:extLst>
              <a:ext uri="{FF2B5EF4-FFF2-40B4-BE49-F238E27FC236}">
                <a16:creationId xmlns:a16="http://schemas.microsoft.com/office/drawing/2014/main" id="{216F0AA6-3681-446B-B803-2A5212736E25}"/>
              </a:ext>
            </a:extLst>
          </p:cNvPr>
          <p:cNvSpPr>
            <a:spLocks noGrp="1"/>
          </p:cNvSpPr>
          <p:nvPr>
            <p:ph type="title"/>
          </p:nvPr>
        </p:nvSpPr>
        <p:spPr>
          <a:xfrm>
            <a:off x="950706" y="136076"/>
            <a:ext cx="9690790" cy="559664"/>
          </a:xfrm>
        </p:spPr>
        <p:txBody>
          <a:bodyPr>
            <a:normAutofit fontScale="90000"/>
          </a:bodyPr>
          <a:lstStyle/>
          <a:p>
            <a:pPr algn="ctr"/>
            <a:r>
              <a:rPr lang="es-ES" dirty="0"/>
              <a:t>DATOS ESTADISTICOS </a:t>
            </a:r>
          </a:p>
        </p:txBody>
      </p:sp>
      <p:sp>
        <p:nvSpPr>
          <p:cNvPr id="5" name="Rectángulo 4">
            <a:extLst>
              <a:ext uri="{FF2B5EF4-FFF2-40B4-BE49-F238E27FC236}">
                <a16:creationId xmlns:a16="http://schemas.microsoft.com/office/drawing/2014/main" id="{55F97C27-76C3-4535-847B-374764DD140A}"/>
              </a:ext>
            </a:extLst>
          </p:cNvPr>
          <p:cNvSpPr/>
          <p:nvPr/>
        </p:nvSpPr>
        <p:spPr>
          <a:xfrm>
            <a:off x="1181199" y="2965174"/>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Rectángulo 5">
            <a:extLst>
              <a:ext uri="{FF2B5EF4-FFF2-40B4-BE49-F238E27FC236}">
                <a16:creationId xmlns:a16="http://schemas.microsoft.com/office/drawing/2014/main" id="{C39696F5-9BE5-4B57-9D95-2731B387D16C}"/>
              </a:ext>
            </a:extLst>
          </p:cNvPr>
          <p:cNvSpPr/>
          <p:nvPr/>
        </p:nvSpPr>
        <p:spPr>
          <a:xfrm>
            <a:off x="2329817" y="2965174"/>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1CB6A722-D689-45B5-81E6-2D5F0A7CD66D}"/>
              </a:ext>
            </a:extLst>
          </p:cNvPr>
          <p:cNvSpPr/>
          <p:nvPr/>
        </p:nvSpPr>
        <p:spPr>
          <a:xfrm>
            <a:off x="3514848" y="2965174"/>
            <a:ext cx="887895"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8" name="Imagen 7">
            <a:extLst>
              <a:ext uri="{FF2B5EF4-FFF2-40B4-BE49-F238E27FC236}">
                <a16:creationId xmlns:a16="http://schemas.microsoft.com/office/drawing/2014/main" id="{42BD2FA8-A179-465E-A0E2-8924DE22A6A1}"/>
              </a:ext>
            </a:extLst>
          </p:cNvPr>
          <p:cNvPicPr>
            <a:picLocks noChangeAspect="1"/>
          </p:cNvPicPr>
          <p:nvPr/>
        </p:nvPicPr>
        <p:blipFill>
          <a:blip r:embed="rId2"/>
          <a:stretch>
            <a:fillRect/>
          </a:stretch>
        </p:blipFill>
        <p:spPr>
          <a:xfrm>
            <a:off x="1311020" y="4496839"/>
            <a:ext cx="798645" cy="481626"/>
          </a:xfrm>
          <a:prstGeom prst="rect">
            <a:avLst/>
          </a:prstGeom>
        </p:spPr>
      </p:pic>
      <p:sp>
        <p:nvSpPr>
          <p:cNvPr id="9" name="Rectángulo 8">
            <a:extLst>
              <a:ext uri="{FF2B5EF4-FFF2-40B4-BE49-F238E27FC236}">
                <a16:creationId xmlns:a16="http://schemas.microsoft.com/office/drawing/2014/main" id="{0DE8BDFD-07CD-4004-BA55-E58660DA409D}"/>
              </a:ext>
            </a:extLst>
          </p:cNvPr>
          <p:cNvSpPr/>
          <p:nvPr/>
        </p:nvSpPr>
        <p:spPr>
          <a:xfrm>
            <a:off x="2790683" y="4489271"/>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0" name="Rectángulo 9">
            <a:extLst>
              <a:ext uri="{FF2B5EF4-FFF2-40B4-BE49-F238E27FC236}">
                <a16:creationId xmlns:a16="http://schemas.microsoft.com/office/drawing/2014/main" id="{A12CB20F-7A1A-4785-91A6-158EBEF15A92}"/>
              </a:ext>
            </a:extLst>
          </p:cNvPr>
          <p:cNvSpPr/>
          <p:nvPr/>
        </p:nvSpPr>
        <p:spPr>
          <a:xfrm>
            <a:off x="4638076" y="450573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2" name="Imagen 1">
            <a:extLst>
              <a:ext uri="{FF2B5EF4-FFF2-40B4-BE49-F238E27FC236}">
                <a16:creationId xmlns:a16="http://schemas.microsoft.com/office/drawing/2014/main" id="{BD08B46D-F7A3-4327-8FE0-AC460D479FFE}"/>
              </a:ext>
            </a:extLst>
          </p:cNvPr>
          <p:cNvPicPr>
            <a:picLocks noChangeAspect="1"/>
          </p:cNvPicPr>
          <p:nvPr/>
        </p:nvPicPr>
        <p:blipFill>
          <a:blip r:embed="rId2"/>
          <a:stretch>
            <a:fillRect/>
          </a:stretch>
        </p:blipFill>
        <p:spPr>
          <a:xfrm>
            <a:off x="1121915" y="6089276"/>
            <a:ext cx="798645" cy="481626"/>
          </a:xfrm>
          <a:prstGeom prst="rect">
            <a:avLst/>
          </a:prstGeom>
        </p:spPr>
      </p:pic>
      <p:pic>
        <p:nvPicPr>
          <p:cNvPr id="11" name="Imagen 10">
            <a:extLst>
              <a:ext uri="{FF2B5EF4-FFF2-40B4-BE49-F238E27FC236}">
                <a16:creationId xmlns:a16="http://schemas.microsoft.com/office/drawing/2014/main" id="{8359BAB4-A4AA-468C-AB1D-39E369502E21}"/>
              </a:ext>
            </a:extLst>
          </p:cNvPr>
          <p:cNvPicPr>
            <a:picLocks noChangeAspect="1"/>
          </p:cNvPicPr>
          <p:nvPr/>
        </p:nvPicPr>
        <p:blipFill>
          <a:blip r:embed="rId2"/>
          <a:stretch>
            <a:fillRect/>
          </a:stretch>
        </p:blipFill>
        <p:spPr>
          <a:xfrm>
            <a:off x="2365877" y="6089276"/>
            <a:ext cx="798645" cy="481626"/>
          </a:xfrm>
          <a:prstGeom prst="rect">
            <a:avLst/>
          </a:prstGeom>
        </p:spPr>
      </p:pic>
      <p:pic>
        <p:nvPicPr>
          <p:cNvPr id="12" name="Imagen 11">
            <a:extLst>
              <a:ext uri="{FF2B5EF4-FFF2-40B4-BE49-F238E27FC236}">
                <a16:creationId xmlns:a16="http://schemas.microsoft.com/office/drawing/2014/main" id="{8F7877F2-DB74-434A-8821-1F428AE4E477}"/>
              </a:ext>
            </a:extLst>
          </p:cNvPr>
          <p:cNvPicPr>
            <a:picLocks noChangeAspect="1"/>
          </p:cNvPicPr>
          <p:nvPr/>
        </p:nvPicPr>
        <p:blipFill>
          <a:blip r:embed="rId2"/>
          <a:stretch>
            <a:fillRect/>
          </a:stretch>
        </p:blipFill>
        <p:spPr>
          <a:xfrm>
            <a:off x="3839431" y="6082617"/>
            <a:ext cx="798645" cy="481626"/>
          </a:xfrm>
          <a:prstGeom prst="rect">
            <a:avLst/>
          </a:prstGeom>
        </p:spPr>
      </p:pic>
      <p:pic>
        <p:nvPicPr>
          <p:cNvPr id="13" name="Imagen 12">
            <a:extLst>
              <a:ext uri="{FF2B5EF4-FFF2-40B4-BE49-F238E27FC236}">
                <a16:creationId xmlns:a16="http://schemas.microsoft.com/office/drawing/2014/main" id="{2B524A42-BC3F-4047-A461-A9FED7C3ABDD}"/>
              </a:ext>
            </a:extLst>
          </p:cNvPr>
          <p:cNvPicPr>
            <a:picLocks noChangeAspect="1"/>
          </p:cNvPicPr>
          <p:nvPr/>
        </p:nvPicPr>
        <p:blipFill>
          <a:blip r:embed="rId2"/>
          <a:stretch>
            <a:fillRect/>
          </a:stretch>
        </p:blipFill>
        <p:spPr>
          <a:xfrm>
            <a:off x="6327356" y="6082617"/>
            <a:ext cx="798645" cy="481626"/>
          </a:xfrm>
          <a:prstGeom prst="rect">
            <a:avLst/>
          </a:prstGeom>
        </p:spPr>
      </p:pic>
      <p:pic>
        <p:nvPicPr>
          <p:cNvPr id="14" name="Imagen 13">
            <a:extLst>
              <a:ext uri="{FF2B5EF4-FFF2-40B4-BE49-F238E27FC236}">
                <a16:creationId xmlns:a16="http://schemas.microsoft.com/office/drawing/2014/main" id="{F7B624A3-9920-4B00-9195-1BE526330972}"/>
              </a:ext>
            </a:extLst>
          </p:cNvPr>
          <p:cNvPicPr>
            <a:picLocks noChangeAspect="1"/>
          </p:cNvPicPr>
          <p:nvPr/>
        </p:nvPicPr>
        <p:blipFill>
          <a:blip r:embed="rId2"/>
          <a:stretch>
            <a:fillRect/>
          </a:stretch>
        </p:blipFill>
        <p:spPr>
          <a:xfrm>
            <a:off x="8696461" y="6082617"/>
            <a:ext cx="798645" cy="481626"/>
          </a:xfrm>
          <a:prstGeom prst="rect">
            <a:avLst/>
          </a:prstGeom>
        </p:spPr>
      </p:pic>
      <p:sp>
        <p:nvSpPr>
          <p:cNvPr id="15" name="Rectángulo 14">
            <a:extLst>
              <a:ext uri="{FF2B5EF4-FFF2-40B4-BE49-F238E27FC236}">
                <a16:creationId xmlns:a16="http://schemas.microsoft.com/office/drawing/2014/main" id="{37BB82E8-7EC7-40AB-A761-017D207ACF21}"/>
              </a:ext>
            </a:extLst>
          </p:cNvPr>
          <p:cNvSpPr/>
          <p:nvPr/>
        </p:nvSpPr>
        <p:spPr>
          <a:xfrm>
            <a:off x="1181200" y="162089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Rectángulo 15">
            <a:extLst>
              <a:ext uri="{FF2B5EF4-FFF2-40B4-BE49-F238E27FC236}">
                <a16:creationId xmlns:a16="http://schemas.microsoft.com/office/drawing/2014/main" id="{8CAB8099-CF79-4E7C-9C1C-71C66C9F078A}"/>
              </a:ext>
            </a:extLst>
          </p:cNvPr>
          <p:cNvSpPr/>
          <p:nvPr/>
        </p:nvSpPr>
        <p:spPr>
          <a:xfrm>
            <a:off x="2557490" y="1600006"/>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7" name="Rectángulo 16">
            <a:extLst>
              <a:ext uri="{FF2B5EF4-FFF2-40B4-BE49-F238E27FC236}">
                <a16:creationId xmlns:a16="http://schemas.microsoft.com/office/drawing/2014/main" id="{E0E27D17-B76B-4C31-8D98-9A1DDDCD839A}"/>
              </a:ext>
            </a:extLst>
          </p:cNvPr>
          <p:cNvSpPr/>
          <p:nvPr/>
        </p:nvSpPr>
        <p:spPr>
          <a:xfrm>
            <a:off x="3891434" y="162089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8" name="Rectángulo 17">
            <a:extLst>
              <a:ext uri="{FF2B5EF4-FFF2-40B4-BE49-F238E27FC236}">
                <a16:creationId xmlns:a16="http://schemas.microsoft.com/office/drawing/2014/main" id="{815BC790-59FB-43AF-B8C7-86E6A7E442D7}"/>
              </a:ext>
            </a:extLst>
          </p:cNvPr>
          <p:cNvSpPr/>
          <p:nvPr/>
        </p:nvSpPr>
        <p:spPr>
          <a:xfrm>
            <a:off x="5419955" y="1635913"/>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116674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{421FCCF8-6E30-4129-AE07-ADC3A9D9801C}tf03090434</Template>
  <TotalTime>251</TotalTime>
  <Words>555</Words>
  <Application>Microsoft Office PowerPoint</Application>
  <PresentationFormat>Panorámica</PresentationFormat>
  <Paragraphs>44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Rockwell</vt:lpstr>
      <vt:lpstr>Rockwell Condensed</vt:lpstr>
      <vt:lpstr>Wingdings</vt:lpstr>
      <vt:lpstr>Letras en madera</vt:lpstr>
      <vt:lpstr>diseño de pauta de entrevistas</vt:lpstr>
      <vt:lpstr> CARTA DE CONSENTIMIENTO</vt:lpstr>
      <vt:lpstr>ENTREVISTA ABIERTA</vt:lpstr>
      <vt:lpstr>DATOS ESTADISTICOS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pauta de entrevistas</dc:title>
  <dc:creator>Yaritza Pinto</dc:creator>
  <cp:lastModifiedBy>Felix Bravo Soto</cp:lastModifiedBy>
  <cp:revision>15</cp:revision>
  <dcterms:created xsi:type="dcterms:W3CDTF">2021-07-23T06:36:37Z</dcterms:created>
  <dcterms:modified xsi:type="dcterms:W3CDTF">2021-07-29T22:31:31Z</dcterms:modified>
</cp:coreProperties>
</file>