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84" r:id="rId5"/>
    <p:sldId id="259" r:id="rId6"/>
    <p:sldId id="265" r:id="rId7"/>
    <p:sldId id="260" r:id="rId8"/>
    <p:sldId id="269" r:id="rId9"/>
    <p:sldId id="263" r:id="rId10"/>
    <p:sldId id="264" r:id="rId11"/>
    <p:sldId id="266" r:id="rId12"/>
    <p:sldId id="267" r:id="rId13"/>
    <p:sldId id="270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1" r:id="rId26"/>
    <p:sldId id="262" r:id="rId27"/>
    <p:sldId id="285" r:id="rId28"/>
    <p:sldId id="283" r:id="rId29"/>
    <p:sldId id="287" r:id="rId30"/>
    <p:sldId id="282" r:id="rId31"/>
    <p:sldId id="288" r:id="rId32"/>
    <p:sldId id="292" r:id="rId33"/>
    <p:sldId id="289" r:id="rId34"/>
    <p:sldId id="293" r:id="rId35"/>
    <p:sldId id="290" r:id="rId36"/>
    <p:sldId id="296" r:id="rId37"/>
    <p:sldId id="297" r:id="rId38"/>
    <p:sldId id="298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sts Unitaires" id="{C772D0E9-BEAD-4AD5-B52C-ACBE7DDCC50B}">
          <p14:sldIdLst>
            <p14:sldId id="256"/>
            <p14:sldId id="257"/>
            <p14:sldId id="258"/>
            <p14:sldId id="284"/>
            <p14:sldId id="259"/>
            <p14:sldId id="265"/>
            <p14:sldId id="260"/>
            <p14:sldId id="269"/>
            <p14:sldId id="263"/>
            <p14:sldId id="264"/>
            <p14:sldId id="266"/>
            <p14:sldId id="267"/>
            <p14:sldId id="270"/>
            <p14:sldId id="268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80"/>
            <p14:sldId id="279"/>
            <p14:sldId id="281"/>
          </p14:sldIdLst>
        </p14:section>
        <p14:section name="Tests d'intégration" id="{ACE694AA-6F61-4EBB-9CDE-60D030393E98}">
          <p14:sldIdLst>
            <p14:sldId id="262"/>
            <p14:sldId id="285"/>
            <p14:sldId id="283"/>
            <p14:sldId id="287"/>
            <p14:sldId id="282"/>
            <p14:sldId id="288"/>
            <p14:sldId id="292"/>
            <p14:sldId id="289"/>
            <p14:sldId id="293"/>
            <p14:sldId id="290"/>
            <p14:sldId id="296"/>
            <p14:sldId id="297"/>
            <p14:sldId id="298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098"/>
    <a:srgbClr val="7385D1"/>
    <a:srgbClr val="AB73D1"/>
    <a:srgbClr val="9073D1"/>
    <a:srgbClr val="73B3D1"/>
    <a:srgbClr val="739CD1"/>
    <a:srgbClr val="BD7ABF"/>
    <a:srgbClr val="BF779D"/>
    <a:srgbClr val="B177BF"/>
    <a:srgbClr val="797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621" autoAdjust="0"/>
    <p:restoredTop sz="96713" autoAdjust="0"/>
  </p:normalViewPr>
  <p:slideViewPr>
    <p:cSldViewPr snapToGrid="0">
      <p:cViewPr varScale="1">
        <p:scale>
          <a:sx n="130" d="100"/>
          <a:sy n="130" d="100"/>
        </p:scale>
        <p:origin x="46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81F28-FDA4-4C3C-B50B-E4411C02E486}" type="datetimeFigureOut">
              <a:rPr lang="fr-CA" smtClean="0"/>
              <a:t>2023-05-01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7593E-25F0-48AE-B94B-83893D45143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5924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E42FB-D061-48BA-903E-AFF7EF71A837}"/>
              </a:ext>
            </a:extLst>
          </p:cNvPr>
          <p:cNvSpPr/>
          <p:nvPr userDrawn="1"/>
        </p:nvSpPr>
        <p:spPr>
          <a:xfrm>
            <a:off x="0" y="2301139"/>
            <a:ext cx="12192000" cy="1208824"/>
          </a:xfrm>
          <a:prstGeom prst="rect">
            <a:avLst/>
          </a:prstGeom>
          <a:solidFill>
            <a:srgbClr val="73B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1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3DEB06-7C55-4A88-98CA-A7C7CC95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01139"/>
            <a:ext cx="12192000" cy="1208824"/>
          </a:xfrm>
          <a:noFill/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E8436A-24DF-47BF-A4ED-DF71FDEF0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602038"/>
            <a:ext cx="12192000" cy="431011"/>
          </a:xfrm>
          <a:solidFill>
            <a:srgbClr val="73B3D1"/>
          </a:solidFill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2DB9B7-CCEC-4820-965B-F911976D9690}"/>
              </a:ext>
            </a:extLst>
          </p:cNvPr>
          <p:cNvSpPr txBox="1"/>
          <p:nvPr userDrawn="1"/>
        </p:nvSpPr>
        <p:spPr>
          <a:xfrm>
            <a:off x="4472247" y="4086437"/>
            <a:ext cx="3291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>
                <a:solidFill>
                  <a:srgbClr val="73B3D1"/>
                </a:solidFill>
              </a:rPr>
              <a:t>Bases de données et programmation Web</a:t>
            </a:r>
          </a:p>
        </p:txBody>
      </p:sp>
    </p:spTree>
    <p:extLst>
      <p:ext uri="{BB962C8B-B14F-4D97-AF65-F5344CB8AC3E}">
        <p14:creationId xmlns:p14="http://schemas.microsoft.com/office/powerpoint/2010/main" val="3880024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7AF3ACB-7C32-4605-9708-6B49F1A6DE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18781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B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B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B3D1"/>
                </a:solidFill>
              </a:defRPr>
            </a:lvl3pPr>
            <a:lvl4pPr>
              <a:defRPr>
                <a:solidFill>
                  <a:srgbClr val="73B3D1"/>
                </a:solidFill>
              </a:defRPr>
            </a:lvl4pPr>
            <a:lvl5pPr>
              <a:defRPr>
                <a:solidFill>
                  <a:srgbClr val="73B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71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F4B11609-5959-464A-A0B8-13C16A524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3659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9C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9C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9CD1"/>
                </a:solidFill>
              </a:defRPr>
            </a:lvl3pPr>
            <a:lvl4pPr>
              <a:defRPr>
                <a:solidFill>
                  <a:srgbClr val="739CD1"/>
                </a:solidFill>
              </a:defRPr>
            </a:lvl4pPr>
            <a:lvl5pPr>
              <a:defRPr>
                <a:solidFill>
                  <a:srgbClr val="739C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044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1DDA586-F506-4D6F-A1DB-9203778602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7094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7385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7385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7385D1"/>
                </a:solidFill>
              </a:defRPr>
            </a:lvl3pPr>
            <a:lvl4pPr>
              <a:defRPr>
                <a:solidFill>
                  <a:srgbClr val="7385D1"/>
                </a:solidFill>
              </a:defRPr>
            </a:lvl4pPr>
            <a:lvl5pPr>
              <a:defRPr>
                <a:solidFill>
                  <a:srgbClr val="7385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580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o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E0A2B6AA-BEDC-46F8-9B1A-690EBBCFD6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7094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90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90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9073D1"/>
                </a:solidFill>
              </a:defRPr>
            </a:lvl3pPr>
            <a:lvl4pPr>
              <a:defRPr>
                <a:solidFill>
                  <a:srgbClr val="9073D1"/>
                </a:solidFill>
              </a:defRPr>
            </a:lvl4pPr>
            <a:lvl5pPr>
              <a:defRPr>
                <a:solidFill>
                  <a:srgbClr val="9073D1"/>
                </a:solidFill>
              </a:defRPr>
            </a:lvl5pPr>
          </a:lstStyle>
          <a:p>
            <a:pPr lvl="0"/>
            <a:r>
              <a:rPr lang="fr-FR"/>
              <a:t> Cliquez pour modifier les styles du texte du masque</a:t>
            </a:r>
          </a:p>
          <a:p>
            <a:pPr lvl="1"/>
            <a:r>
              <a:rPr lang="fr-FR"/>
              <a:t> 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4003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08B7190-DCD0-470D-AE20-691CB5B986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4939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AB73D1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AB73D1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AB73D1"/>
                </a:solidFill>
              </a:defRPr>
            </a:lvl3pPr>
            <a:lvl4pPr>
              <a:defRPr>
                <a:solidFill>
                  <a:srgbClr val="AB73D1"/>
                </a:solidFill>
              </a:defRPr>
            </a:lvl4pPr>
            <a:lvl5pPr>
              <a:defRPr>
                <a:solidFill>
                  <a:srgbClr val="AB73D1"/>
                </a:solidFill>
              </a:defRPr>
            </a:lvl5pPr>
          </a:lstStyle>
          <a:p>
            <a:pPr lvl="0"/>
            <a:r>
              <a:rPr lang="fr-FR" dirty="0"/>
              <a:t> Cliquez pour modifier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239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41E9FEF-F323-4AE8-9CF6-B45BBDC5D4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00" y="22795"/>
            <a:ext cx="12192000" cy="95097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887879-74C7-44B8-9713-1E7ED19E4F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150572"/>
            <a:ext cx="10512000" cy="502639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>
                <a:solidFill>
                  <a:srgbClr val="BD7ABF"/>
                </a:solidFill>
              </a:defRPr>
            </a:lvl1pPr>
            <a:lvl2pPr marL="685800" indent="-228600">
              <a:buFont typeface="Symbol" panose="05050102010706020507" pitchFamily="18" charset="2"/>
              <a:buChar char="¨"/>
              <a:defRPr>
                <a:solidFill>
                  <a:srgbClr val="BD7ABF"/>
                </a:solidFill>
              </a:defRPr>
            </a:lvl2pPr>
            <a:lvl3pPr marL="1143000" indent="-228600">
              <a:buFont typeface="Courier New" panose="02070309020205020404" pitchFamily="49" charset="0"/>
              <a:buChar char="o"/>
              <a:defRPr>
                <a:solidFill>
                  <a:srgbClr val="BD7ABF"/>
                </a:solidFill>
              </a:defRPr>
            </a:lvl3pPr>
            <a:lvl4pPr>
              <a:defRPr>
                <a:solidFill>
                  <a:srgbClr val="BD7ABF"/>
                </a:solidFill>
              </a:defRPr>
            </a:lvl4pPr>
            <a:lvl5pPr>
              <a:defRPr>
                <a:solidFill>
                  <a:srgbClr val="BD7ABF"/>
                </a:solidFill>
              </a:defRPr>
            </a:lvl5pPr>
          </a:lstStyle>
          <a:p>
            <a:pPr lvl="0"/>
            <a:r>
              <a:rPr lang="fr-FR" dirty="0"/>
              <a:t> Cliquez pour modifier les styles du texte du masque</a:t>
            </a:r>
          </a:p>
          <a:p>
            <a:pPr lvl="1"/>
            <a:r>
              <a:rPr lang="fr-FR" dirty="0"/>
              <a:t> 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25" name="Titre 24">
            <a:extLst>
              <a:ext uri="{FF2B5EF4-FFF2-40B4-BE49-F238E27FC236}">
                <a16:creationId xmlns:a16="http://schemas.microsoft.com/office/drawing/2014/main" id="{43C1F01D-35B3-4E03-8B2C-6FFB15F0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1" y="357829"/>
            <a:ext cx="5482280" cy="37263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869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6D8F19-2F8F-4068-852D-9F283AA45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20C911-4971-431E-9C8F-E9DEAC1A9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EA3A6-5F28-4AC1-8DF1-3C5689D03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6C02-C10D-4F70-ADA5-0F3523AD6F2E}" type="datetimeFigureOut">
              <a:rPr lang="fr-CA" smtClean="0"/>
              <a:t>2023-05-01</a:t>
            </a:fld>
            <a:endParaRPr lang="fr-CA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F1293-9D7D-422C-8191-3FEAB102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5EFF0-A580-491E-A7BD-3EF42D054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E6A3-4AEF-4734-8AB8-E4DE745DFB5E}" type="slidenum">
              <a:rPr lang="fr-CA" smtClean="0"/>
              <a:t>‹N°›</a:t>
            </a:fld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940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47A1CE-E74F-4ED4-BD88-F5E5E811F2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Semaine 13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FD0B83-54B8-4E49-8084-D8400451C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431011"/>
          </a:xfrm>
        </p:spPr>
        <p:txBody>
          <a:bodyPr>
            <a:normAutofit lnSpcReduction="10000"/>
          </a:bodyPr>
          <a:lstStyle/>
          <a:p>
            <a:r>
              <a:rPr lang="fr-CA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358362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5D2675AD-65B8-30B7-6A8F-CE79BF408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731" y="2535759"/>
            <a:ext cx="7160936" cy="3630720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3BA1007-B503-6EFB-17EA-0FC5E8CE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1 : Action sans dépendances ni paramètres</a:t>
            </a:r>
          </a:p>
          <a:p>
            <a:pPr lvl="1"/>
            <a:r>
              <a:rPr lang="fr-CA" dirty="0"/>
              <a:t> Fonction de test dans le projet </a:t>
            </a:r>
            <a:r>
              <a:rPr lang="fr-CA" dirty="0" err="1">
                <a:solidFill>
                  <a:srgbClr val="FA4098"/>
                </a:solidFill>
              </a:rPr>
              <a:t>xUnit</a:t>
            </a:r>
            <a:r>
              <a:rPr lang="fr-CA" dirty="0">
                <a:solidFill>
                  <a:srgbClr val="FA4098"/>
                </a:solidFill>
              </a:rPr>
              <a:t> Test</a:t>
            </a:r>
            <a:r>
              <a:rPr lang="fr-CA" dirty="0"/>
              <a:t>.</a:t>
            </a:r>
          </a:p>
          <a:p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unitaires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A68D11-33AB-C00E-E4A5-5F086B95D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616" y="2135323"/>
            <a:ext cx="3010320" cy="101931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F11B94B-9FC3-FF6D-A47F-9B4DC01B5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199" y="5914116"/>
            <a:ext cx="5488438" cy="789073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3235944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3BA1007-B503-6EFB-17EA-0FC5E8CE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2 : Action sans paramètre, contrôleur avec </a:t>
            </a:r>
            <a:r>
              <a:rPr lang="fr-CA" dirty="0" err="1"/>
              <a:t>DbContext</a:t>
            </a:r>
            <a:endParaRPr lang="fr-CA" dirty="0"/>
          </a:p>
          <a:p>
            <a:pPr lvl="1"/>
            <a:r>
              <a:rPr lang="fr-CA" dirty="0"/>
              <a:t> Le défi : Pour pouvoir </a:t>
            </a:r>
            <a:r>
              <a:rPr lang="fr-CA" b="1" dirty="0"/>
              <a:t>instancier</a:t>
            </a:r>
            <a:r>
              <a:rPr lang="fr-CA" dirty="0"/>
              <a:t> le </a:t>
            </a:r>
            <a:r>
              <a:rPr lang="fr-CA" dirty="0" err="1">
                <a:solidFill>
                  <a:srgbClr val="FA4098"/>
                </a:solidFill>
              </a:rPr>
              <a:t>ProduitsController</a:t>
            </a:r>
            <a:r>
              <a:rPr lang="fr-CA" dirty="0"/>
              <a:t> et appeler l’action </a:t>
            </a:r>
            <a:r>
              <a:rPr lang="fr-CA" dirty="0">
                <a:solidFill>
                  <a:srgbClr val="FA4098"/>
                </a:solidFill>
              </a:rPr>
              <a:t>Index()</a:t>
            </a:r>
            <a:r>
              <a:rPr lang="fr-CA" dirty="0"/>
              <a:t> pour analyser son output, on doit « </a:t>
            </a:r>
            <a:r>
              <a:rPr lang="fr-CA" b="1" dirty="0"/>
              <a:t>simuler</a:t>
            </a:r>
            <a:r>
              <a:rPr lang="fr-CA" dirty="0"/>
              <a:t> » un </a:t>
            </a:r>
            <a:r>
              <a:rPr lang="fr-CA" dirty="0">
                <a:solidFill>
                  <a:srgbClr val="FA4098"/>
                </a:solidFill>
              </a:rPr>
              <a:t>Sem13Context</a:t>
            </a:r>
            <a:r>
              <a:rPr lang="fr-CA" dirty="0"/>
              <a:t> pour le passer dans le constructeur de </a:t>
            </a:r>
            <a:r>
              <a:rPr lang="fr-CA" dirty="0" err="1">
                <a:solidFill>
                  <a:srgbClr val="FA4098"/>
                </a:solidFill>
              </a:rPr>
              <a:t>ProduitsController</a:t>
            </a:r>
            <a:r>
              <a:rPr lang="fr-CA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unitaires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223EB8-F411-5491-6617-1BC34F551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409" y="3304791"/>
            <a:ext cx="4968461" cy="161781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D5B15C5-0866-BB0C-401A-8F40D39E9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48" y="3170543"/>
            <a:ext cx="4855208" cy="1886314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4BC915-9435-FC64-B21B-012D918FC237}"/>
              </a:ext>
            </a:extLst>
          </p:cNvPr>
          <p:cNvSpPr/>
          <p:nvPr/>
        </p:nvSpPr>
        <p:spPr>
          <a:xfrm>
            <a:off x="3582099" y="4172423"/>
            <a:ext cx="1853967" cy="248576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89CEC8B-58ED-FB08-F6F1-0A3BFAC1B3A0}"/>
              </a:ext>
            </a:extLst>
          </p:cNvPr>
          <p:cNvSpPr txBox="1"/>
          <p:nvPr/>
        </p:nvSpPr>
        <p:spPr>
          <a:xfrm>
            <a:off x="0" y="6553002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Si l’application dispose de </a:t>
            </a:r>
            <a:r>
              <a:rPr lang="fr-CA" sz="1400" dirty="0">
                <a:solidFill>
                  <a:srgbClr val="FA4098"/>
                </a:solidFill>
              </a:rPr>
              <a:t>services</a:t>
            </a:r>
            <a:r>
              <a:rPr lang="fr-CA" sz="1400" dirty="0">
                <a:solidFill>
                  <a:srgbClr val="739CD1"/>
                </a:solidFill>
              </a:rPr>
              <a:t> (couche d’accès aux données entre les </a:t>
            </a:r>
            <a:r>
              <a:rPr lang="fr-CA" sz="1400" dirty="0">
                <a:solidFill>
                  <a:srgbClr val="FA4098"/>
                </a:solidFill>
              </a:rPr>
              <a:t>contrôleurs</a:t>
            </a:r>
            <a:r>
              <a:rPr lang="fr-CA" sz="1400" dirty="0">
                <a:solidFill>
                  <a:srgbClr val="739CD1"/>
                </a:solidFill>
              </a:rPr>
              <a:t> et le </a:t>
            </a:r>
            <a:r>
              <a:rPr lang="fr-CA" sz="1400" dirty="0" err="1">
                <a:solidFill>
                  <a:srgbClr val="FA4098"/>
                </a:solidFill>
              </a:rPr>
              <a:t>DbContext</a:t>
            </a:r>
            <a:r>
              <a:rPr lang="fr-CA" sz="1400" dirty="0">
                <a:solidFill>
                  <a:srgbClr val="739CD1"/>
                </a:solidFill>
              </a:rPr>
              <a:t>), c’est plutôt le service concerné qu’on devrait </a:t>
            </a:r>
            <a:r>
              <a:rPr lang="fr-CA" sz="1400" i="1" dirty="0">
                <a:solidFill>
                  <a:srgbClr val="739CD1"/>
                </a:solidFill>
              </a:rPr>
              <a:t>fabriquer</a:t>
            </a:r>
            <a:r>
              <a:rPr lang="fr-CA" sz="1400" dirty="0">
                <a:solidFill>
                  <a:srgbClr val="739CD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357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3BA1007-B503-6EFB-17EA-0FC5E8CE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2 : Action sans paramètre, contrôleur avec </a:t>
            </a:r>
            <a:r>
              <a:rPr lang="fr-CA" dirty="0" err="1"/>
              <a:t>DbContext</a:t>
            </a:r>
            <a:endParaRPr lang="fr-CA" dirty="0"/>
          </a:p>
          <a:p>
            <a:pPr lvl="1"/>
            <a:r>
              <a:rPr lang="fr-CA" dirty="0"/>
              <a:t> Librairie « </a:t>
            </a:r>
            <a:r>
              <a:rPr lang="fr-CA" dirty="0" err="1">
                <a:solidFill>
                  <a:srgbClr val="FA4098"/>
                </a:solidFill>
              </a:rPr>
              <a:t>Moq</a:t>
            </a:r>
            <a:r>
              <a:rPr lang="fr-CA" dirty="0"/>
              <a:t> » pour nous aider à simuler un </a:t>
            </a:r>
            <a:r>
              <a:rPr lang="fr-CA" dirty="0" err="1"/>
              <a:t>DbContext</a:t>
            </a: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unitaires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BB9467-9F46-7989-3223-CFE42EF78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50" y="2631062"/>
            <a:ext cx="4493259" cy="136209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148634E-F1CD-DD91-4D0D-A2A452F9F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494" y="2557087"/>
            <a:ext cx="4461156" cy="1296550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C89820F-E69E-3810-42B3-3AC66F1C5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387" y="5275324"/>
            <a:ext cx="5153744" cy="73352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0425491-A0FE-FDDB-E5CC-FC89C7F84B6D}"/>
              </a:ext>
            </a:extLst>
          </p:cNvPr>
          <p:cNvSpPr txBox="1"/>
          <p:nvPr/>
        </p:nvSpPr>
        <p:spPr>
          <a:xfrm>
            <a:off x="6281567" y="3853637"/>
            <a:ext cx="500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9CD1"/>
                </a:solidFill>
              </a:rPr>
              <a:t>Nous utiliserons celle-ci pour sa grande simplicité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124E8A0-A175-0AE8-7E5C-E81E99A12E9C}"/>
              </a:ext>
            </a:extLst>
          </p:cNvPr>
          <p:cNvSpPr txBox="1"/>
          <p:nvPr/>
        </p:nvSpPr>
        <p:spPr>
          <a:xfrm>
            <a:off x="2698202" y="6038248"/>
            <a:ext cx="6297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9CD1"/>
                </a:solidFill>
              </a:rPr>
              <a:t>Celle-ci est très populaire, mais un peu plus compliquée pour ce dont on a besoin.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A3094FEA-CA41-BB7F-C1D5-FCB3C7454BD2}"/>
              </a:ext>
            </a:extLst>
          </p:cNvPr>
          <p:cNvCxnSpPr>
            <a:cxnSpLocks/>
          </p:cNvCxnSpPr>
          <p:nvPr/>
        </p:nvCxnSpPr>
        <p:spPr>
          <a:xfrm flipH="1">
            <a:off x="7733790" y="2979882"/>
            <a:ext cx="628341" cy="33222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F8570A99-D9A3-EC52-4C3A-EF8A5905F506}"/>
              </a:ext>
            </a:extLst>
          </p:cNvPr>
          <p:cNvSpPr/>
          <p:nvPr/>
        </p:nvSpPr>
        <p:spPr>
          <a:xfrm>
            <a:off x="6017343" y="2025691"/>
            <a:ext cx="5184058" cy="2723456"/>
          </a:xfrm>
          <a:prstGeom prst="ellipse">
            <a:avLst/>
          </a:prstGeom>
          <a:noFill/>
          <a:ln>
            <a:solidFill>
              <a:srgbClr val="FA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2798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3BA1007-B503-6EFB-17EA-0FC5E8CE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2 : Action sans paramètre, contrôleur avec </a:t>
            </a:r>
            <a:r>
              <a:rPr lang="fr-CA" dirty="0" err="1"/>
              <a:t>DbContext</a:t>
            </a:r>
            <a:endParaRPr lang="fr-CA" dirty="0"/>
          </a:p>
          <a:p>
            <a:pPr lvl="1"/>
            <a:r>
              <a:rPr lang="fr-CA" dirty="0"/>
              <a:t> Le </a:t>
            </a:r>
            <a:r>
              <a:rPr lang="fr-CA" dirty="0" err="1"/>
              <a:t>DbContext</a:t>
            </a:r>
            <a:r>
              <a:rPr lang="fr-CA" dirty="0"/>
              <a:t> à simuler</a:t>
            </a:r>
          </a:p>
          <a:p>
            <a:pPr lvl="2"/>
            <a:r>
              <a:rPr lang="fr-CA" dirty="0"/>
              <a:t> Il est plutôt simple dans ce cas, il n’y a qu’un seul </a:t>
            </a:r>
            <a:r>
              <a:rPr lang="fr-CA" dirty="0" err="1">
                <a:solidFill>
                  <a:srgbClr val="FA4098"/>
                </a:solidFill>
              </a:rPr>
              <a:t>DbSet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En simulant le </a:t>
            </a:r>
            <a:r>
              <a:rPr lang="fr-CA" dirty="0" err="1">
                <a:solidFill>
                  <a:srgbClr val="FA4098"/>
                </a:solidFill>
              </a:rPr>
              <a:t>DbContext</a:t>
            </a:r>
            <a:r>
              <a:rPr lang="fr-CA" dirty="0"/>
              <a:t>, nous fabriquerons un </a:t>
            </a:r>
            <a:r>
              <a:rPr lang="fr-CA" dirty="0" err="1">
                <a:solidFill>
                  <a:srgbClr val="FA4098"/>
                </a:solidFill>
              </a:rPr>
              <a:t>DbSet</a:t>
            </a:r>
            <a:r>
              <a:rPr lang="fr-CA" dirty="0">
                <a:solidFill>
                  <a:srgbClr val="FA4098"/>
                </a:solidFill>
              </a:rPr>
              <a:t>&lt;Produit&gt; </a:t>
            </a:r>
            <a:r>
              <a:rPr lang="fr-CA" dirty="0"/>
              <a:t>à notre goût.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unitaires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62C067-C7A6-FEA5-32F1-4E2E74C94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96" y="3559455"/>
            <a:ext cx="7220883" cy="202154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C2F5DDF-2D35-74CC-AD21-5DB8C0FDE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342" y="2804769"/>
            <a:ext cx="4123007" cy="353091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F9A978-5ED4-87B0-FEBF-10AD42A3B64D}"/>
              </a:ext>
            </a:extLst>
          </p:cNvPr>
          <p:cNvSpPr/>
          <p:nvPr/>
        </p:nvSpPr>
        <p:spPr>
          <a:xfrm>
            <a:off x="679508" y="5253934"/>
            <a:ext cx="5310231" cy="248576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E259B692-0112-6185-8E91-94F6CF0F9DE4}"/>
              </a:ext>
            </a:extLst>
          </p:cNvPr>
          <p:cNvSpPr/>
          <p:nvPr/>
        </p:nvSpPr>
        <p:spPr>
          <a:xfrm>
            <a:off x="6130953" y="5139470"/>
            <a:ext cx="1717705" cy="460726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39729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3BA1007-B503-6EFB-17EA-0FC5E8CE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2 : Action sans paramètre, contrôleur avec </a:t>
            </a:r>
            <a:r>
              <a:rPr lang="fr-CA" dirty="0" err="1"/>
              <a:t>DbContext</a:t>
            </a:r>
            <a:endParaRPr lang="fr-CA" dirty="0"/>
          </a:p>
          <a:p>
            <a:pPr lvl="1"/>
            <a:r>
              <a:rPr lang="fr-CA" dirty="0"/>
              <a:t> Méthode de test (Si le </a:t>
            </a:r>
            <a:r>
              <a:rPr lang="fr-CA" dirty="0" err="1">
                <a:solidFill>
                  <a:srgbClr val="FA4098"/>
                </a:solidFill>
              </a:rPr>
              <a:t>DbSet</a:t>
            </a:r>
            <a:r>
              <a:rPr lang="fr-CA" dirty="0">
                <a:solidFill>
                  <a:srgbClr val="FA4098"/>
                </a:solidFill>
              </a:rPr>
              <a:t>&lt;Produit&gt;</a:t>
            </a:r>
            <a:r>
              <a:rPr lang="fr-CA" dirty="0"/>
              <a:t> est </a:t>
            </a:r>
            <a:r>
              <a:rPr lang="fr-CA" b="1" dirty="0"/>
              <a:t>valide</a:t>
            </a:r>
            <a:r>
              <a:rPr lang="fr-CA" dirty="0"/>
              <a:t>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unitaires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E4AA31-CB12-36F0-1B8A-D3CB5D6E9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026" y="2066462"/>
            <a:ext cx="6701599" cy="4685379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7C74D1-4E72-9F6F-B015-AD8FA1C108B8}"/>
              </a:ext>
            </a:extLst>
          </p:cNvPr>
          <p:cNvSpPr/>
          <p:nvPr/>
        </p:nvSpPr>
        <p:spPr>
          <a:xfrm>
            <a:off x="5560541" y="2779181"/>
            <a:ext cx="5940765" cy="2237435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ADFCBD8-B297-835E-DC48-F82B8FF7BED0}"/>
              </a:ext>
            </a:extLst>
          </p:cNvPr>
          <p:cNvSpPr txBox="1"/>
          <p:nvPr/>
        </p:nvSpPr>
        <p:spPr>
          <a:xfrm>
            <a:off x="232859" y="3577363"/>
            <a:ext cx="49189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9CD1"/>
                </a:solidFill>
              </a:rPr>
              <a:t>• Dans le premier bloc,  le « </a:t>
            </a:r>
            <a:r>
              <a:rPr lang="fr-CA" sz="1600" dirty="0" err="1">
                <a:solidFill>
                  <a:srgbClr val="FA4098"/>
                </a:solidFill>
              </a:rPr>
              <a:t>Mock</a:t>
            </a:r>
            <a:r>
              <a:rPr lang="fr-CA" sz="1600" dirty="0">
                <a:solidFill>
                  <a:srgbClr val="FA4098"/>
                </a:solidFill>
              </a:rPr>
              <a:t> </a:t>
            </a:r>
            <a:r>
              <a:rPr lang="fr-CA" sz="1600" dirty="0" err="1">
                <a:solidFill>
                  <a:srgbClr val="FA4098"/>
                </a:solidFill>
              </a:rPr>
              <a:t>DbContext</a:t>
            </a:r>
            <a:r>
              <a:rPr lang="fr-CA" sz="1600" dirty="0">
                <a:solidFill>
                  <a:srgbClr val="FA4098"/>
                </a:solidFill>
              </a:rPr>
              <a:t> </a:t>
            </a:r>
            <a:r>
              <a:rPr lang="fr-CA" sz="1600" dirty="0">
                <a:solidFill>
                  <a:srgbClr val="739CD1"/>
                </a:solidFill>
              </a:rPr>
              <a:t>» (le </a:t>
            </a:r>
            <a:r>
              <a:rPr lang="fr-CA" sz="1600" dirty="0" err="1">
                <a:solidFill>
                  <a:srgbClr val="FA4098"/>
                </a:solidFill>
              </a:rPr>
              <a:t>DbContext</a:t>
            </a:r>
            <a:r>
              <a:rPr lang="fr-CA" sz="1600" dirty="0">
                <a:solidFill>
                  <a:srgbClr val="739CD1"/>
                </a:solidFill>
              </a:rPr>
              <a:t> simulé) est créé et on lui fournit une </a:t>
            </a:r>
            <a:r>
              <a:rPr lang="fr-CA" sz="1600" dirty="0">
                <a:solidFill>
                  <a:srgbClr val="FA4098"/>
                </a:solidFill>
              </a:rPr>
              <a:t>List&lt;Produit&gt; </a:t>
            </a:r>
            <a:r>
              <a:rPr lang="fr-CA" sz="1600" dirty="0">
                <a:solidFill>
                  <a:srgbClr val="739CD1"/>
                </a:solidFill>
              </a:rPr>
              <a:t>qui servira de </a:t>
            </a:r>
            <a:r>
              <a:rPr lang="fr-CA" sz="1600" dirty="0" err="1">
                <a:solidFill>
                  <a:srgbClr val="FA4098"/>
                </a:solidFill>
              </a:rPr>
              <a:t>DbSet</a:t>
            </a:r>
            <a:r>
              <a:rPr lang="fr-CA" sz="1600" dirty="0">
                <a:solidFill>
                  <a:srgbClr val="FA4098"/>
                </a:solidFill>
              </a:rPr>
              <a:t>&lt;Produit&gt;</a:t>
            </a:r>
            <a:r>
              <a:rPr lang="fr-CA" sz="1600" dirty="0">
                <a:solidFill>
                  <a:srgbClr val="739CD1"/>
                </a:solidFill>
              </a:rPr>
              <a:t>.</a:t>
            </a:r>
          </a:p>
          <a:p>
            <a:endParaRPr lang="fr-CA" sz="1600" dirty="0">
              <a:solidFill>
                <a:srgbClr val="739CD1"/>
              </a:solidFill>
            </a:endParaRPr>
          </a:p>
          <a:p>
            <a:r>
              <a:rPr lang="fr-CA" sz="1600" dirty="0">
                <a:solidFill>
                  <a:srgbClr val="739CD1"/>
                </a:solidFill>
              </a:rPr>
              <a:t>• </a:t>
            </a:r>
            <a:r>
              <a:rPr lang="fr-CA" sz="1600" dirty="0">
                <a:solidFill>
                  <a:srgbClr val="FA4098"/>
                </a:solidFill>
              </a:rPr>
              <a:t>new </a:t>
            </a:r>
            <a:r>
              <a:rPr lang="fr-CA" sz="1600" dirty="0" err="1">
                <a:solidFill>
                  <a:srgbClr val="FA4098"/>
                </a:solidFill>
              </a:rPr>
              <a:t>Mock</a:t>
            </a:r>
            <a:r>
              <a:rPr lang="fr-CA" sz="1600" dirty="0">
                <a:solidFill>
                  <a:srgbClr val="FA4098"/>
                </a:solidFill>
              </a:rPr>
              <a:t>&lt;T&gt;()</a:t>
            </a:r>
            <a:r>
              <a:rPr lang="fr-CA" sz="1600" dirty="0">
                <a:solidFill>
                  <a:srgbClr val="739CD1"/>
                </a:solidFill>
              </a:rPr>
              <a:t>, </a:t>
            </a:r>
            <a:r>
              <a:rPr lang="fr-CA" sz="1600" dirty="0">
                <a:solidFill>
                  <a:srgbClr val="FA4098"/>
                </a:solidFill>
              </a:rPr>
              <a:t>.Setup()</a:t>
            </a:r>
            <a:r>
              <a:rPr lang="fr-CA" sz="1600" dirty="0">
                <a:solidFill>
                  <a:srgbClr val="739CD1"/>
                </a:solidFill>
              </a:rPr>
              <a:t>, </a:t>
            </a:r>
            <a:r>
              <a:rPr lang="fr-CA" sz="1600" dirty="0">
                <a:solidFill>
                  <a:srgbClr val="FA4098"/>
                </a:solidFill>
              </a:rPr>
              <a:t>.</a:t>
            </a:r>
            <a:r>
              <a:rPr lang="fr-CA" sz="1600" dirty="0" err="1">
                <a:solidFill>
                  <a:srgbClr val="FA4098"/>
                </a:solidFill>
              </a:rPr>
              <a:t>ReturnsDbSet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9CD1"/>
                </a:solidFill>
              </a:rPr>
              <a:t> sont des méthodes de la librairie </a:t>
            </a:r>
            <a:r>
              <a:rPr lang="fr-CA" sz="1600" dirty="0" err="1">
                <a:solidFill>
                  <a:srgbClr val="FA4098"/>
                </a:solidFill>
              </a:rPr>
              <a:t>Moq</a:t>
            </a:r>
            <a:r>
              <a:rPr lang="fr-CA" sz="1600" dirty="0">
                <a:solidFill>
                  <a:srgbClr val="739CD1"/>
                </a:solidFill>
              </a:rPr>
              <a:t> qui nous aident à créer des objets </a:t>
            </a:r>
            <a:r>
              <a:rPr lang="fr-CA" sz="1600" b="1" dirty="0">
                <a:solidFill>
                  <a:srgbClr val="739CD1"/>
                </a:solidFill>
              </a:rPr>
              <a:t>simulés</a:t>
            </a:r>
            <a:r>
              <a:rPr lang="fr-CA" sz="1600" dirty="0">
                <a:solidFill>
                  <a:srgbClr val="739CD1"/>
                </a:solidFill>
              </a:rPr>
              <a:t>.</a:t>
            </a:r>
          </a:p>
          <a:p>
            <a:endParaRPr lang="fr-CA" sz="1600" dirty="0">
              <a:solidFill>
                <a:srgbClr val="739CD1"/>
              </a:solidFill>
            </a:endParaRPr>
          </a:p>
          <a:p>
            <a:r>
              <a:rPr lang="fr-CA" sz="1600" dirty="0">
                <a:solidFill>
                  <a:srgbClr val="739CD1"/>
                </a:solidFill>
              </a:rPr>
              <a:t>• Le reste de la méthode de test </a:t>
            </a:r>
            <a:r>
              <a:rPr lang="fr-CA" sz="1600" b="1" dirty="0">
                <a:solidFill>
                  <a:srgbClr val="739CD1"/>
                </a:solidFill>
              </a:rPr>
              <a:t>instancie</a:t>
            </a:r>
            <a:r>
              <a:rPr lang="fr-CA" sz="1600" dirty="0">
                <a:solidFill>
                  <a:srgbClr val="739CD1"/>
                </a:solidFill>
              </a:rPr>
              <a:t> le contrôleur (en lui passant le </a:t>
            </a:r>
            <a:r>
              <a:rPr lang="fr-CA" sz="1600" dirty="0" err="1">
                <a:solidFill>
                  <a:srgbClr val="FA4098"/>
                </a:solidFill>
              </a:rPr>
              <a:t>DbContext</a:t>
            </a:r>
            <a:r>
              <a:rPr lang="fr-CA" sz="1600" dirty="0">
                <a:solidFill>
                  <a:srgbClr val="FA4098"/>
                </a:solidFill>
              </a:rPr>
              <a:t> </a:t>
            </a:r>
            <a:r>
              <a:rPr lang="fr-CA" sz="1600" dirty="0">
                <a:solidFill>
                  <a:srgbClr val="739CD1"/>
                </a:solidFill>
              </a:rPr>
              <a:t>dans son </a:t>
            </a:r>
            <a:r>
              <a:rPr lang="fr-CA" sz="1600" b="1" dirty="0">
                <a:solidFill>
                  <a:srgbClr val="739CD1"/>
                </a:solidFill>
              </a:rPr>
              <a:t>constructeur</a:t>
            </a:r>
            <a:r>
              <a:rPr lang="fr-CA" sz="1600" dirty="0">
                <a:solidFill>
                  <a:srgbClr val="739CD1"/>
                </a:solidFill>
              </a:rPr>
              <a:t> !) pour pouvoir appeler l’action à tester.</a:t>
            </a:r>
          </a:p>
          <a:p>
            <a:r>
              <a:rPr lang="fr-CA" sz="1600" dirty="0">
                <a:solidFill>
                  <a:srgbClr val="739CD1"/>
                </a:solidFill>
              </a:rPr>
              <a:t>• Les assertions sont similaires à celles dans l’exemple 1.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E45E53-28DA-6260-1E86-C12C696639C7}"/>
              </a:ext>
            </a:extLst>
          </p:cNvPr>
          <p:cNvSpPr txBox="1"/>
          <p:nvPr/>
        </p:nvSpPr>
        <p:spPr>
          <a:xfrm>
            <a:off x="7969645" y="3741926"/>
            <a:ext cx="3565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rgbClr val="FA4098"/>
                </a:solidFill>
              </a:rPr>
              <a:t>(Ce suffixe M est nécessaire car le prix est de type </a:t>
            </a:r>
            <a:r>
              <a:rPr lang="fr-CA" sz="1100" dirty="0" err="1">
                <a:solidFill>
                  <a:srgbClr val="FA4098"/>
                </a:solidFill>
              </a:rPr>
              <a:t>decimal</a:t>
            </a:r>
            <a:r>
              <a:rPr lang="fr-CA" sz="1100" dirty="0">
                <a:solidFill>
                  <a:srgbClr val="FA4098"/>
                </a:solidFill>
              </a:rPr>
              <a:t>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1E2EE13-2A7A-D70F-B032-6E81CB3C2D92}"/>
              </a:ext>
            </a:extLst>
          </p:cNvPr>
          <p:cNvCxnSpPr>
            <a:cxnSpLocks/>
          </p:cNvCxnSpPr>
          <p:nvPr/>
        </p:nvCxnSpPr>
        <p:spPr>
          <a:xfrm flipH="1" flipV="1">
            <a:off x="10233709" y="3599862"/>
            <a:ext cx="495810" cy="127812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D298D32A-5E71-BA20-79E4-7F4D1280E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17" y="2192568"/>
            <a:ext cx="3797194" cy="123643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83F94683-082B-D793-1179-E3B2C361EDFC}"/>
              </a:ext>
            </a:extLst>
          </p:cNvPr>
          <p:cNvSpPr/>
          <p:nvPr/>
        </p:nvSpPr>
        <p:spPr>
          <a:xfrm>
            <a:off x="10028904" y="5016616"/>
            <a:ext cx="1457554" cy="3865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3309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3BA1007-B503-6EFB-17EA-0FC5E8CE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2 : Action sans paramètre, contrôleur avec </a:t>
            </a:r>
            <a:r>
              <a:rPr lang="fr-CA" dirty="0" err="1"/>
              <a:t>DbContext</a:t>
            </a:r>
            <a:endParaRPr lang="fr-CA" dirty="0"/>
          </a:p>
          <a:p>
            <a:pPr lvl="1"/>
            <a:r>
              <a:rPr lang="fr-CA" dirty="0"/>
              <a:t> Méthode de test (Si le </a:t>
            </a:r>
            <a:r>
              <a:rPr lang="fr-CA" dirty="0" err="1">
                <a:solidFill>
                  <a:srgbClr val="FA4098"/>
                </a:solidFill>
              </a:rPr>
              <a:t>DbSet</a:t>
            </a:r>
            <a:r>
              <a:rPr lang="fr-CA" dirty="0">
                <a:solidFill>
                  <a:srgbClr val="FA4098"/>
                </a:solidFill>
              </a:rPr>
              <a:t>&lt;Produit&gt;</a:t>
            </a:r>
            <a:r>
              <a:rPr lang="fr-CA" dirty="0"/>
              <a:t> est </a:t>
            </a:r>
            <a:r>
              <a:rPr lang="fr-CA" b="1" dirty="0" err="1"/>
              <a:t>null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 On pourrait aussi vouloir tester que le return </a:t>
            </a:r>
            <a:r>
              <a:rPr lang="fr-CA" dirty="0" err="1">
                <a:solidFill>
                  <a:srgbClr val="FA4098"/>
                </a:solidFill>
              </a:rPr>
              <a:t>Problem</a:t>
            </a:r>
            <a:r>
              <a:rPr lang="fr-CA" dirty="0">
                <a:solidFill>
                  <a:srgbClr val="FA4098"/>
                </a:solidFill>
              </a:rPr>
              <a:t>(...)</a:t>
            </a:r>
            <a:r>
              <a:rPr lang="fr-CA" dirty="0"/>
              <a:t> marche bien</a:t>
            </a:r>
          </a:p>
          <a:p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unitaires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B1E9C6-3E82-F504-9F09-CD3EE33E5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41" y="2458487"/>
            <a:ext cx="3923992" cy="1277720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FC7A85-B22B-391F-8E79-7B858FB51DFB}"/>
              </a:ext>
            </a:extLst>
          </p:cNvPr>
          <p:cNvSpPr/>
          <p:nvPr/>
        </p:nvSpPr>
        <p:spPr>
          <a:xfrm>
            <a:off x="4488110" y="2752572"/>
            <a:ext cx="3565321" cy="637564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0E40631-5F55-7CAA-9B9F-3D49F9187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782" y="3988254"/>
            <a:ext cx="6633142" cy="248279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C7A3589-C897-16D5-6E45-5D1287B0B588}"/>
              </a:ext>
            </a:extLst>
          </p:cNvPr>
          <p:cNvSpPr/>
          <p:nvPr/>
        </p:nvSpPr>
        <p:spPr>
          <a:xfrm>
            <a:off x="5655578" y="4682455"/>
            <a:ext cx="4956495" cy="393257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C213AB-847E-7B4E-F91A-9CC264099E0D}"/>
              </a:ext>
            </a:extLst>
          </p:cNvPr>
          <p:cNvSpPr txBox="1"/>
          <p:nvPr/>
        </p:nvSpPr>
        <p:spPr>
          <a:xfrm>
            <a:off x="222474" y="4198600"/>
            <a:ext cx="491891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9CD1"/>
                </a:solidFill>
              </a:rPr>
              <a:t>• On remarque cette fois-ci que le </a:t>
            </a:r>
            <a:r>
              <a:rPr lang="fr-CA" sz="1600" dirty="0" err="1">
                <a:solidFill>
                  <a:srgbClr val="FA4098"/>
                </a:solidFill>
              </a:rPr>
              <a:t>DbContext</a:t>
            </a:r>
            <a:r>
              <a:rPr lang="fr-CA" sz="1600" dirty="0">
                <a:solidFill>
                  <a:srgbClr val="739CD1"/>
                </a:solidFill>
              </a:rPr>
              <a:t> simulé est préparé, mais rien ne lui est fournit pour le </a:t>
            </a:r>
            <a:r>
              <a:rPr lang="fr-CA" sz="1600" dirty="0" err="1">
                <a:solidFill>
                  <a:srgbClr val="FA4098"/>
                </a:solidFill>
              </a:rPr>
              <a:t>DbSet</a:t>
            </a:r>
            <a:r>
              <a:rPr lang="fr-CA" sz="1600" dirty="0">
                <a:solidFill>
                  <a:srgbClr val="FA4098"/>
                </a:solidFill>
              </a:rPr>
              <a:t>&lt;Produit&gt;</a:t>
            </a:r>
            <a:r>
              <a:rPr lang="fr-CA" sz="1600" dirty="0">
                <a:solidFill>
                  <a:srgbClr val="739CD1"/>
                </a:solidFill>
              </a:rPr>
              <a:t>. (Ce qui le laisse </a:t>
            </a:r>
            <a:r>
              <a:rPr lang="fr-CA" sz="1600" dirty="0" err="1">
                <a:solidFill>
                  <a:srgbClr val="FA4098"/>
                </a:solidFill>
              </a:rPr>
              <a:t>null</a:t>
            </a:r>
            <a:r>
              <a:rPr lang="fr-CA" sz="1600" dirty="0">
                <a:solidFill>
                  <a:srgbClr val="739CD1"/>
                </a:solidFill>
              </a:rPr>
              <a:t>)</a:t>
            </a:r>
          </a:p>
          <a:p>
            <a:endParaRPr lang="fr-CA" sz="1600" dirty="0">
              <a:solidFill>
                <a:srgbClr val="739CD1"/>
              </a:solidFill>
            </a:endParaRPr>
          </a:p>
          <a:p>
            <a:r>
              <a:rPr lang="fr-CA" sz="1600" dirty="0">
                <a:solidFill>
                  <a:srgbClr val="739CD1"/>
                </a:solidFill>
              </a:rPr>
              <a:t>• Par la suite, on vérifie que </a:t>
            </a:r>
            <a:r>
              <a:rPr lang="fr-CA" sz="1600" dirty="0" err="1">
                <a:solidFill>
                  <a:srgbClr val="FA4098"/>
                </a:solidFill>
              </a:rPr>
              <a:t>Problem</a:t>
            </a:r>
            <a:r>
              <a:rPr lang="fr-CA" sz="1600" dirty="0">
                <a:solidFill>
                  <a:srgbClr val="739CD1"/>
                </a:solidFill>
              </a:rPr>
              <a:t> est bel et bien retourné. C’est un </a:t>
            </a:r>
            <a:r>
              <a:rPr lang="fr-CA" sz="1600" dirty="0" err="1">
                <a:solidFill>
                  <a:srgbClr val="FA4098"/>
                </a:solidFill>
              </a:rPr>
              <a:t>ObjetResult</a:t>
            </a:r>
            <a:r>
              <a:rPr lang="fr-CA" sz="1600" dirty="0">
                <a:solidFill>
                  <a:srgbClr val="739CD1"/>
                </a:solidFill>
              </a:rPr>
              <a:t> qui devrait être retourné (et non un </a:t>
            </a:r>
            <a:r>
              <a:rPr lang="fr-CA" sz="1600" dirty="0" err="1">
                <a:solidFill>
                  <a:srgbClr val="FA4098"/>
                </a:solidFill>
              </a:rPr>
              <a:t>ViewResult</a:t>
            </a:r>
            <a:r>
              <a:rPr lang="fr-CA" sz="1600" dirty="0">
                <a:solidFill>
                  <a:srgbClr val="739CD1"/>
                </a:solidFill>
              </a:rPr>
              <a:t>), dont le type spécifique est </a:t>
            </a:r>
            <a:r>
              <a:rPr lang="fr-CA" sz="1600" dirty="0" err="1">
                <a:solidFill>
                  <a:srgbClr val="FA4098"/>
                </a:solidFill>
              </a:rPr>
              <a:t>ProblemDetails</a:t>
            </a:r>
            <a:r>
              <a:rPr lang="fr-CA" sz="1600" dirty="0">
                <a:solidFill>
                  <a:srgbClr val="739CD1"/>
                </a:solidFill>
              </a:rPr>
              <a:t>. (Ça correspond à </a:t>
            </a:r>
            <a:r>
              <a:rPr lang="fr-CA" sz="1600" dirty="0" err="1">
                <a:solidFill>
                  <a:srgbClr val="FA4098"/>
                </a:solidFill>
              </a:rPr>
              <a:t>Problem</a:t>
            </a:r>
            <a:r>
              <a:rPr lang="fr-CA" sz="1600" dirty="0">
                <a:solidFill>
                  <a:srgbClr val="739CD1"/>
                </a:solidFill>
              </a:rPr>
              <a:t>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49C21E4-F325-0487-BC1E-A5FA3CF706AE}"/>
              </a:ext>
            </a:extLst>
          </p:cNvPr>
          <p:cNvCxnSpPr>
            <a:cxnSpLocks/>
          </p:cNvCxnSpPr>
          <p:nvPr/>
        </p:nvCxnSpPr>
        <p:spPr>
          <a:xfrm>
            <a:off x="7720781" y="6260703"/>
            <a:ext cx="1098754" cy="0"/>
          </a:xfrm>
          <a:prstGeom prst="line">
            <a:avLst/>
          </a:prstGeom>
          <a:ln>
            <a:solidFill>
              <a:srgbClr val="FA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281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3BA1007-B503-6EFB-17EA-0FC5E8CE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3 : Action avec paramètre, contrôleur avec </a:t>
            </a:r>
            <a:r>
              <a:rPr lang="fr-CA" dirty="0" err="1"/>
              <a:t>DbContext</a:t>
            </a:r>
            <a:endParaRPr lang="fr-CA" dirty="0"/>
          </a:p>
          <a:p>
            <a:pPr lvl="1"/>
            <a:r>
              <a:rPr lang="fr-CA" dirty="0"/>
              <a:t> Disons qu’on a une </a:t>
            </a:r>
            <a:r>
              <a:rPr lang="fr-CA" dirty="0">
                <a:solidFill>
                  <a:srgbClr val="FA4098"/>
                </a:solidFill>
              </a:rPr>
              <a:t>action</a:t>
            </a:r>
            <a:r>
              <a:rPr lang="fr-CA" dirty="0"/>
              <a:t> pour créer un </a:t>
            </a:r>
            <a:r>
              <a:rPr lang="fr-CA" dirty="0">
                <a:solidFill>
                  <a:srgbClr val="FA4098"/>
                </a:solidFill>
              </a:rPr>
              <a:t>produit</a:t>
            </a:r>
            <a:r>
              <a:rPr lang="fr-CA" dirty="0"/>
              <a:t>... et qu’on utilise un </a:t>
            </a:r>
            <a:r>
              <a:rPr lang="fr-CA" dirty="0" err="1">
                <a:solidFill>
                  <a:srgbClr val="FA4098"/>
                </a:solidFill>
              </a:rPr>
              <a:t>ViewModel</a:t>
            </a:r>
            <a:r>
              <a:rPr lang="fr-CA" dirty="0"/>
              <a:t> pour passer les informations fournies par l’utilisateur de la Vue </a:t>
            </a:r>
            <a:r>
              <a:rPr lang="fr-CA" dirty="0" err="1"/>
              <a:t>Razor</a:t>
            </a:r>
            <a:r>
              <a:rPr lang="fr-CA" dirty="0"/>
              <a:t> à l’action.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unitaires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D1853A-C8D6-2C93-32CC-A8BDD854C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145" y="2814936"/>
            <a:ext cx="5594110" cy="378213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86D8B88-A7A9-DCE3-C669-2AEE5088E920}"/>
              </a:ext>
            </a:extLst>
          </p:cNvPr>
          <p:cNvCxnSpPr>
            <a:cxnSpLocks/>
          </p:cNvCxnSpPr>
          <p:nvPr/>
        </p:nvCxnSpPr>
        <p:spPr>
          <a:xfrm flipH="1">
            <a:off x="7557621" y="3011648"/>
            <a:ext cx="395142" cy="286211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3EB448B-ACEC-B9EA-3855-5745CCA58ADD}"/>
              </a:ext>
            </a:extLst>
          </p:cNvPr>
          <p:cNvCxnSpPr>
            <a:cxnSpLocks/>
          </p:cNvCxnSpPr>
          <p:nvPr/>
        </p:nvCxnSpPr>
        <p:spPr>
          <a:xfrm flipH="1">
            <a:off x="5623558" y="5513951"/>
            <a:ext cx="395142" cy="0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894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3BA1007-B503-6EFB-17EA-0FC5E8CE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3 : Action avec paramètre, contrôleur avec </a:t>
            </a:r>
            <a:r>
              <a:rPr lang="fr-CA" dirty="0" err="1"/>
              <a:t>DbContext</a:t>
            </a:r>
            <a:endParaRPr lang="fr-CA" dirty="0"/>
          </a:p>
          <a:p>
            <a:pPr lvl="1"/>
            <a:r>
              <a:rPr lang="fr-CA" dirty="0"/>
              <a:t> Voici le </a:t>
            </a:r>
            <a:r>
              <a:rPr lang="fr-CA" dirty="0">
                <a:solidFill>
                  <a:srgbClr val="FA4098"/>
                </a:solidFill>
              </a:rPr>
              <a:t>Model</a:t>
            </a:r>
            <a:r>
              <a:rPr lang="fr-CA" dirty="0"/>
              <a:t> et le </a:t>
            </a:r>
            <a:r>
              <a:rPr lang="fr-CA" dirty="0" err="1">
                <a:solidFill>
                  <a:srgbClr val="FA4098"/>
                </a:solidFill>
              </a:rPr>
              <a:t>ViewModel</a:t>
            </a:r>
            <a:r>
              <a:rPr lang="fr-CA" dirty="0"/>
              <a:t> utilisés dans cet exemple 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unitaires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5CF03F-3999-40E5-00DA-E12573144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10" y="2231470"/>
            <a:ext cx="3865919" cy="317203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7266AEE-87FC-436F-E59E-0B40D4000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759" y="2231470"/>
            <a:ext cx="4891791" cy="444197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D314170-8B14-9F5C-A809-692A070EB77A}"/>
              </a:ext>
            </a:extLst>
          </p:cNvPr>
          <p:cNvSpPr txBox="1"/>
          <p:nvPr/>
        </p:nvSpPr>
        <p:spPr>
          <a:xfrm>
            <a:off x="595618" y="5638356"/>
            <a:ext cx="60736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9CD1"/>
                </a:solidFill>
              </a:rPr>
              <a:t>L’usage d’un </a:t>
            </a:r>
            <a:r>
              <a:rPr lang="fr-CA" sz="1600" dirty="0" err="1">
                <a:solidFill>
                  <a:srgbClr val="FA4098"/>
                </a:solidFill>
              </a:rPr>
              <a:t>ViewModel</a:t>
            </a:r>
            <a:r>
              <a:rPr lang="fr-CA" sz="1600" dirty="0">
                <a:solidFill>
                  <a:srgbClr val="FA4098"/>
                </a:solidFill>
              </a:rPr>
              <a:t> </a:t>
            </a:r>
            <a:r>
              <a:rPr lang="fr-CA" sz="1600" dirty="0">
                <a:solidFill>
                  <a:srgbClr val="739CD1"/>
                </a:solidFill>
              </a:rPr>
              <a:t>pour cette insertion dans la BD n’était pas forcément nécessaire. (L’</a:t>
            </a:r>
            <a:r>
              <a:rPr lang="fr-CA" sz="1600" dirty="0">
                <a:solidFill>
                  <a:srgbClr val="FA4098"/>
                </a:solidFill>
              </a:rPr>
              <a:t>action</a:t>
            </a:r>
            <a:r>
              <a:rPr lang="fr-CA" sz="1600" dirty="0">
                <a:solidFill>
                  <a:srgbClr val="739CD1"/>
                </a:solidFill>
              </a:rPr>
              <a:t> aurait pu directement recevoir un </a:t>
            </a:r>
            <a:r>
              <a:rPr lang="fr-CA" sz="1600" dirty="0">
                <a:solidFill>
                  <a:srgbClr val="FA4098"/>
                </a:solidFill>
              </a:rPr>
              <a:t>Produit</a:t>
            </a:r>
            <a:r>
              <a:rPr lang="fr-CA" sz="1600" dirty="0">
                <a:solidFill>
                  <a:srgbClr val="739CD1"/>
                </a:solidFill>
              </a:rPr>
              <a:t>) Dans ce cas-ci, c’est par exemple pour pouvoir ajouter certaines </a:t>
            </a:r>
            <a:r>
              <a:rPr lang="fr-CA" sz="1600" dirty="0">
                <a:solidFill>
                  <a:srgbClr val="FA4098"/>
                </a:solidFill>
              </a:rPr>
              <a:t>contraintes personnalisées</a:t>
            </a:r>
            <a:r>
              <a:rPr lang="fr-CA" sz="1600" dirty="0">
                <a:solidFill>
                  <a:srgbClr val="739CD1"/>
                </a:solidFill>
              </a:rPr>
              <a:t> sur l’input fourni.</a:t>
            </a:r>
          </a:p>
        </p:txBody>
      </p:sp>
    </p:spTree>
    <p:extLst>
      <p:ext uri="{BB962C8B-B14F-4D97-AF65-F5344CB8AC3E}">
        <p14:creationId xmlns:p14="http://schemas.microsoft.com/office/powerpoint/2010/main" val="3972455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3BA1007-B503-6EFB-17EA-0FC5E8CE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3 : Action avec paramètre, contrôleur avec </a:t>
            </a:r>
            <a:r>
              <a:rPr lang="fr-CA" dirty="0" err="1"/>
              <a:t>DbContext</a:t>
            </a:r>
            <a:endParaRPr lang="fr-CA" dirty="0"/>
          </a:p>
          <a:p>
            <a:pPr lvl="1"/>
            <a:r>
              <a:rPr lang="fr-CA" dirty="0"/>
              <a:t> Ce qu’on veut tester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unitaires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7FF4857-4177-C416-F4C3-49F36C25A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347" y="2394829"/>
            <a:ext cx="5594110" cy="3782136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BE1070F-8815-33B5-8BD1-BCF30ACF406F}"/>
              </a:ext>
            </a:extLst>
          </p:cNvPr>
          <p:cNvSpPr txBox="1"/>
          <p:nvPr/>
        </p:nvSpPr>
        <p:spPr>
          <a:xfrm>
            <a:off x="596860" y="2568107"/>
            <a:ext cx="51592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9CD1"/>
                </a:solidFill>
              </a:rPr>
              <a:t>(On devra fournir un </a:t>
            </a:r>
            <a:r>
              <a:rPr lang="fr-CA" dirty="0" err="1">
                <a:solidFill>
                  <a:srgbClr val="FA4098"/>
                </a:solidFill>
              </a:rPr>
              <a:t>DbContext</a:t>
            </a:r>
            <a:r>
              <a:rPr lang="fr-CA" dirty="0">
                <a:solidFill>
                  <a:srgbClr val="FA4098"/>
                </a:solidFill>
              </a:rPr>
              <a:t> simulé</a:t>
            </a:r>
            <a:r>
              <a:rPr lang="fr-CA" dirty="0">
                <a:solidFill>
                  <a:srgbClr val="739CD1"/>
                </a:solidFill>
              </a:rPr>
              <a:t> et un </a:t>
            </a:r>
            <a:r>
              <a:rPr lang="fr-CA" dirty="0" err="1">
                <a:solidFill>
                  <a:srgbClr val="FA4098"/>
                </a:solidFill>
              </a:rPr>
              <a:t>CreationProduitVM</a:t>
            </a:r>
            <a:r>
              <a:rPr lang="fr-CA" dirty="0">
                <a:solidFill>
                  <a:srgbClr val="739CD1"/>
                </a:solidFill>
              </a:rPr>
              <a:t> à l’</a:t>
            </a:r>
            <a:r>
              <a:rPr lang="fr-CA" dirty="0">
                <a:solidFill>
                  <a:srgbClr val="FA4098"/>
                </a:solidFill>
              </a:rPr>
              <a:t>action</a:t>
            </a:r>
            <a:r>
              <a:rPr lang="fr-CA" dirty="0">
                <a:solidFill>
                  <a:srgbClr val="739CD1"/>
                </a:solidFill>
              </a:rPr>
              <a:t>)</a:t>
            </a:r>
          </a:p>
          <a:p>
            <a:endParaRPr lang="fr-CA" dirty="0">
              <a:solidFill>
                <a:srgbClr val="739CD1"/>
              </a:solidFill>
            </a:endParaRPr>
          </a:p>
          <a:p>
            <a:r>
              <a:rPr lang="fr-CA" dirty="0">
                <a:solidFill>
                  <a:srgbClr val="739CD1"/>
                </a:solidFill>
              </a:rPr>
              <a:t>• Si le </a:t>
            </a:r>
            <a:r>
              <a:rPr lang="fr-CA" dirty="0" err="1">
                <a:solidFill>
                  <a:srgbClr val="FA4098"/>
                </a:solidFill>
              </a:rPr>
              <a:t>CreationProduitVM</a:t>
            </a:r>
            <a:r>
              <a:rPr lang="fr-CA" dirty="0">
                <a:solidFill>
                  <a:srgbClr val="739CD1"/>
                </a:solidFill>
              </a:rPr>
              <a:t> passé est </a:t>
            </a:r>
            <a:r>
              <a:rPr lang="fr-CA" b="1" dirty="0">
                <a:solidFill>
                  <a:srgbClr val="739CD1"/>
                </a:solidFill>
              </a:rPr>
              <a:t>valide</a:t>
            </a:r>
            <a:r>
              <a:rPr lang="fr-CA" dirty="0">
                <a:solidFill>
                  <a:srgbClr val="739CD1"/>
                </a:solidFill>
              </a:rPr>
              <a:t>, le produit est-il bien </a:t>
            </a:r>
            <a:r>
              <a:rPr lang="fr-CA" b="1" dirty="0">
                <a:solidFill>
                  <a:srgbClr val="739CD1"/>
                </a:solidFill>
              </a:rPr>
              <a:t>ajouté</a:t>
            </a:r>
            <a:r>
              <a:rPr lang="fr-CA" dirty="0">
                <a:solidFill>
                  <a:srgbClr val="739CD1"/>
                </a:solidFill>
              </a:rPr>
              <a:t> dans le </a:t>
            </a:r>
            <a:r>
              <a:rPr lang="fr-CA" dirty="0" err="1">
                <a:solidFill>
                  <a:srgbClr val="FA4098"/>
                </a:solidFill>
              </a:rPr>
              <a:t>DbContext</a:t>
            </a:r>
            <a:r>
              <a:rPr lang="fr-CA" dirty="0">
                <a:solidFill>
                  <a:srgbClr val="739CD1"/>
                </a:solidFill>
              </a:rPr>
              <a:t> ? Sommes-nous bien </a:t>
            </a:r>
            <a:r>
              <a:rPr lang="fr-CA" b="1" dirty="0">
                <a:solidFill>
                  <a:srgbClr val="739CD1"/>
                </a:solidFill>
              </a:rPr>
              <a:t>redirigés</a:t>
            </a:r>
            <a:r>
              <a:rPr lang="fr-CA" dirty="0">
                <a:solidFill>
                  <a:srgbClr val="739CD1"/>
                </a:solidFill>
              </a:rPr>
              <a:t> vers l’action </a:t>
            </a:r>
            <a:r>
              <a:rPr lang="fr-CA" dirty="0">
                <a:solidFill>
                  <a:srgbClr val="FA4098"/>
                </a:solidFill>
              </a:rPr>
              <a:t>Index</a:t>
            </a:r>
            <a:r>
              <a:rPr lang="fr-CA" dirty="0">
                <a:solidFill>
                  <a:srgbClr val="739CD1"/>
                </a:solidFill>
              </a:rPr>
              <a:t> ?</a:t>
            </a:r>
          </a:p>
          <a:p>
            <a:endParaRPr lang="fr-CA" dirty="0">
              <a:solidFill>
                <a:srgbClr val="739CD1"/>
              </a:solidFill>
            </a:endParaRPr>
          </a:p>
          <a:p>
            <a:r>
              <a:rPr lang="fr-CA" dirty="0">
                <a:solidFill>
                  <a:srgbClr val="739CD1"/>
                </a:solidFill>
              </a:rPr>
              <a:t>• Si le </a:t>
            </a:r>
            <a:r>
              <a:rPr lang="fr-CA" dirty="0" err="1">
                <a:solidFill>
                  <a:srgbClr val="FA4098"/>
                </a:solidFill>
              </a:rPr>
              <a:t>CreationProduitVM</a:t>
            </a:r>
            <a:r>
              <a:rPr lang="fr-CA" dirty="0">
                <a:solidFill>
                  <a:srgbClr val="739CD1"/>
                </a:solidFill>
              </a:rPr>
              <a:t> passé est </a:t>
            </a:r>
            <a:r>
              <a:rPr lang="fr-CA" b="1" dirty="0">
                <a:solidFill>
                  <a:srgbClr val="739CD1"/>
                </a:solidFill>
              </a:rPr>
              <a:t>invalide</a:t>
            </a:r>
            <a:r>
              <a:rPr lang="fr-CA" dirty="0">
                <a:solidFill>
                  <a:srgbClr val="739CD1"/>
                </a:solidFill>
              </a:rPr>
              <a:t>, une </a:t>
            </a:r>
            <a:r>
              <a:rPr lang="fr-CA" b="1" dirty="0">
                <a:solidFill>
                  <a:srgbClr val="739CD1"/>
                </a:solidFill>
              </a:rPr>
              <a:t>erreur</a:t>
            </a:r>
            <a:r>
              <a:rPr lang="fr-CA" dirty="0">
                <a:solidFill>
                  <a:srgbClr val="739CD1"/>
                </a:solidFill>
              </a:rPr>
              <a:t> a-t-elle été ajoutée dans le </a:t>
            </a:r>
            <a:r>
              <a:rPr lang="fr-CA" dirty="0" err="1">
                <a:solidFill>
                  <a:srgbClr val="FA4098"/>
                </a:solidFill>
              </a:rPr>
              <a:t>ModelState</a:t>
            </a:r>
            <a:r>
              <a:rPr lang="fr-CA" dirty="0">
                <a:solidFill>
                  <a:srgbClr val="739CD1"/>
                </a:solidFill>
              </a:rPr>
              <a:t> ? La Vue </a:t>
            </a:r>
            <a:r>
              <a:rPr lang="fr-CA" dirty="0" err="1">
                <a:solidFill>
                  <a:srgbClr val="739CD1"/>
                </a:solidFill>
              </a:rPr>
              <a:t>Razor</a:t>
            </a:r>
            <a:r>
              <a:rPr lang="fr-CA" dirty="0">
                <a:solidFill>
                  <a:srgbClr val="739CD1"/>
                </a:solidFill>
              </a:rPr>
              <a:t> </a:t>
            </a:r>
            <a:r>
              <a:rPr lang="fr-CA" b="1" dirty="0" err="1">
                <a:solidFill>
                  <a:srgbClr val="739CD1"/>
                </a:solidFill>
              </a:rPr>
              <a:t>Create</a:t>
            </a:r>
            <a:r>
              <a:rPr lang="fr-CA" dirty="0">
                <a:solidFill>
                  <a:srgbClr val="739CD1"/>
                </a:solidFill>
              </a:rPr>
              <a:t> a-t-elle bien été retournée avec le </a:t>
            </a:r>
            <a:r>
              <a:rPr lang="fr-CA" dirty="0" err="1">
                <a:solidFill>
                  <a:srgbClr val="FA4098"/>
                </a:solidFill>
              </a:rPr>
              <a:t>CreationProduitVM</a:t>
            </a:r>
            <a:r>
              <a:rPr lang="fr-CA" dirty="0">
                <a:solidFill>
                  <a:srgbClr val="739CD1"/>
                </a:solidFill>
              </a:rPr>
              <a:t> passé en paramètre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1DF82-6485-F48C-1B1E-C63B6E053276}"/>
              </a:ext>
            </a:extLst>
          </p:cNvPr>
          <p:cNvSpPr/>
          <p:nvPr/>
        </p:nvSpPr>
        <p:spPr>
          <a:xfrm>
            <a:off x="6769916" y="5000822"/>
            <a:ext cx="2944536" cy="510745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338C48-E280-C5D4-906F-ACAA6BC03CE6}"/>
              </a:ext>
            </a:extLst>
          </p:cNvPr>
          <p:cNvSpPr/>
          <p:nvPr/>
        </p:nvSpPr>
        <p:spPr>
          <a:xfrm>
            <a:off x="6511256" y="5641054"/>
            <a:ext cx="5191386" cy="365464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24491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3BA1007-B503-6EFB-17EA-0FC5E8CE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3 : Action avec paramètre, contrôleur avec </a:t>
            </a:r>
            <a:r>
              <a:rPr lang="fr-CA" dirty="0" err="1"/>
              <a:t>DbContext</a:t>
            </a:r>
            <a:endParaRPr lang="fr-CA" dirty="0"/>
          </a:p>
          <a:p>
            <a:pPr lvl="1"/>
            <a:r>
              <a:rPr lang="fr-CA" dirty="0"/>
              <a:t> Méthode de test (si le </a:t>
            </a:r>
            <a:r>
              <a:rPr lang="fr-CA" dirty="0" err="1">
                <a:solidFill>
                  <a:srgbClr val="FA4098"/>
                </a:solidFill>
              </a:rPr>
              <a:t>ModelState</a:t>
            </a:r>
            <a:r>
              <a:rPr lang="fr-CA" dirty="0"/>
              <a:t> est valide)</a:t>
            </a:r>
          </a:p>
          <a:p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unitaires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030D63-5837-D566-657B-21061EF53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713" y="2315362"/>
            <a:ext cx="6151144" cy="4402924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E1DB2A-0C9D-F59E-1986-DC1D47721C9E}"/>
              </a:ext>
            </a:extLst>
          </p:cNvPr>
          <p:cNvSpPr/>
          <p:nvPr/>
        </p:nvSpPr>
        <p:spPr>
          <a:xfrm>
            <a:off x="6165908" y="2884699"/>
            <a:ext cx="5838737" cy="1796358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5457854-987E-480F-DF23-165202278CA5}"/>
              </a:ext>
            </a:extLst>
          </p:cNvPr>
          <p:cNvSpPr txBox="1"/>
          <p:nvPr/>
        </p:nvSpPr>
        <p:spPr>
          <a:xfrm>
            <a:off x="88939" y="2500887"/>
            <a:ext cx="576456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9CD1"/>
                </a:solidFill>
              </a:rPr>
              <a:t>• </a:t>
            </a:r>
            <a:r>
              <a:rPr lang="fr-CA" sz="1600" dirty="0" err="1">
                <a:solidFill>
                  <a:srgbClr val="739CD1"/>
                </a:solidFill>
              </a:rPr>
              <a:t>Oof</a:t>
            </a:r>
            <a:r>
              <a:rPr lang="fr-CA" sz="1600" dirty="0">
                <a:solidFill>
                  <a:srgbClr val="739CD1"/>
                </a:solidFill>
              </a:rPr>
              <a:t> ! C’est normal que le premier bloc semble intimidant. On </a:t>
            </a:r>
            <a:r>
              <a:rPr lang="fr-CA" sz="1600" b="1" dirty="0">
                <a:solidFill>
                  <a:srgbClr val="739CD1"/>
                </a:solidFill>
              </a:rPr>
              <a:t>simule</a:t>
            </a:r>
            <a:r>
              <a:rPr lang="fr-CA" sz="1600" dirty="0">
                <a:solidFill>
                  <a:srgbClr val="739CD1"/>
                </a:solidFill>
              </a:rPr>
              <a:t> un </a:t>
            </a:r>
            <a:r>
              <a:rPr lang="fr-CA" sz="1600" dirty="0" err="1">
                <a:solidFill>
                  <a:srgbClr val="FA4098"/>
                </a:solidFill>
              </a:rPr>
              <a:t>DbContext</a:t>
            </a:r>
            <a:r>
              <a:rPr lang="fr-CA" sz="1600" dirty="0">
                <a:solidFill>
                  <a:srgbClr val="739CD1"/>
                </a:solidFill>
              </a:rPr>
              <a:t>, mais cette fois-ci, pour être capable de tester si un élément a bien été </a:t>
            </a:r>
            <a:r>
              <a:rPr lang="fr-CA" sz="1600" b="1" dirty="0">
                <a:solidFill>
                  <a:srgbClr val="739CD1"/>
                </a:solidFill>
              </a:rPr>
              <a:t>ajouté</a:t>
            </a:r>
            <a:r>
              <a:rPr lang="fr-CA" sz="1600" dirty="0">
                <a:solidFill>
                  <a:srgbClr val="739CD1"/>
                </a:solidFill>
              </a:rPr>
              <a:t> dans le </a:t>
            </a:r>
            <a:r>
              <a:rPr lang="fr-CA" sz="1600" dirty="0" err="1">
                <a:solidFill>
                  <a:srgbClr val="FA4098"/>
                </a:solidFill>
              </a:rPr>
              <a:t>DbSet</a:t>
            </a:r>
            <a:r>
              <a:rPr lang="fr-CA" sz="1600" dirty="0">
                <a:solidFill>
                  <a:srgbClr val="FA4098"/>
                </a:solidFill>
              </a:rPr>
              <a:t>&lt;Produit&gt;</a:t>
            </a:r>
            <a:r>
              <a:rPr lang="fr-CA" sz="1600" dirty="0">
                <a:solidFill>
                  <a:srgbClr val="739CD1"/>
                </a:solidFill>
              </a:rPr>
              <a:t>, on doit </a:t>
            </a:r>
            <a:r>
              <a:rPr lang="fr-CA" sz="1600" b="1" dirty="0">
                <a:solidFill>
                  <a:srgbClr val="739CD1"/>
                </a:solidFill>
              </a:rPr>
              <a:t>simuler</a:t>
            </a:r>
            <a:r>
              <a:rPr lang="fr-CA" sz="1600" dirty="0">
                <a:solidFill>
                  <a:srgbClr val="739CD1"/>
                </a:solidFill>
              </a:rPr>
              <a:t> un </a:t>
            </a:r>
            <a:r>
              <a:rPr lang="fr-CA" sz="1600" dirty="0" err="1">
                <a:solidFill>
                  <a:srgbClr val="FA4098"/>
                </a:solidFill>
              </a:rPr>
              <a:t>DbSet</a:t>
            </a:r>
            <a:r>
              <a:rPr lang="fr-CA" sz="1600" dirty="0">
                <a:solidFill>
                  <a:srgbClr val="FA4098"/>
                </a:solidFill>
              </a:rPr>
              <a:t>&lt;Produit&gt;</a:t>
            </a:r>
            <a:r>
              <a:rPr lang="fr-CA" sz="1600" dirty="0">
                <a:solidFill>
                  <a:srgbClr val="739CD1"/>
                </a:solidFill>
              </a:rPr>
              <a:t>. </a:t>
            </a:r>
          </a:p>
          <a:p>
            <a:endParaRPr lang="fr-CA" sz="1600" dirty="0">
              <a:solidFill>
                <a:srgbClr val="739CD1"/>
              </a:solidFill>
            </a:endParaRPr>
          </a:p>
          <a:p>
            <a:r>
              <a:rPr lang="fr-CA" sz="1600" dirty="0">
                <a:solidFill>
                  <a:srgbClr val="739CD1"/>
                </a:solidFill>
              </a:rPr>
              <a:t>• Comme on ne peut pas </a:t>
            </a:r>
            <a:r>
              <a:rPr lang="fr-CA" sz="1600" dirty="0">
                <a:solidFill>
                  <a:srgbClr val="FA4098"/>
                </a:solidFill>
              </a:rPr>
              <a:t>.Add() </a:t>
            </a:r>
            <a:r>
              <a:rPr lang="fr-CA" sz="1600" dirty="0">
                <a:solidFill>
                  <a:srgbClr val="739CD1"/>
                </a:solidFill>
              </a:rPr>
              <a:t>quelque chose dans le </a:t>
            </a:r>
            <a:r>
              <a:rPr lang="fr-CA" sz="1600" b="1" dirty="0" err="1">
                <a:solidFill>
                  <a:srgbClr val="739CD1"/>
                </a:solidFill>
              </a:rPr>
              <a:t>DbSet</a:t>
            </a:r>
            <a:r>
              <a:rPr lang="fr-CA" sz="1600" b="1" dirty="0">
                <a:solidFill>
                  <a:srgbClr val="739CD1"/>
                </a:solidFill>
              </a:rPr>
              <a:t> simulé</a:t>
            </a:r>
            <a:r>
              <a:rPr lang="fr-CA" sz="1600" dirty="0">
                <a:solidFill>
                  <a:srgbClr val="739CD1"/>
                </a:solidFill>
              </a:rPr>
              <a:t>, on configure le comportement suivant : si un élément est </a:t>
            </a:r>
            <a:r>
              <a:rPr lang="fr-CA" sz="1600" dirty="0">
                <a:solidFill>
                  <a:srgbClr val="FA4098"/>
                </a:solidFill>
              </a:rPr>
              <a:t>.Add()</a:t>
            </a:r>
            <a:r>
              <a:rPr lang="fr-CA" sz="1600" dirty="0">
                <a:solidFill>
                  <a:srgbClr val="739CD1"/>
                </a:solidFill>
              </a:rPr>
              <a:t> dans le </a:t>
            </a:r>
            <a:r>
              <a:rPr lang="fr-CA" sz="1600" dirty="0" err="1">
                <a:solidFill>
                  <a:srgbClr val="FA4098"/>
                </a:solidFill>
              </a:rPr>
              <a:t>DbSet</a:t>
            </a:r>
            <a:r>
              <a:rPr lang="fr-CA" sz="1600" dirty="0">
                <a:solidFill>
                  <a:srgbClr val="739CD1"/>
                </a:solidFill>
              </a:rPr>
              <a:t> simulé, il est plutôt </a:t>
            </a:r>
            <a:r>
              <a:rPr lang="fr-CA" sz="1600" dirty="0">
                <a:solidFill>
                  <a:srgbClr val="FA4098"/>
                </a:solidFill>
              </a:rPr>
              <a:t>.Add()</a:t>
            </a:r>
            <a:r>
              <a:rPr lang="fr-CA" sz="1600" dirty="0">
                <a:solidFill>
                  <a:srgbClr val="739CD1"/>
                </a:solidFill>
              </a:rPr>
              <a:t> dans la liste </a:t>
            </a:r>
            <a:r>
              <a:rPr lang="fr-CA" sz="1600" dirty="0">
                <a:solidFill>
                  <a:srgbClr val="FA4098"/>
                </a:solidFill>
              </a:rPr>
              <a:t>produits</a:t>
            </a:r>
            <a:r>
              <a:rPr lang="fr-CA" sz="1600" dirty="0">
                <a:solidFill>
                  <a:srgbClr val="739CD1"/>
                </a:solidFill>
              </a:rPr>
              <a:t>, créée plus haut. (Comme ça on pourra vérifier cette liste)</a:t>
            </a:r>
          </a:p>
          <a:p>
            <a:endParaRPr lang="fr-CA" sz="1600" dirty="0">
              <a:solidFill>
                <a:srgbClr val="739CD1"/>
              </a:solidFill>
            </a:endParaRPr>
          </a:p>
          <a:p>
            <a:r>
              <a:rPr lang="fr-CA" sz="1600" dirty="0">
                <a:solidFill>
                  <a:srgbClr val="739CD1"/>
                </a:solidFill>
              </a:rPr>
              <a:t>• Par la suite, on prépare un </a:t>
            </a:r>
            <a:r>
              <a:rPr lang="fr-CA" sz="1600" dirty="0" err="1">
                <a:solidFill>
                  <a:srgbClr val="FA4098"/>
                </a:solidFill>
              </a:rPr>
              <a:t>CreationProduitVM</a:t>
            </a:r>
            <a:r>
              <a:rPr lang="fr-CA" sz="1600" dirty="0">
                <a:solidFill>
                  <a:srgbClr val="739CD1"/>
                </a:solidFill>
              </a:rPr>
              <a:t> valide, on instancie le </a:t>
            </a:r>
            <a:r>
              <a:rPr lang="fr-CA" sz="1600" dirty="0">
                <a:solidFill>
                  <a:srgbClr val="FA4098"/>
                </a:solidFill>
              </a:rPr>
              <a:t>contrôleur</a:t>
            </a:r>
            <a:r>
              <a:rPr lang="fr-CA" sz="1600" dirty="0">
                <a:solidFill>
                  <a:srgbClr val="739CD1"/>
                </a:solidFill>
              </a:rPr>
              <a:t> en lui passant le </a:t>
            </a:r>
            <a:r>
              <a:rPr lang="fr-CA" sz="1600" dirty="0" err="1">
                <a:solidFill>
                  <a:srgbClr val="FA4098"/>
                </a:solidFill>
              </a:rPr>
              <a:t>DbContext</a:t>
            </a:r>
            <a:r>
              <a:rPr lang="fr-CA" sz="1600" dirty="0">
                <a:solidFill>
                  <a:srgbClr val="739CD1"/>
                </a:solidFill>
              </a:rPr>
              <a:t> et on appelle son </a:t>
            </a:r>
            <a:r>
              <a:rPr lang="fr-CA" sz="1600" dirty="0">
                <a:solidFill>
                  <a:srgbClr val="FA4098"/>
                </a:solidFill>
              </a:rPr>
              <a:t>action</a:t>
            </a:r>
            <a:r>
              <a:rPr lang="fr-CA" sz="1600" dirty="0">
                <a:solidFill>
                  <a:srgbClr val="739CD1"/>
                </a:solidFill>
              </a:rPr>
              <a:t>.</a:t>
            </a:r>
          </a:p>
          <a:p>
            <a:endParaRPr lang="fr-CA" sz="1600" dirty="0">
              <a:solidFill>
                <a:srgbClr val="739CD1"/>
              </a:solidFill>
            </a:endParaRPr>
          </a:p>
          <a:p>
            <a:r>
              <a:rPr lang="fr-CA" sz="1600" dirty="0">
                <a:solidFill>
                  <a:srgbClr val="739CD1"/>
                </a:solidFill>
              </a:rPr>
              <a:t>• Finalement, on peut faire nos assertions. Y a-t-il bien </a:t>
            </a:r>
            <a:r>
              <a:rPr lang="fr-CA" sz="1600" dirty="0">
                <a:solidFill>
                  <a:srgbClr val="FA4098"/>
                </a:solidFill>
              </a:rPr>
              <a:t>2</a:t>
            </a:r>
            <a:r>
              <a:rPr lang="fr-CA" sz="1600" dirty="0">
                <a:solidFill>
                  <a:srgbClr val="739CD1"/>
                </a:solidFill>
              </a:rPr>
              <a:t> éléments dans la liste ? Avons-nous bel et bien déclenché une </a:t>
            </a:r>
            <a:r>
              <a:rPr lang="fr-CA" sz="1600" dirty="0">
                <a:solidFill>
                  <a:srgbClr val="FA4098"/>
                </a:solidFill>
              </a:rPr>
              <a:t>redirection</a:t>
            </a:r>
            <a:r>
              <a:rPr lang="fr-CA" sz="1600" dirty="0">
                <a:solidFill>
                  <a:srgbClr val="739CD1"/>
                </a:solidFill>
              </a:rPr>
              <a:t> ?  Cette </a:t>
            </a:r>
            <a:r>
              <a:rPr lang="fr-CA" sz="1600" dirty="0">
                <a:solidFill>
                  <a:srgbClr val="FA4098"/>
                </a:solidFill>
              </a:rPr>
              <a:t>redirection</a:t>
            </a:r>
            <a:r>
              <a:rPr lang="fr-CA" sz="1600" dirty="0">
                <a:solidFill>
                  <a:srgbClr val="739CD1"/>
                </a:solidFill>
              </a:rPr>
              <a:t> mène-t-elle vers l’</a:t>
            </a:r>
            <a:r>
              <a:rPr lang="fr-CA" sz="1600" dirty="0">
                <a:solidFill>
                  <a:srgbClr val="FA4098"/>
                </a:solidFill>
              </a:rPr>
              <a:t>action</a:t>
            </a:r>
            <a:r>
              <a:rPr lang="fr-CA" sz="1600" dirty="0">
                <a:solidFill>
                  <a:srgbClr val="739CD1"/>
                </a:solidFill>
              </a:rPr>
              <a:t> nommée Index ?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FCBFBC7-F93A-2B49-8CCE-ADE4ABF68571}"/>
              </a:ext>
            </a:extLst>
          </p:cNvPr>
          <p:cNvCxnSpPr>
            <a:cxnSpLocks/>
          </p:cNvCxnSpPr>
          <p:nvPr/>
        </p:nvCxnSpPr>
        <p:spPr>
          <a:xfrm>
            <a:off x="5377343" y="4345497"/>
            <a:ext cx="742353" cy="75501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E7FA3917-3CC7-0390-1C99-335C0B02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952" y="1830915"/>
            <a:ext cx="3120647" cy="56248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</p:spTree>
    <p:extLst>
      <p:ext uri="{BB962C8B-B14F-4D97-AF65-F5344CB8AC3E}">
        <p14:creationId xmlns:p14="http://schemas.microsoft.com/office/powerpoint/2010/main" val="108202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805B957A-9052-4DC1-9DCC-B3F0165FB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Tests 📊📝</a:t>
            </a:r>
          </a:p>
          <a:p>
            <a:pPr lvl="1"/>
            <a:r>
              <a:rPr lang="fr-CA" dirty="0"/>
              <a:t> Motivation</a:t>
            </a:r>
          </a:p>
          <a:p>
            <a:r>
              <a:rPr lang="fr-CA" dirty="0">
                <a:solidFill>
                  <a:srgbClr val="739CD1"/>
                </a:solidFill>
              </a:rPr>
              <a:t> Tests unitaires</a:t>
            </a:r>
          </a:p>
          <a:p>
            <a:r>
              <a:rPr lang="fr-CA" dirty="0">
                <a:solidFill>
                  <a:srgbClr val="7385D1"/>
                </a:solidFill>
              </a:rPr>
              <a:t> Tests d’intégration</a:t>
            </a:r>
          </a:p>
          <a:p>
            <a:r>
              <a:rPr lang="fr-CA" dirty="0">
                <a:solidFill>
                  <a:srgbClr val="9073D1"/>
                </a:solidFill>
              </a:rPr>
              <a:t> Tests fonctionnels (Pas abordé)</a:t>
            </a:r>
            <a:endParaRPr lang="fr-CA" dirty="0">
              <a:solidFill>
                <a:srgbClr val="AB73D1"/>
              </a:solidFill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6B6614C-72E4-4109-BCB2-8A7C94B4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Sommaire </a:t>
            </a:r>
            <a:r>
              <a:rPr lang="en-CA" dirty="0"/>
              <a:t>📃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624970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3BA1007-B503-6EFB-17EA-0FC5E8CE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3 : Action avec paramètre, contrôleur avec </a:t>
            </a:r>
            <a:r>
              <a:rPr lang="fr-CA" dirty="0" err="1"/>
              <a:t>DbContext</a:t>
            </a:r>
            <a:endParaRPr lang="fr-CA" dirty="0"/>
          </a:p>
          <a:p>
            <a:pPr lvl="1"/>
            <a:r>
              <a:rPr lang="fr-CA" dirty="0"/>
              <a:t> Méthode de test (si le </a:t>
            </a:r>
            <a:r>
              <a:rPr lang="fr-CA" dirty="0" err="1">
                <a:solidFill>
                  <a:srgbClr val="FA4098"/>
                </a:solidFill>
              </a:rPr>
              <a:t>ModelState</a:t>
            </a:r>
            <a:r>
              <a:rPr lang="fr-CA" dirty="0"/>
              <a:t> est invalide)</a:t>
            </a:r>
          </a:p>
          <a:p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unitaires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F7F06FB-5530-142B-2E98-C27248FA8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13" y="2703927"/>
            <a:ext cx="6665562" cy="347303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E5B6E59-12DA-0C51-360D-4E085F633AE6}"/>
              </a:ext>
            </a:extLst>
          </p:cNvPr>
          <p:cNvSpPr txBox="1"/>
          <p:nvPr/>
        </p:nvSpPr>
        <p:spPr>
          <a:xfrm>
            <a:off x="106558" y="2793841"/>
            <a:ext cx="52593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9CD1"/>
                </a:solidFill>
              </a:rPr>
              <a:t>• Ici, on a fourni un </a:t>
            </a:r>
            <a:r>
              <a:rPr lang="fr-CA" sz="1600" dirty="0" err="1">
                <a:solidFill>
                  <a:srgbClr val="FA4098"/>
                </a:solidFill>
              </a:rPr>
              <a:t>CreationProduitVM</a:t>
            </a:r>
            <a:r>
              <a:rPr lang="fr-CA" sz="1600" dirty="0">
                <a:solidFill>
                  <a:srgbClr val="739CD1"/>
                </a:solidFill>
              </a:rPr>
              <a:t> </a:t>
            </a:r>
            <a:r>
              <a:rPr lang="fr-CA" sz="1600" b="1" dirty="0">
                <a:solidFill>
                  <a:srgbClr val="739CD1"/>
                </a:solidFill>
              </a:rPr>
              <a:t>invalide</a:t>
            </a:r>
            <a:r>
              <a:rPr lang="fr-CA" sz="1600" dirty="0">
                <a:solidFill>
                  <a:srgbClr val="739CD1"/>
                </a:solidFill>
              </a:rPr>
              <a:t>, (</a:t>
            </a:r>
            <a:r>
              <a:rPr lang="fr-CA" sz="1600" dirty="0" err="1">
                <a:solidFill>
                  <a:srgbClr val="FA4098"/>
                </a:solidFill>
              </a:rPr>
              <a:t>QteStock</a:t>
            </a:r>
            <a:r>
              <a:rPr lang="fr-CA" sz="1600" dirty="0">
                <a:solidFill>
                  <a:srgbClr val="739CD1"/>
                </a:solidFill>
              </a:rPr>
              <a:t> est négatif...) mais remarquez qu’on doit nous-mêmes glisser une erreur dans le </a:t>
            </a:r>
            <a:r>
              <a:rPr lang="fr-CA" sz="1600" dirty="0" err="1">
                <a:solidFill>
                  <a:srgbClr val="FA4098"/>
                </a:solidFill>
              </a:rPr>
              <a:t>ModelState</a:t>
            </a:r>
            <a:r>
              <a:rPr lang="fr-CA" sz="1600" dirty="0">
                <a:solidFill>
                  <a:srgbClr val="739CD1"/>
                </a:solidFill>
              </a:rPr>
              <a:t>. (La validité du </a:t>
            </a:r>
            <a:r>
              <a:rPr lang="fr-CA" sz="1600" dirty="0" err="1">
                <a:solidFill>
                  <a:srgbClr val="FA4098"/>
                </a:solidFill>
              </a:rPr>
              <a:t>CreationProduitVM</a:t>
            </a:r>
            <a:r>
              <a:rPr lang="fr-CA" sz="1600" dirty="0">
                <a:solidFill>
                  <a:srgbClr val="739CD1"/>
                </a:solidFill>
              </a:rPr>
              <a:t> n’est pas testée par le projet lors du test unitaire, </a:t>
            </a:r>
            <a:r>
              <a:rPr lang="fr-CA" sz="1600" b="1" dirty="0">
                <a:solidFill>
                  <a:srgbClr val="739CD1"/>
                </a:solidFill>
              </a:rPr>
              <a:t>alors on doit identifier l’erreur nous-mêmes</a:t>
            </a:r>
            <a:r>
              <a:rPr lang="fr-CA" sz="1600" dirty="0">
                <a:solidFill>
                  <a:srgbClr val="739CD1"/>
                </a:solidFill>
              </a:rPr>
              <a:t>...)</a:t>
            </a:r>
          </a:p>
          <a:p>
            <a:endParaRPr lang="fr-CA" sz="1600" dirty="0">
              <a:solidFill>
                <a:srgbClr val="739CD1"/>
              </a:solidFill>
            </a:endParaRPr>
          </a:p>
          <a:p>
            <a:r>
              <a:rPr lang="fr-CA" sz="1600" dirty="0">
                <a:solidFill>
                  <a:srgbClr val="739CD1"/>
                </a:solidFill>
              </a:rPr>
              <a:t>• Dans les assertions, on a un exemple où on vérifie le contenu du </a:t>
            </a:r>
            <a:r>
              <a:rPr lang="fr-CA" sz="1600" dirty="0" err="1">
                <a:solidFill>
                  <a:srgbClr val="FA4098"/>
                </a:solidFill>
              </a:rPr>
              <a:t>ModelState</a:t>
            </a:r>
            <a:r>
              <a:rPr lang="fr-CA" sz="1600" dirty="0">
                <a:solidFill>
                  <a:srgbClr val="739CD1"/>
                </a:solidFill>
              </a:rPr>
              <a:t>. Dans cette situation, on veut vérifier si un message précis a été ajouté pour la clé </a:t>
            </a:r>
            <a:r>
              <a:rPr lang="fr-CA" sz="1600" dirty="0">
                <a:solidFill>
                  <a:srgbClr val="FA4098"/>
                </a:solidFill>
              </a:rPr>
              <a:t>""</a:t>
            </a:r>
            <a:r>
              <a:rPr lang="fr-CA" sz="1600" dirty="0">
                <a:solidFill>
                  <a:srgbClr val="739CD1"/>
                </a:solidFill>
              </a:rPr>
              <a:t>. (La clé vide sert à configurer une erreur générale à tout le Model)</a:t>
            </a:r>
          </a:p>
          <a:p>
            <a:endParaRPr lang="fr-CA" sz="1600" dirty="0">
              <a:solidFill>
                <a:srgbClr val="739CD1"/>
              </a:solidFill>
            </a:endParaRPr>
          </a:p>
          <a:p>
            <a:r>
              <a:rPr lang="fr-CA" sz="1600" dirty="0">
                <a:solidFill>
                  <a:srgbClr val="739CD1"/>
                </a:solidFill>
              </a:rPr>
              <a:t>• On a aussi vérifié si le Model envoyé à la vue est un </a:t>
            </a:r>
            <a:r>
              <a:rPr lang="fr-CA" sz="1600" dirty="0" err="1">
                <a:solidFill>
                  <a:srgbClr val="FA4098"/>
                </a:solidFill>
              </a:rPr>
              <a:t>CreationProduitVM</a:t>
            </a:r>
            <a:r>
              <a:rPr lang="fr-CA" sz="1600" dirty="0">
                <a:solidFill>
                  <a:srgbClr val="739CD1"/>
                </a:solidFill>
              </a:rPr>
              <a:t>, bien entendu.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26A46A-F8AF-5FB3-9421-D8A9E357E51F}"/>
              </a:ext>
            </a:extLst>
          </p:cNvPr>
          <p:cNvSpPr/>
          <p:nvPr/>
        </p:nvSpPr>
        <p:spPr>
          <a:xfrm>
            <a:off x="5677987" y="4646388"/>
            <a:ext cx="3902241" cy="168894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0F416C-7497-A7ED-3508-18BBB68FB5DE}"/>
              </a:ext>
            </a:extLst>
          </p:cNvPr>
          <p:cNvSpPr/>
          <p:nvPr/>
        </p:nvSpPr>
        <p:spPr>
          <a:xfrm>
            <a:off x="5643713" y="5553512"/>
            <a:ext cx="6387795" cy="478172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451BD48-070E-1AE9-0499-EFBE6E1B6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200" y="2167849"/>
            <a:ext cx="5333660" cy="39079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CBCC5C55-CC90-CB8E-BFE3-6C7EB1E2CC30}"/>
              </a:ext>
            </a:extLst>
          </p:cNvPr>
          <p:cNvCxnSpPr/>
          <p:nvPr/>
        </p:nvCxnSpPr>
        <p:spPr>
          <a:xfrm>
            <a:off x="4785852" y="3982065"/>
            <a:ext cx="774689" cy="664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525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3BA1007-B503-6EFB-17EA-0FC5E8CE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Catalogue d’exemples d’assertions</a:t>
            </a:r>
          </a:p>
          <a:p>
            <a:pPr lvl="1"/>
            <a:r>
              <a:rPr lang="fr-CA" sz="1800" dirty="0"/>
              <a:t> Les actions retournent généralement un </a:t>
            </a:r>
            <a:r>
              <a:rPr lang="fr-CA" sz="1800" dirty="0" err="1">
                <a:solidFill>
                  <a:srgbClr val="FA4098"/>
                </a:solidFill>
              </a:rPr>
              <a:t>IActionResult</a:t>
            </a:r>
            <a:r>
              <a:rPr lang="fr-CA" sz="1800" dirty="0"/>
              <a:t>, la première étape est donc souvent de l’attraper en appelant l’action à tester.</a:t>
            </a:r>
          </a:p>
          <a:p>
            <a:pPr lvl="1"/>
            <a:r>
              <a:rPr lang="fr-CA" sz="1800" dirty="0"/>
              <a:t> Ensuite, le </a:t>
            </a:r>
            <a:r>
              <a:rPr lang="fr-CA" sz="1800" dirty="0" err="1">
                <a:solidFill>
                  <a:srgbClr val="FA4098"/>
                </a:solidFill>
              </a:rPr>
              <a:t>IActionResult</a:t>
            </a:r>
            <a:r>
              <a:rPr lang="fr-CA" sz="1800" dirty="0"/>
              <a:t> retourné peut correspondre à plusieurs </a:t>
            </a:r>
            <a:r>
              <a:rPr lang="fr-CA" sz="1800" dirty="0">
                <a:solidFill>
                  <a:srgbClr val="FA4098"/>
                </a:solidFill>
              </a:rPr>
              <a:t>types</a:t>
            </a:r>
            <a:r>
              <a:rPr lang="fr-CA" sz="1800" dirty="0"/>
              <a:t> d’objets et on vérifie généralement si c’est le </a:t>
            </a:r>
            <a:r>
              <a:rPr lang="fr-CA" sz="1800" dirty="0">
                <a:solidFill>
                  <a:srgbClr val="FA4098"/>
                </a:solidFill>
              </a:rPr>
              <a:t>type</a:t>
            </a:r>
            <a:r>
              <a:rPr lang="fr-CA" sz="1800" dirty="0"/>
              <a:t> attendu.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unitaires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1C992AE-E8FD-D633-5C2C-CB1038F77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95" y="5647379"/>
            <a:ext cx="3914899" cy="30002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FD8AF2A-1921-41BC-EB54-71BF45744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844" y="4872737"/>
            <a:ext cx="5019785" cy="27842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9B3C139-CE44-033C-A7C9-ABA6B05E19F5}"/>
              </a:ext>
            </a:extLst>
          </p:cNvPr>
          <p:cNvSpPr txBox="1"/>
          <p:nvPr/>
        </p:nvSpPr>
        <p:spPr>
          <a:xfrm>
            <a:off x="4961614" y="2840992"/>
            <a:ext cx="144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>
                <a:solidFill>
                  <a:srgbClr val="739CD1"/>
                </a:solidFill>
              </a:rPr>
              <a:t>ViewResult</a:t>
            </a:r>
            <a:endParaRPr lang="fr-CA" dirty="0">
              <a:solidFill>
                <a:srgbClr val="739CD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019E1F1-CCAB-CDB6-72F5-56EE2FED0DD5}"/>
              </a:ext>
            </a:extLst>
          </p:cNvPr>
          <p:cNvSpPr txBox="1"/>
          <p:nvPr/>
        </p:nvSpPr>
        <p:spPr>
          <a:xfrm>
            <a:off x="4390861" y="342037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>
                <a:solidFill>
                  <a:srgbClr val="739CD1"/>
                </a:solidFill>
              </a:rPr>
              <a:t>RedirectToActionResult</a:t>
            </a:r>
            <a:endParaRPr lang="fr-CA" dirty="0">
              <a:solidFill>
                <a:srgbClr val="739CD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23BF97B-6B9F-D45D-A186-47D52BE796ED}"/>
              </a:ext>
            </a:extLst>
          </p:cNvPr>
          <p:cNvSpPr txBox="1"/>
          <p:nvPr/>
        </p:nvSpPr>
        <p:spPr>
          <a:xfrm>
            <a:off x="4398900" y="398594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>
                <a:solidFill>
                  <a:srgbClr val="739CD1"/>
                </a:solidFill>
              </a:rPr>
              <a:t>ObjectResult</a:t>
            </a:r>
            <a:endParaRPr lang="fr-CA" dirty="0">
              <a:solidFill>
                <a:srgbClr val="739CD1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167AFFA6-0EEA-BE8A-6897-4F58CFBD7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844" y="6440311"/>
            <a:ext cx="5266822" cy="27842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74A89FE-24BB-6F6A-02B0-F08B83145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2844" y="5661579"/>
            <a:ext cx="6572214" cy="27842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71F9328-1E28-F846-EF1B-50037BC0B5B4}"/>
              </a:ext>
            </a:extLst>
          </p:cNvPr>
          <p:cNvSpPr txBox="1"/>
          <p:nvPr/>
        </p:nvSpPr>
        <p:spPr>
          <a:xfrm>
            <a:off x="4398900" y="3710353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>
                <a:solidFill>
                  <a:srgbClr val="739CD1"/>
                </a:solidFill>
              </a:rPr>
              <a:t>NotFoundResult</a:t>
            </a:r>
            <a:endParaRPr lang="fr-CA" dirty="0">
              <a:solidFill>
                <a:srgbClr val="739CD1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70BBD7E-3100-DAFD-3B5D-503E730BD974}"/>
              </a:ext>
            </a:extLst>
          </p:cNvPr>
          <p:cNvSpPr txBox="1"/>
          <p:nvPr/>
        </p:nvSpPr>
        <p:spPr>
          <a:xfrm>
            <a:off x="4390861" y="31309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>
                <a:solidFill>
                  <a:srgbClr val="739CD1"/>
                </a:solidFill>
              </a:rPr>
              <a:t>BadRequestResult</a:t>
            </a:r>
            <a:endParaRPr lang="fr-CA" dirty="0">
              <a:solidFill>
                <a:srgbClr val="739CD1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64DE2B3-A932-4913-D2A1-EB6D12C705FB}"/>
              </a:ext>
            </a:extLst>
          </p:cNvPr>
          <p:cNvSpPr txBox="1"/>
          <p:nvPr/>
        </p:nvSpPr>
        <p:spPr>
          <a:xfrm>
            <a:off x="1570063" y="3420377"/>
            <a:ext cx="144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err="1">
                <a:solidFill>
                  <a:srgbClr val="739CD1"/>
                </a:solidFill>
              </a:rPr>
              <a:t>IActionResult</a:t>
            </a:r>
            <a:endParaRPr lang="fr-CA" dirty="0">
              <a:solidFill>
                <a:srgbClr val="739CD1"/>
              </a:solidFill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A397E225-830A-8D3B-0B02-58967F4340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2844" y="5254390"/>
            <a:ext cx="5558024" cy="29615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A229AE9-63CD-3139-9E7A-3FAF7CFCE7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2844" y="6064799"/>
            <a:ext cx="6056037" cy="267894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596C89EE-2350-B881-BCE8-C60CA4781007}"/>
              </a:ext>
            </a:extLst>
          </p:cNvPr>
          <p:cNvSpPr/>
          <p:nvPr/>
        </p:nvSpPr>
        <p:spPr>
          <a:xfrm>
            <a:off x="3112316" y="3204026"/>
            <a:ext cx="1324120" cy="869361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>
                <a:solidFill>
                  <a:schemeClr val="bg1"/>
                </a:solidFill>
              </a:rPr>
              <a:t>peut être...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5095E37-28E3-8359-0B38-CCB7BB3E1346}"/>
              </a:ext>
            </a:extLst>
          </p:cNvPr>
          <p:cNvSpPr txBox="1"/>
          <p:nvPr/>
        </p:nvSpPr>
        <p:spPr>
          <a:xfrm>
            <a:off x="4436436" y="427384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solidFill>
                  <a:srgbClr val="739CD1"/>
                </a:solidFill>
              </a:rPr>
              <a:t>...</a:t>
            </a: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3C00A372-978C-68BA-5A5F-71CC0243D003}"/>
              </a:ext>
            </a:extLst>
          </p:cNvPr>
          <p:cNvSpPr/>
          <p:nvPr/>
        </p:nvSpPr>
        <p:spPr>
          <a:xfrm>
            <a:off x="4166260" y="5342789"/>
            <a:ext cx="1178237" cy="869361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b="1" dirty="0">
                <a:solidFill>
                  <a:schemeClr val="bg1"/>
                </a:solidFill>
              </a:rPr>
              <a:t>suivi de ...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19803E43-D875-C2E5-2530-436437F950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9699" y="2737547"/>
            <a:ext cx="5125165" cy="362001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E1CC2A9-B125-695F-DCEC-4EF20985A0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1533" y="3100543"/>
            <a:ext cx="2257740" cy="323895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E8BBAED2-7962-7C0A-DAF0-0672229EB8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7108" y="3400737"/>
            <a:ext cx="3905795" cy="342948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1B5CB14E-E0A0-756C-99D3-BADB1D71DC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7581" y="3750500"/>
            <a:ext cx="1962424" cy="28579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4E466E68-E3AC-44D9-5F3B-3AAC702613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89700" y="4063700"/>
            <a:ext cx="4753638" cy="295316"/>
          </a:xfrm>
          <a:prstGeom prst="rect">
            <a:avLst/>
          </a:prstGeom>
        </p:spPr>
      </p:pic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8B02518-EB76-1DC8-DE11-C6020FAABCEC}"/>
              </a:ext>
            </a:extLst>
          </p:cNvPr>
          <p:cNvCxnSpPr>
            <a:cxnSpLocks/>
          </p:cNvCxnSpPr>
          <p:nvPr/>
        </p:nvCxnSpPr>
        <p:spPr>
          <a:xfrm flipH="1">
            <a:off x="402671" y="4693506"/>
            <a:ext cx="11367083" cy="0"/>
          </a:xfrm>
          <a:prstGeom prst="line">
            <a:avLst/>
          </a:prstGeom>
          <a:ln w="28575">
            <a:solidFill>
              <a:srgbClr val="739C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008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3BA1007-B503-6EFB-17EA-0FC5E8CE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Catalogue d’exemples d’assertions</a:t>
            </a:r>
          </a:p>
          <a:p>
            <a:pPr lvl="1"/>
            <a:r>
              <a:rPr lang="fr-CA" dirty="0"/>
              <a:t> </a:t>
            </a:r>
            <a:r>
              <a:rPr lang="fr-CA" dirty="0" err="1"/>
              <a:t>ViewResult</a:t>
            </a:r>
            <a:endParaRPr lang="fr-CA" dirty="0"/>
          </a:p>
          <a:p>
            <a:pPr lvl="2"/>
            <a:r>
              <a:rPr lang="fr-CA" dirty="0"/>
              <a:t> Lorsqu’un </a:t>
            </a:r>
            <a:r>
              <a:rPr lang="fr-CA" dirty="0" err="1">
                <a:solidFill>
                  <a:srgbClr val="FA4098"/>
                </a:solidFill>
              </a:rPr>
              <a:t>ViewResult</a:t>
            </a:r>
            <a:r>
              <a:rPr lang="fr-CA" dirty="0"/>
              <a:t> est retourné, on voudra généralement vérifier le </a:t>
            </a:r>
            <a:r>
              <a:rPr lang="fr-CA" dirty="0">
                <a:solidFill>
                  <a:srgbClr val="FA4098"/>
                </a:solidFill>
              </a:rPr>
              <a:t>Model</a:t>
            </a:r>
            <a:r>
              <a:rPr lang="fr-CA" dirty="0"/>
              <a:t> envoyé à la vue </a:t>
            </a:r>
            <a:r>
              <a:rPr lang="fr-CA" dirty="0" err="1"/>
              <a:t>Razor</a:t>
            </a:r>
            <a:r>
              <a:rPr lang="fr-CA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unitaires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C4279D-4010-19A7-5E95-AED8BB847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1484" y="3837016"/>
            <a:ext cx="6462734" cy="1372547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922DA85-4EAB-F34D-39AA-09979A5D4DF6}"/>
              </a:ext>
            </a:extLst>
          </p:cNvPr>
          <p:cNvSpPr txBox="1"/>
          <p:nvPr/>
        </p:nvSpPr>
        <p:spPr>
          <a:xfrm>
            <a:off x="192096" y="3554711"/>
            <a:ext cx="52593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9CD1"/>
                </a:solidFill>
              </a:rPr>
              <a:t>• On récupère le </a:t>
            </a:r>
            <a:r>
              <a:rPr lang="fr-CA" sz="1600" dirty="0" err="1">
                <a:solidFill>
                  <a:srgbClr val="FA4098"/>
                </a:solidFill>
              </a:rPr>
              <a:t>IActionResult</a:t>
            </a:r>
            <a:r>
              <a:rPr lang="fr-CA" sz="1600" dirty="0">
                <a:solidFill>
                  <a:srgbClr val="739CD1"/>
                </a:solidFill>
              </a:rPr>
              <a:t> retourné par l’action.</a:t>
            </a:r>
          </a:p>
          <a:p>
            <a:endParaRPr lang="fr-CA" sz="1600" dirty="0">
              <a:solidFill>
                <a:srgbClr val="739CD1"/>
              </a:solidFill>
            </a:endParaRPr>
          </a:p>
          <a:p>
            <a:r>
              <a:rPr lang="fr-CA" sz="1600" dirty="0">
                <a:solidFill>
                  <a:srgbClr val="739CD1"/>
                </a:solidFill>
              </a:rPr>
              <a:t>• Est-ce que c’est bel et bien un </a:t>
            </a:r>
            <a:r>
              <a:rPr lang="fr-CA" sz="1600" dirty="0" err="1">
                <a:solidFill>
                  <a:srgbClr val="FA4098"/>
                </a:solidFill>
              </a:rPr>
              <a:t>ViewResult</a:t>
            </a:r>
            <a:r>
              <a:rPr lang="fr-CA" sz="1600" dirty="0">
                <a:solidFill>
                  <a:srgbClr val="739CD1"/>
                </a:solidFill>
              </a:rPr>
              <a:t> ? (Une </a:t>
            </a:r>
            <a:r>
              <a:rPr lang="fr-CA" sz="1600" dirty="0">
                <a:solidFill>
                  <a:srgbClr val="FA4098"/>
                </a:solidFill>
              </a:rPr>
              <a:t>vue</a:t>
            </a:r>
            <a:r>
              <a:rPr lang="fr-CA" sz="1600" dirty="0">
                <a:solidFill>
                  <a:srgbClr val="739CD1"/>
                </a:solidFill>
              </a:rPr>
              <a:t> a-t-elle été retournée ?)</a:t>
            </a:r>
          </a:p>
          <a:p>
            <a:endParaRPr lang="fr-CA" sz="1600" dirty="0">
              <a:solidFill>
                <a:srgbClr val="739CD1"/>
              </a:solidFill>
            </a:endParaRPr>
          </a:p>
          <a:p>
            <a:r>
              <a:rPr lang="fr-CA" sz="1600" dirty="0">
                <a:solidFill>
                  <a:srgbClr val="739CD1"/>
                </a:solidFill>
              </a:rPr>
              <a:t>• Le </a:t>
            </a:r>
            <a:r>
              <a:rPr lang="fr-CA" sz="1600" dirty="0">
                <a:solidFill>
                  <a:srgbClr val="FA4098"/>
                </a:solidFill>
              </a:rPr>
              <a:t>model </a:t>
            </a:r>
            <a:r>
              <a:rPr lang="fr-CA" sz="1600" dirty="0">
                <a:solidFill>
                  <a:srgbClr val="739CD1"/>
                </a:solidFill>
              </a:rPr>
              <a:t>envoyé à la vue est-il un </a:t>
            </a:r>
            <a:r>
              <a:rPr lang="fr-CA" sz="1600" dirty="0">
                <a:solidFill>
                  <a:srgbClr val="FA4098"/>
                </a:solidFill>
              </a:rPr>
              <a:t>List&lt;Produit&gt; </a:t>
            </a:r>
            <a:r>
              <a:rPr lang="fr-CA" sz="1600" dirty="0">
                <a:solidFill>
                  <a:srgbClr val="739CD1"/>
                </a:solidFill>
              </a:rPr>
              <a:t>?</a:t>
            </a:r>
          </a:p>
          <a:p>
            <a:endParaRPr lang="fr-CA" sz="1600" dirty="0">
              <a:solidFill>
                <a:srgbClr val="739CD1"/>
              </a:solidFill>
            </a:endParaRPr>
          </a:p>
          <a:p>
            <a:r>
              <a:rPr lang="fr-CA" sz="1600" dirty="0">
                <a:solidFill>
                  <a:srgbClr val="739CD1"/>
                </a:solidFill>
              </a:rPr>
              <a:t>• Y a-t-il bel et bien </a:t>
            </a:r>
            <a:r>
              <a:rPr lang="fr-CA" sz="1600" dirty="0">
                <a:solidFill>
                  <a:srgbClr val="FA4098"/>
                </a:solidFill>
              </a:rPr>
              <a:t>deux</a:t>
            </a:r>
            <a:r>
              <a:rPr lang="fr-CA" sz="1600" dirty="0">
                <a:solidFill>
                  <a:srgbClr val="739CD1"/>
                </a:solidFill>
              </a:rPr>
              <a:t> produits dans la liste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ED392BB-3075-9EC4-1418-8967D960B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952" y="936229"/>
            <a:ext cx="5182323" cy="42868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D29CD71-744E-083B-16A2-6D8D64BF0546}"/>
              </a:ext>
            </a:extLst>
          </p:cNvPr>
          <p:cNvCxnSpPr/>
          <p:nvPr/>
        </p:nvCxnSpPr>
        <p:spPr>
          <a:xfrm>
            <a:off x="4731391" y="3718646"/>
            <a:ext cx="788565" cy="285225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50C8B52-C7DF-6B05-AC89-5F2FAE07FC5F}"/>
              </a:ext>
            </a:extLst>
          </p:cNvPr>
          <p:cNvCxnSpPr>
            <a:cxnSpLocks/>
          </p:cNvCxnSpPr>
          <p:nvPr/>
        </p:nvCxnSpPr>
        <p:spPr>
          <a:xfrm>
            <a:off x="5125673" y="4350109"/>
            <a:ext cx="410382" cy="0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B189D94-5118-D44A-A477-9F6312D09FF3}"/>
              </a:ext>
            </a:extLst>
          </p:cNvPr>
          <p:cNvCxnSpPr>
            <a:cxnSpLocks/>
          </p:cNvCxnSpPr>
          <p:nvPr/>
        </p:nvCxnSpPr>
        <p:spPr>
          <a:xfrm flipV="1">
            <a:off x="4613945" y="4712234"/>
            <a:ext cx="906011" cy="186937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F557310-B84A-B43B-24EE-CEC1216C2019}"/>
              </a:ext>
            </a:extLst>
          </p:cNvPr>
          <p:cNvCxnSpPr>
            <a:cxnSpLocks/>
          </p:cNvCxnSpPr>
          <p:nvPr/>
        </p:nvCxnSpPr>
        <p:spPr>
          <a:xfrm flipV="1">
            <a:off x="4404220" y="5052196"/>
            <a:ext cx="1098958" cy="371710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38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3BA1007-B503-6EFB-17EA-0FC5E8CE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Catalogue d’exemples d’assertions</a:t>
            </a:r>
          </a:p>
          <a:p>
            <a:pPr lvl="1"/>
            <a:r>
              <a:rPr lang="fr-CA" dirty="0"/>
              <a:t> </a:t>
            </a:r>
            <a:r>
              <a:rPr lang="fr-CA" dirty="0" err="1"/>
              <a:t>ViewResult</a:t>
            </a:r>
            <a:endParaRPr lang="fr-CA" dirty="0"/>
          </a:p>
          <a:p>
            <a:pPr lvl="2"/>
            <a:r>
              <a:rPr lang="fr-CA" dirty="0"/>
              <a:t> Lorsqu’un </a:t>
            </a:r>
            <a:r>
              <a:rPr lang="fr-CA" dirty="0" err="1">
                <a:solidFill>
                  <a:srgbClr val="FA4098"/>
                </a:solidFill>
              </a:rPr>
              <a:t>ViewResult</a:t>
            </a:r>
            <a:r>
              <a:rPr lang="fr-CA" dirty="0"/>
              <a:t> est retourné, on peut aussi vérifier le </a:t>
            </a:r>
            <a:r>
              <a:rPr lang="fr-CA" dirty="0" err="1"/>
              <a:t>ModelState</a:t>
            </a:r>
            <a:r>
              <a:rPr lang="fr-CA" dirty="0"/>
              <a:t>. (Généralement les erreurs)</a:t>
            </a:r>
          </a:p>
          <a:p>
            <a:pPr lvl="2"/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unitaires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84EFBB-C939-373D-30CE-E79561211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541" y="4532825"/>
            <a:ext cx="6312187" cy="1734311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20B2B4-1B03-DCD6-F88E-2AFECECA5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553" y="2610618"/>
            <a:ext cx="3309656" cy="25971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8BEFEB6-4ADD-6477-B701-86B97776C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668" y="3547238"/>
            <a:ext cx="3633427" cy="267802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1717AA3-FAD3-6F47-8BC3-5204BF151BE3}"/>
              </a:ext>
            </a:extLst>
          </p:cNvPr>
          <p:cNvSpPr txBox="1"/>
          <p:nvPr/>
        </p:nvSpPr>
        <p:spPr>
          <a:xfrm>
            <a:off x="78261" y="3999598"/>
            <a:ext cx="52593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9CD1"/>
                </a:solidFill>
              </a:rPr>
              <a:t>• On récupère le </a:t>
            </a:r>
            <a:r>
              <a:rPr lang="fr-CA" sz="1600" dirty="0" err="1">
                <a:solidFill>
                  <a:srgbClr val="FA4098"/>
                </a:solidFill>
              </a:rPr>
              <a:t>IActionResult</a:t>
            </a:r>
            <a:r>
              <a:rPr lang="fr-CA" sz="1600" dirty="0">
                <a:solidFill>
                  <a:srgbClr val="739CD1"/>
                </a:solidFill>
              </a:rPr>
              <a:t> retourné par l’action.</a:t>
            </a:r>
          </a:p>
          <a:p>
            <a:endParaRPr lang="fr-CA" sz="1600" dirty="0">
              <a:solidFill>
                <a:srgbClr val="739CD1"/>
              </a:solidFill>
            </a:endParaRPr>
          </a:p>
          <a:p>
            <a:r>
              <a:rPr lang="fr-CA" sz="1600" dirty="0">
                <a:solidFill>
                  <a:srgbClr val="739CD1"/>
                </a:solidFill>
              </a:rPr>
              <a:t>• Est-ce que c’est bel et bien un </a:t>
            </a:r>
            <a:r>
              <a:rPr lang="fr-CA" sz="1600" dirty="0" err="1">
                <a:solidFill>
                  <a:srgbClr val="FA4098"/>
                </a:solidFill>
              </a:rPr>
              <a:t>ViewResult</a:t>
            </a:r>
            <a:r>
              <a:rPr lang="fr-CA" sz="1600" dirty="0">
                <a:solidFill>
                  <a:srgbClr val="739CD1"/>
                </a:solidFill>
              </a:rPr>
              <a:t> ?</a:t>
            </a:r>
          </a:p>
          <a:p>
            <a:endParaRPr lang="fr-CA" sz="1600" dirty="0">
              <a:solidFill>
                <a:srgbClr val="739CD1"/>
              </a:solidFill>
            </a:endParaRPr>
          </a:p>
          <a:p>
            <a:r>
              <a:rPr lang="fr-CA" sz="1600" dirty="0">
                <a:solidFill>
                  <a:srgbClr val="739CD1"/>
                </a:solidFill>
              </a:rPr>
              <a:t>• On récupère le </a:t>
            </a:r>
            <a:r>
              <a:rPr lang="fr-CA" sz="1600" dirty="0" err="1">
                <a:solidFill>
                  <a:srgbClr val="FA4098"/>
                </a:solidFill>
              </a:rPr>
              <a:t>ModelState</a:t>
            </a:r>
            <a:r>
              <a:rPr lang="fr-CA" sz="1600" dirty="0">
                <a:solidFill>
                  <a:srgbClr val="739CD1"/>
                </a:solidFill>
              </a:rPr>
              <a:t>.</a:t>
            </a:r>
          </a:p>
          <a:p>
            <a:endParaRPr lang="fr-CA" sz="1600" dirty="0">
              <a:solidFill>
                <a:srgbClr val="739CD1"/>
              </a:solidFill>
            </a:endParaRPr>
          </a:p>
          <a:p>
            <a:r>
              <a:rPr lang="fr-CA" sz="1600" dirty="0">
                <a:solidFill>
                  <a:srgbClr val="739CD1"/>
                </a:solidFill>
              </a:rPr>
              <a:t>• Avec </a:t>
            </a:r>
            <a:r>
              <a:rPr lang="fr-CA" sz="1600" dirty="0">
                <a:solidFill>
                  <a:srgbClr val="FA4098"/>
                </a:solidFill>
              </a:rPr>
              <a:t>.</a:t>
            </a:r>
            <a:r>
              <a:rPr lang="fr-CA" sz="1600" dirty="0" err="1">
                <a:solidFill>
                  <a:srgbClr val="FA4098"/>
                </a:solidFill>
              </a:rPr>
              <a:t>ContainsKey</a:t>
            </a:r>
            <a:r>
              <a:rPr lang="fr-CA" sz="1600" dirty="0">
                <a:solidFill>
                  <a:srgbClr val="FA4098"/>
                </a:solidFill>
              </a:rPr>
              <a:t>()</a:t>
            </a:r>
            <a:r>
              <a:rPr lang="fr-CA" sz="1600" dirty="0">
                <a:solidFill>
                  <a:srgbClr val="739CD1"/>
                </a:solidFill>
              </a:rPr>
              <a:t>, on vérifie si une erreur quelconque a bel et bien été ajoutée pour une </a:t>
            </a:r>
            <a:r>
              <a:rPr lang="fr-CA" sz="1600" dirty="0">
                <a:solidFill>
                  <a:srgbClr val="FA4098"/>
                </a:solidFill>
              </a:rPr>
              <a:t>clé</a:t>
            </a:r>
            <a:r>
              <a:rPr lang="fr-CA" sz="1600" dirty="0">
                <a:solidFill>
                  <a:srgbClr val="739CD1"/>
                </a:solidFill>
              </a:rPr>
              <a:t> en particulier.</a:t>
            </a:r>
          </a:p>
          <a:p>
            <a:r>
              <a:rPr lang="fr-CA" sz="1600" dirty="0">
                <a:solidFill>
                  <a:srgbClr val="739CD1"/>
                </a:solidFill>
              </a:rPr>
              <a:t>• Avec </a:t>
            </a:r>
            <a:r>
              <a:rPr lang="fr-CA" sz="1600" dirty="0">
                <a:solidFill>
                  <a:srgbClr val="FA4098"/>
                </a:solidFill>
              </a:rPr>
              <a:t>.</a:t>
            </a:r>
            <a:r>
              <a:rPr lang="fr-CA" sz="1600" dirty="0" err="1">
                <a:solidFill>
                  <a:srgbClr val="FA4098"/>
                </a:solidFill>
              </a:rPr>
              <a:t>Errors</a:t>
            </a:r>
            <a:r>
              <a:rPr lang="fr-CA" sz="1600" dirty="0">
                <a:solidFill>
                  <a:srgbClr val="FA4098"/>
                </a:solidFill>
              </a:rPr>
              <a:t>[0].</a:t>
            </a:r>
            <a:r>
              <a:rPr lang="fr-CA" sz="1600" dirty="0" err="1">
                <a:solidFill>
                  <a:srgbClr val="FA4098"/>
                </a:solidFill>
              </a:rPr>
              <a:t>ErrorMessage</a:t>
            </a:r>
            <a:r>
              <a:rPr lang="fr-CA" sz="1600" dirty="0">
                <a:solidFill>
                  <a:srgbClr val="739CD1"/>
                </a:solidFill>
              </a:rPr>
              <a:t>, on vérifie si le message est celui attendu. Dans les cas où il y aurait plusieurs messages d’erreur à la même </a:t>
            </a:r>
            <a:r>
              <a:rPr lang="fr-CA" sz="1600" dirty="0">
                <a:solidFill>
                  <a:srgbClr val="FA4098"/>
                </a:solidFill>
              </a:rPr>
              <a:t>clé</a:t>
            </a:r>
            <a:r>
              <a:rPr lang="fr-CA" sz="1600" dirty="0">
                <a:solidFill>
                  <a:srgbClr val="739CD1"/>
                </a:solidFill>
              </a:rPr>
              <a:t>, on utiliserait </a:t>
            </a:r>
            <a:r>
              <a:rPr lang="fr-CA" sz="1600" dirty="0">
                <a:solidFill>
                  <a:srgbClr val="FA4098"/>
                </a:solidFill>
              </a:rPr>
              <a:t>.</a:t>
            </a:r>
            <a:r>
              <a:rPr lang="fr-CA" sz="1600" dirty="0" err="1">
                <a:solidFill>
                  <a:srgbClr val="FA4098"/>
                </a:solidFill>
              </a:rPr>
              <a:t>Errors</a:t>
            </a:r>
            <a:r>
              <a:rPr lang="fr-CA" sz="1600" dirty="0">
                <a:solidFill>
                  <a:srgbClr val="FA4098"/>
                </a:solidFill>
              </a:rPr>
              <a:t>[1]</a:t>
            </a:r>
            <a:r>
              <a:rPr lang="fr-CA" sz="1600" dirty="0">
                <a:solidFill>
                  <a:srgbClr val="739CD1"/>
                </a:solidFill>
              </a:rPr>
              <a:t>, </a:t>
            </a:r>
            <a:r>
              <a:rPr lang="fr-CA" sz="1600" dirty="0">
                <a:solidFill>
                  <a:srgbClr val="FA4098"/>
                </a:solidFill>
              </a:rPr>
              <a:t>.</a:t>
            </a:r>
            <a:r>
              <a:rPr lang="fr-CA" sz="1600" dirty="0" err="1">
                <a:solidFill>
                  <a:srgbClr val="FA4098"/>
                </a:solidFill>
              </a:rPr>
              <a:t>Errors</a:t>
            </a:r>
            <a:r>
              <a:rPr lang="fr-CA" sz="1600" dirty="0">
                <a:solidFill>
                  <a:srgbClr val="FA4098"/>
                </a:solidFill>
              </a:rPr>
              <a:t>[2]</a:t>
            </a:r>
            <a:r>
              <a:rPr lang="fr-CA" sz="1600" dirty="0">
                <a:solidFill>
                  <a:srgbClr val="739CD1"/>
                </a:solidFill>
              </a:rPr>
              <a:t>, etc.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348496-E2CA-BDB3-1AD9-CD2F8816DA9C}"/>
              </a:ext>
            </a:extLst>
          </p:cNvPr>
          <p:cNvSpPr txBox="1"/>
          <p:nvPr/>
        </p:nvSpPr>
        <p:spPr>
          <a:xfrm>
            <a:off x="8512308" y="3054996"/>
            <a:ext cx="622145" cy="374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A4098"/>
                </a:solidFill>
              </a:rPr>
              <a:t>Clé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A65FCA0-EB6D-98BA-0604-3A73C4FD5C5B}"/>
              </a:ext>
            </a:extLst>
          </p:cNvPr>
          <p:cNvSpPr txBox="1"/>
          <p:nvPr/>
        </p:nvSpPr>
        <p:spPr>
          <a:xfrm>
            <a:off x="9959485" y="3057386"/>
            <a:ext cx="1227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FA4098"/>
                </a:solidFill>
              </a:rPr>
              <a:t>Message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80E1C04-0AB7-D78B-5830-483A152A4231}"/>
              </a:ext>
            </a:extLst>
          </p:cNvPr>
          <p:cNvCxnSpPr>
            <a:cxnSpLocks/>
          </p:cNvCxnSpPr>
          <p:nvPr/>
        </p:nvCxnSpPr>
        <p:spPr>
          <a:xfrm flipV="1">
            <a:off x="8821810" y="2870330"/>
            <a:ext cx="213423" cy="229109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2EC7A09-7066-2C46-9937-73EB8A2764C0}"/>
              </a:ext>
            </a:extLst>
          </p:cNvPr>
          <p:cNvCxnSpPr>
            <a:cxnSpLocks/>
          </p:cNvCxnSpPr>
          <p:nvPr/>
        </p:nvCxnSpPr>
        <p:spPr>
          <a:xfrm>
            <a:off x="8821810" y="3366052"/>
            <a:ext cx="106711" cy="215115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C1D1D23-6BA2-6CEE-36A2-4EE6FC59223B}"/>
              </a:ext>
            </a:extLst>
          </p:cNvPr>
          <p:cNvCxnSpPr>
            <a:cxnSpLocks/>
          </p:cNvCxnSpPr>
          <p:nvPr/>
        </p:nvCxnSpPr>
        <p:spPr>
          <a:xfrm flipH="1" flipV="1">
            <a:off x="9959485" y="2816036"/>
            <a:ext cx="376118" cy="362202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1BADFB1-0905-AFE0-F150-C8546CDC00BE}"/>
              </a:ext>
            </a:extLst>
          </p:cNvPr>
          <p:cNvCxnSpPr>
            <a:cxnSpLocks/>
          </p:cNvCxnSpPr>
          <p:nvPr/>
        </p:nvCxnSpPr>
        <p:spPr>
          <a:xfrm flipH="1">
            <a:off x="10147544" y="3389885"/>
            <a:ext cx="197748" cy="208460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89E66CFD-D7FD-020F-0693-F071EBB6F803}"/>
              </a:ext>
            </a:extLst>
          </p:cNvPr>
          <p:cNvSpPr txBox="1"/>
          <p:nvPr/>
        </p:nvSpPr>
        <p:spPr>
          <a:xfrm>
            <a:off x="1754414" y="2775976"/>
            <a:ext cx="5259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9CD1"/>
                </a:solidFill>
              </a:rPr>
              <a:t>Rappel : La </a:t>
            </a:r>
            <a:r>
              <a:rPr lang="fr-CA" sz="1600" dirty="0">
                <a:solidFill>
                  <a:srgbClr val="FA4098"/>
                </a:solidFill>
              </a:rPr>
              <a:t>clé</a:t>
            </a:r>
            <a:r>
              <a:rPr lang="fr-CA" sz="1600" dirty="0">
                <a:solidFill>
                  <a:srgbClr val="739CD1"/>
                </a:solidFill>
              </a:rPr>
              <a:t> correspond à la </a:t>
            </a:r>
            <a:r>
              <a:rPr lang="fr-CA" sz="1600" dirty="0">
                <a:solidFill>
                  <a:srgbClr val="FA4098"/>
                </a:solidFill>
              </a:rPr>
              <a:t>propriété</a:t>
            </a:r>
            <a:r>
              <a:rPr lang="fr-CA" sz="1600" dirty="0">
                <a:solidFill>
                  <a:srgbClr val="739CD1"/>
                </a:solidFill>
              </a:rPr>
              <a:t> du Model auquel le message d’erreur s’applique. La clé vide </a:t>
            </a:r>
            <a:r>
              <a:rPr lang="fr-CA" sz="1600" dirty="0">
                <a:solidFill>
                  <a:srgbClr val="FA4098"/>
                </a:solidFill>
              </a:rPr>
              <a:t>""</a:t>
            </a:r>
            <a:r>
              <a:rPr lang="fr-CA" sz="1600" dirty="0">
                <a:solidFill>
                  <a:srgbClr val="739CD1"/>
                </a:solidFill>
              </a:rPr>
              <a:t> représente le Model en général pour les messages d’erreur globaux.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DCAE6074-7E42-F0C8-B834-92F423D87898}"/>
              </a:ext>
            </a:extLst>
          </p:cNvPr>
          <p:cNvCxnSpPr>
            <a:cxnSpLocks/>
          </p:cNvCxnSpPr>
          <p:nvPr/>
        </p:nvCxnSpPr>
        <p:spPr>
          <a:xfrm>
            <a:off x="4576502" y="4138095"/>
            <a:ext cx="984039" cy="509406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691B7BF-CD4E-EE25-35F8-EB599569F3FB}"/>
              </a:ext>
            </a:extLst>
          </p:cNvPr>
          <p:cNvCxnSpPr>
            <a:cxnSpLocks/>
          </p:cNvCxnSpPr>
          <p:nvPr/>
        </p:nvCxnSpPr>
        <p:spPr>
          <a:xfrm>
            <a:off x="4044767" y="4669217"/>
            <a:ext cx="1515774" cy="398391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F2A77CAC-82FD-3803-1812-BF4A7F70B8DE}"/>
              </a:ext>
            </a:extLst>
          </p:cNvPr>
          <p:cNvCxnSpPr>
            <a:cxnSpLocks/>
          </p:cNvCxnSpPr>
          <p:nvPr/>
        </p:nvCxnSpPr>
        <p:spPr>
          <a:xfrm flipV="1">
            <a:off x="5159229" y="5950267"/>
            <a:ext cx="437626" cy="126303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BBE91F4E-B68A-D9D3-8A08-CF51C520198D}"/>
              </a:ext>
            </a:extLst>
          </p:cNvPr>
          <p:cNvCxnSpPr>
            <a:cxnSpLocks/>
          </p:cNvCxnSpPr>
          <p:nvPr/>
        </p:nvCxnSpPr>
        <p:spPr>
          <a:xfrm>
            <a:off x="2984420" y="5186288"/>
            <a:ext cx="2576121" cy="290961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432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3BA1007-B503-6EFB-17EA-0FC5E8CE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Catalogue d’exemples d’assertions</a:t>
            </a:r>
          </a:p>
          <a:p>
            <a:pPr lvl="1"/>
            <a:r>
              <a:rPr lang="fr-CA" dirty="0"/>
              <a:t> </a:t>
            </a:r>
            <a:r>
              <a:rPr lang="fr-CA" dirty="0" err="1"/>
              <a:t>RedirectToActionResult</a:t>
            </a:r>
            <a:endParaRPr lang="fr-CA" dirty="0"/>
          </a:p>
          <a:p>
            <a:pPr lvl="2"/>
            <a:r>
              <a:rPr lang="fr-CA" dirty="0"/>
              <a:t>  Lorsqu’un </a:t>
            </a:r>
            <a:r>
              <a:rPr lang="fr-CA" dirty="0" err="1">
                <a:solidFill>
                  <a:srgbClr val="FA4098"/>
                </a:solidFill>
              </a:rPr>
              <a:t>RedirectToActionResult</a:t>
            </a:r>
            <a:r>
              <a:rPr lang="fr-CA" dirty="0"/>
              <a:t> est retourné, on pourrait vouloir vérifier si c’est vers la bonne action et / ou le bon contrôleur. (Surtout si l’action peut engendrer des redirections vers plusieurs autres actions)</a:t>
            </a:r>
          </a:p>
          <a:p>
            <a:pPr lvl="2"/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unitaires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7E034B6-93F0-7699-25BD-E351FB2E3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78" y="979098"/>
            <a:ext cx="3905795" cy="34294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373F553-05AE-172C-7B0E-5DD40F456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337" y="3797993"/>
            <a:ext cx="6484967" cy="130704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C23DA69-E06E-6F1F-24B2-986EEE663241}"/>
              </a:ext>
            </a:extLst>
          </p:cNvPr>
          <p:cNvSpPr txBox="1"/>
          <p:nvPr/>
        </p:nvSpPr>
        <p:spPr>
          <a:xfrm>
            <a:off x="139427" y="3543576"/>
            <a:ext cx="52593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9CD1"/>
                </a:solidFill>
              </a:rPr>
              <a:t>• On récupère le </a:t>
            </a:r>
            <a:r>
              <a:rPr lang="fr-CA" sz="1600" dirty="0" err="1">
                <a:solidFill>
                  <a:srgbClr val="FA4098"/>
                </a:solidFill>
              </a:rPr>
              <a:t>IActionResult</a:t>
            </a:r>
            <a:r>
              <a:rPr lang="fr-CA" sz="1600" dirty="0">
                <a:solidFill>
                  <a:srgbClr val="739CD1"/>
                </a:solidFill>
              </a:rPr>
              <a:t> retourné par l’action.</a:t>
            </a:r>
          </a:p>
          <a:p>
            <a:endParaRPr lang="fr-CA" sz="1600" dirty="0">
              <a:solidFill>
                <a:srgbClr val="739CD1"/>
              </a:solidFill>
            </a:endParaRPr>
          </a:p>
          <a:p>
            <a:r>
              <a:rPr lang="fr-CA" sz="1600" dirty="0">
                <a:solidFill>
                  <a:srgbClr val="739CD1"/>
                </a:solidFill>
              </a:rPr>
              <a:t>• Est-ce que c’est bel et bien un </a:t>
            </a:r>
            <a:r>
              <a:rPr lang="fr-CA" sz="1600" dirty="0" err="1">
                <a:solidFill>
                  <a:srgbClr val="FA4098"/>
                </a:solidFill>
              </a:rPr>
              <a:t>RedirectToActionResult</a:t>
            </a:r>
            <a:r>
              <a:rPr lang="fr-CA" sz="1600" dirty="0">
                <a:solidFill>
                  <a:srgbClr val="739CD1"/>
                </a:solidFill>
              </a:rPr>
              <a:t> ? (L’action a-t-elle engendrée une </a:t>
            </a:r>
            <a:r>
              <a:rPr lang="fr-CA" sz="1600" dirty="0">
                <a:solidFill>
                  <a:srgbClr val="FA4098"/>
                </a:solidFill>
              </a:rPr>
              <a:t>redirection</a:t>
            </a:r>
            <a:r>
              <a:rPr lang="fr-CA" sz="1600" dirty="0">
                <a:solidFill>
                  <a:srgbClr val="739CD1"/>
                </a:solidFill>
              </a:rPr>
              <a:t> ?)</a:t>
            </a:r>
          </a:p>
          <a:p>
            <a:endParaRPr lang="fr-CA" sz="1600" dirty="0">
              <a:solidFill>
                <a:srgbClr val="739CD1"/>
              </a:solidFill>
            </a:endParaRPr>
          </a:p>
          <a:p>
            <a:r>
              <a:rPr lang="fr-CA" sz="1600" dirty="0">
                <a:solidFill>
                  <a:srgbClr val="739CD1"/>
                </a:solidFill>
              </a:rPr>
              <a:t>• On peut vérifier si la </a:t>
            </a:r>
            <a:r>
              <a:rPr lang="fr-CA" sz="1600" dirty="0">
                <a:solidFill>
                  <a:srgbClr val="FA4098"/>
                </a:solidFill>
              </a:rPr>
              <a:t>redirection</a:t>
            </a:r>
            <a:r>
              <a:rPr lang="fr-CA" sz="1600" dirty="0">
                <a:solidFill>
                  <a:srgbClr val="739CD1"/>
                </a:solidFill>
              </a:rPr>
              <a:t> a bien été faite vers la bonne </a:t>
            </a:r>
            <a:r>
              <a:rPr lang="fr-CA" sz="1600" dirty="0">
                <a:solidFill>
                  <a:srgbClr val="FA4098"/>
                </a:solidFill>
              </a:rPr>
              <a:t>action</a:t>
            </a:r>
            <a:r>
              <a:rPr lang="fr-CA" sz="1600" dirty="0">
                <a:solidFill>
                  <a:srgbClr val="739CD1"/>
                </a:solidFill>
              </a:rPr>
              <a:t> et / ou le bon </a:t>
            </a:r>
            <a:r>
              <a:rPr lang="fr-CA" sz="1600" dirty="0">
                <a:solidFill>
                  <a:srgbClr val="FA4098"/>
                </a:solidFill>
              </a:rPr>
              <a:t>contrôleur</a:t>
            </a:r>
            <a:r>
              <a:rPr lang="fr-CA" sz="1600" dirty="0">
                <a:solidFill>
                  <a:srgbClr val="739CD1"/>
                </a:solidFill>
              </a:rPr>
              <a:t>.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14723AE-10BF-A074-BFD2-3A1EC3A7622C}"/>
              </a:ext>
            </a:extLst>
          </p:cNvPr>
          <p:cNvCxnSpPr>
            <a:cxnSpLocks/>
          </p:cNvCxnSpPr>
          <p:nvPr/>
        </p:nvCxnSpPr>
        <p:spPr>
          <a:xfrm flipV="1">
            <a:off x="4974672" y="4641267"/>
            <a:ext cx="585869" cy="208678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1611C79-CC2A-2D85-0158-9F5AA9714C40}"/>
              </a:ext>
            </a:extLst>
          </p:cNvPr>
          <p:cNvCxnSpPr>
            <a:cxnSpLocks/>
          </p:cNvCxnSpPr>
          <p:nvPr/>
        </p:nvCxnSpPr>
        <p:spPr>
          <a:xfrm flipV="1">
            <a:off x="4974672" y="4954624"/>
            <a:ext cx="585869" cy="45738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07ECA07-232E-3E16-D1C3-8B68FD433065}"/>
              </a:ext>
            </a:extLst>
          </p:cNvPr>
          <p:cNvCxnSpPr>
            <a:cxnSpLocks/>
          </p:cNvCxnSpPr>
          <p:nvPr/>
        </p:nvCxnSpPr>
        <p:spPr>
          <a:xfrm>
            <a:off x="4974672" y="4282171"/>
            <a:ext cx="585869" cy="21313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802397A-09F8-9EEE-F0F5-437D5937A1E6}"/>
              </a:ext>
            </a:extLst>
          </p:cNvPr>
          <p:cNvCxnSpPr>
            <a:cxnSpLocks/>
          </p:cNvCxnSpPr>
          <p:nvPr/>
        </p:nvCxnSpPr>
        <p:spPr>
          <a:xfrm>
            <a:off x="4613945" y="3778021"/>
            <a:ext cx="935642" cy="166367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614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3BA1007-B503-6EFB-17EA-0FC5E8CE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Catalogue d’exemples d’assertions</a:t>
            </a:r>
          </a:p>
          <a:p>
            <a:pPr lvl="1"/>
            <a:r>
              <a:rPr lang="fr-CA" dirty="0"/>
              <a:t> Vérifier un </a:t>
            </a:r>
            <a:r>
              <a:rPr lang="fr-CA" dirty="0" err="1">
                <a:solidFill>
                  <a:srgbClr val="FA4098"/>
                </a:solidFill>
              </a:rPr>
              <a:t>DbSet</a:t>
            </a:r>
            <a:r>
              <a:rPr lang="fr-CA" dirty="0"/>
              <a:t> (Donnée ajoutée, supprimée, modifiée, etc.)</a:t>
            </a:r>
          </a:p>
          <a:p>
            <a:pPr lvl="2"/>
            <a:r>
              <a:rPr lang="fr-CA" dirty="0"/>
              <a:t> Les tests des fonctions </a:t>
            </a:r>
            <a:r>
              <a:rPr lang="fr-CA" dirty="0" err="1">
                <a:solidFill>
                  <a:srgbClr val="FA4098"/>
                </a:solidFill>
              </a:rPr>
              <a:t>DbSet.Add</a:t>
            </a:r>
            <a:r>
              <a:rPr lang="fr-CA" dirty="0">
                <a:solidFill>
                  <a:srgbClr val="FA4098"/>
                </a:solidFill>
              </a:rPr>
              <a:t>()</a:t>
            </a:r>
            <a:r>
              <a:rPr lang="fr-CA" dirty="0"/>
              <a:t>, </a:t>
            </a:r>
            <a:r>
              <a:rPr lang="fr-CA" dirty="0" err="1">
                <a:solidFill>
                  <a:srgbClr val="FA4098"/>
                </a:solidFill>
              </a:rPr>
              <a:t>DbSet.Remove</a:t>
            </a:r>
            <a:r>
              <a:rPr lang="fr-CA" dirty="0">
                <a:solidFill>
                  <a:srgbClr val="FA4098"/>
                </a:solidFill>
              </a:rPr>
              <a:t>()</a:t>
            </a:r>
            <a:r>
              <a:rPr lang="fr-CA" dirty="0"/>
              <a:t>, etc. ne sont généralement pas pertinents car on est en train de tester </a:t>
            </a:r>
            <a:r>
              <a:rPr lang="fr-CA" dirty="0" err="1">
                <a:solidFill>
                  <a:srgbClr val="FA4098"/>
                </a:solidFill>
              </a:rPr>
              <a:t>EntityFrameworkCore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Ce n’est pas à nous de tester </a:t>
            </a:r>
            <a:r>
              <a:rPr lang="fr-CA" dirty="0" err="1">
                <a:solidFill>
                  <a:srgbClr val="FA4098"/>
                </a:solidFill>
              </a:rPr>
              <a:t>EntityFrameworkCore</a:t>
            </a:r>
            <a:r>
              <a:rPr lang="fr-CA" dirty="0"/>
              <a:t>. À priori, l’équipe derrière cette librairie l’a déjà testé. (Alors ce n’est pas nécessaire de la tester nous aussi)</a:t>
            </a:r>
          </a:p>
          <a:p>
            <a:pPr lvl="2"/>
            <a:endParaRPr lang="fr-CA" dirty="0"/>
          </a:p>
          <a:p>
            <a:pPr lvl="2"/>
            <a:r>
              <a:rPr lang="fr-CA" dirty="0"/>
              <a:t> Ce qui pourrait être plus intéressant à tester est l’interaction de nos actions avec notre base de données. Puisque ça n’implique pas seulement une </a:t>
            </a:r>
            <a:r>
              <a:rPr lang="fr-CA" dirty="0">
                <a:solidFill>
                  <a:srgbClr val="FA4098"/>
                </a:solidFill>
              </a:rPr>
              <a:t>fonction isolée</a:t>
            </a:r>
            <a:r>
              <a:rPr lang="fr-CA" dirty="0"/>
              <a:t>, on utilisera les </a:t>
            </a:r>
            <a:r>
              <a:rPr lang="fr-CA" dirty="0">
                <a:solidFill>
                  <a:srgbClr val="FA4098"/>
                </a:solidFill>
              </a:rPr>
              <a:t>tests d’intégration</a:t>
            </a:r>
            <a:r>
              <a:rPr lang="fr-CA" dirty="0"/>
              <a:t> pour cela.</a:t>
            </a:r>
          </a:p>
          <a:p>
            <a:pPr lvl="2"/>
            <a:endParaRPr lang="fr-CA" dirty="0"/>
          </a:p>
          <a:p>
            <a:pPr lvl="2"/>
            <a:r>
              <a:rPr lang="fr-CA" dirty="0"/>
              <a:t> Si nous avions eu des </a:t>
            </a:r>
            <a:r>
              <a:rPr lang="fr-CA" dirty="0">
                <a:solidFill>
                  <a:srgbClr val="FA4098"/>
                </a:solidFill>
              </a:rPr>
              <a:t>Services</a:t>
            </a:r>
            <a:r>
              <a:rPr lang="fr-CA" dirty="0"/>
              <a:t> ou des </a:t>
            </a:r>
            <a:r>
              <a:rPr lang="fr-CA" dirty="0">
                <a:solidFill>
                  <a:srgbClr val="FA4098"/>
                </a:solidFill>
              </a:rPr>
              <a:t>Repositories</a:t>
            </a:r>
            <a:r>
              <a:rPr lang="fr-CA" dirty="0"/>
              <a:t>, tester les </a:t>
            </a:r>
            <a:r>
              <a:rPr lang="fr-CA" dirty="0">
                <a:solidFill>
                  <a:srgbClr val="FA4098"/>
                </a:solidFill>
              </a:rPr>
              <a:t>.</a:t>
            </a:r>
            <a:r>
              <a:rPr lang="fr-CA" dirty="0" err="1">
                <a:solidFill>
                  <a:srgbClr val="FA4098"/>
                </a:solidFill>
              </a:rPr>
              <a:t>Create</a:t>
            </a:r>
            <a:r>
              <a:rPr lang="fr-CA" dirty="0">
                <a:solidFill>
                  <a:srgbClr val="FA4098"/>
                </a:solidFill>
              </a:rPr>
              <a:t>()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.</a:t>
            </a:r>
            <a:r>
              <a:rPr lang="fr-CA" dirty="0" err="1">
                <a:solidFill>
                  <a:srgbClr val="FA4098"/>
                </a:solidFill>
              </a:rPr>
              <a:t>Edit</a:t>
            </a:r>
            <a:r>
              <a:rPr lang="fr-CA" dirty="0">
                <a:solidFill>
                  <a:srgbClr val="FA4098"/>
                </a:solidFill>
              </a:rPr>
              <a:t>()</a:t>
            </a:r>
            <a:r>
              <a:rPr lang="fr-CA" dirty="0"/>
              <a:t>, </a:t>
            </a:r>
            <a:r>
              <a:rPr lang="fr-CA" dirty="0">
                <a:solidFill>
                  <a:srgbClr val="FA4098"/>
                </a:solidFill>
              </a:rPr>
              <a:t>.</a:t>
            </a:r>
            <a:r>
              <a:rPr lang="fr-CA" dirty="0" err="1">
                <a:solidFill>
                  <a:srgbClr val="FA4098"/>
                </a:solidFill>
              </a:rPr>
              <a:t>Delete</a:t>
            </a:r>
            <a:r>
              <a:rPr lang="fr-CA" dirty="0">
                <a:solidFill>
                  <a:srgbClr val="FA4098"/>
                </a:solidFill>
              </a:rPr>
              <a:t>()</a:t>
            </a:r>
            <a:r>
              <a:rPr lang="fr-CA" dirty="0"/>
              <a:t>, etc. implémentés par ces classes qui font le pont entre un </a:t>
            </a:r>
            <a:r>
              <a:rPr lang="fr-CA" dirty="0">
                <a:solidFill>
                  <a:srgbClr val="FA4098"/>
                </a:solidFill>
              </a:rPr>
              <a:t>contrôleur</a:t>
            </a:r>
            <a:r>
              <a:rPr lang="fr-CA" dirty="0"/>
              <a:t> et le </a:t>
            </a:r>
            <a:r>
              <a:rPr lang="fr-CA" dirty="0" err="1">
                <a:solidFill>
                  <a:srgbClr val="FA4098"/>
                </a:solidFill>
              </a:rPr>
              <a:t>DbContext</a:t>
            </a:r>
            <a:r>
              <a:rPr lang="fr-CA" dirty="0"/>
              <a:t> aurait été pertinent dans le cadre des </a:t>
            </a:r>
            <a:r>
              <a:rPr lang="fr-CA" dirty="0">
                <a:solidFill>
                  <a:srgbClr val="FA4098"/>
                </a:solidFill>
              </a:rPr>
              <a:t>tests unitaires</a:t>
            </a:r>
            <a:r>
              <a:rPr lang="fr-CA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unitaires</a:t>
            </a:r>
          </a:p>
        </p:txBody>
      </p:sp>
    </p:spTree>
    <p:extLst>
      <p:ext uri="{BB962C8B-B14F-4D97-AF65-F5344CB8AC3E}">
        <p14:creationId xmlns:p14="http://schemas.microsoft.com/office/powerpoint/2010/main" val="4072352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7E418A-359A-6491-10BE-0FBC8710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Tests d’intégration</a:t>
            </a:r>
          </a:p>
          <a:p>
            <a:pPr lvl="1"/>
            <a:r>
              <a:rPr lang="fr-CA" dirty="0"/>
              <a:t> Avec les </a:t>
            </a:r>
            <a:r>
              <a:rPr lang="fr-CA" dirty="0">
                <a:solidFill>
                  <a:srgbClr val="FA4098"/>
                </a:solidFill>
              </a:rPr>
              <a:t>tests d’intégration</a:t>
            </a:r>
            <a:r>
              <a:rPr lang="fr-CA" dirty="0"/>
              <a:t>, l’objectif est de tester l’</a:t>
            </a:r>
            <a:r>
              <a:rPr lang="fr-CA" dirty="0">
                <a:solidFill>
                  <a:srgbClr val="FA4098"/>
                </a:solidFill>
              </a:rPr>
              <a:t>interaction</a:t>
            </a:r>
            <a:r>
              <a:rPr lang="fr-CA" dirty="0"/>
              <a:t> entre plusieurs composants de notre application.</a:t>
            </a:r>
          </a:p>
          <a:p>
            <a:pPr lvl="2"/>
            <a:r>
              <a:rPr lang="fr-CA" dirty="0"/>
              <a:t> Exemple : La </a:t>
            </a:r>
            <a:r>
              <a:rPr lang="fr-CA" dirty="0">
                <a:solidFill>
                  <a:srgbClr val="FA4098"/>
                </a:solidFill>
              </a:rPr>
              <a:t>base de données</a:t>
            </a:r>
            <a:r>
              <a:rPr lang="fr-CA" dirty="0"/>
              <a:t> et des </a:t>
            </a:r>
            <a:r>
              <a:rPr lang="fr-CA" dirty="0">
                <a:solidFill>
                  <a:srgbClr val="FA4098"/>
                </a:solidFill>
              </a:rPr>
              <a:t>contrôleurs</a:t>
            </a:r>
            <a:r>
              <a:rPr lang="fr-CA" dirty="0"/>
              <a:t> de l’application Web</a:t>
            </a:r>
          </a:p>
          <a:p>
            <a:pPr lvl="2"/>
            <a:r>
              <a:rPr lang="fr-CA" dirty="0"/>
              <a:t> Tel que dit à la diapo précédente, tester </a:t>
            </a:r>
            <a:r>
              <a:rPr lang="fr-CA" dirty="0">
                <a:solidFill>
                  <a:srgbClr val="FA4098"/>
                </a:solidFill>
              </a:rPr>
              <a:t>Entity Framework </a:t>
            </a:r>
            <a:r>
              <a:rPr lang="fr-CA" dirty="0"/>
              <a:t>n’est pas nécessaire, mais tester l’interaction entre la </a:t>
            </a:r>
            <a:r>
              <a:rPr lang="fr-CA" dirty="0">
                <a:solidFill>
                  <a:srgbClr val="FA4098"/>
                </a:solidFill>
              </a:rPr>
              <a:t>BD</a:t>
            </a:r>
            <a:r>
              <a:rPr lang="fr-CA" dirty="0"/>
              <a:t> et les </a:t>
            </a:r>
            <a:r>
              <a:rPr lang="fr-CA" dirty="0">
                <a:solidFill>
                  <a:srgbClr val="FA4098"/>
                </a:solidFill>
              </a:rPr>
              <a:t>actions</a:t>
            </a:r>
            <a:r>
              <a:rPr lang="fr-CA" dirty="0"/>
              <a:t> (qui exploitent </a:t>
            </a:r>
            <a:r>
              <a:rPr lang="fr-CA" dirty="0" err="1">
                <a:solidFill>
                  <a:srgbClr val="FA4098"/>
                </a:solidFill>
              </a:rPr>
              <a:t>EntityFramework</a:t>
            </a:r>
            <a:r>
              <a:rPr lang="fr-CA" dirty="0"/>
              <a:t>) devient pertinent.</a:t>
            </a:r>
          </a:p>
          <a:p>
            <a:pPr lvl="3"/>
            <a:r>
              <a:rPr lang="fr-CA" dirty="0"/>
              <a:t> D’ailleurs, le fait d’utiliser des </a:t>
            </a:r>
            <a:r>
              <a:rPr lang="fr-CA" dirty="0">
                <a:solidFill>
                  <a:srgbClr val="FA4098"/>
                </a:solidFill>
              </a:rPr>
              <a:t>procédures stockées</a:t>
            </a:r>
            <a:r>
              <a:rPr lang="fr-CA" dirty="0"/>
              <a:t> en </a:t>
            </a:r>
            <a:r>
              <a:rPr lang="fr-CA" i="1" dirty="0">
                <a:solidFill>
                  <a:srgbClr val="FA4098"/>
                </a:solidFill>
              </a:rPr>
              <a:t>Raw SQL </a:t>
            </a:r>
            <a:r>
              <a:rPr lang="fr-CA" dirty="0"/>
              <a:t>est </a:t>
            </a:r>
            <a:r>
              <a:rPr lang="fr-CA" u="sng" dirty="0"/>
              <a:t>beaucoup moins infaillible</a:t>
            </a:r>
            <a:r>
              <a:rPr lang="fr-CA" dirty="0"/>
              <a:t> qu’utiliser le </a:t>
            </a:r>
            <a:r>
              <a:rPr lang="fr-CA" dirty="0" err="1">
                <a:solidFill>
                  <a:srgbClr val="FA4098"/>
                </a:solidFill>
              </a:rPr>
              <a:t>DbContext</a:t>
            </a:r>
            <a:r>
              <a:rPr lang="fr-CA" dirty="0"/>
              <a:t>, alors c’est une avenue de tests importante.</a:t>
            </a:r>
          </a:p>
          <a:p>
            <a:pPr lvl="3"/>
            <a:endParaRPr lang="fr-CA" dirty="0"/>
          </a:p>
          <a:p>
            <a:pPr lvl="1"/>
            <a:r>
              <a:rPr lang="fr-CA" dirty="0"/>
              <a:t> Les </a:t>
            </a:r>
            <a:r>
              <a:rPr lang="fr-CA" dirty="0">
                <a:solidFill>
                  <a:srgbClr val="FA4098"/>
                </a:solidFill>
              </a:rPr>
              <a:t>tests d’intégration</a:t>
            </a:r>
            <a:r>
              <a:rPr lang="fr-CA" dirty="0"/>
              <a:t> sont plus compliqués à préparer que les </a:t>
            </a:r>
            <a:r>
              <a:rPr lang="fr-CA" dirty="0">
                <a:solidFill>
                  <a:srgbClr val="FA4098"/>
                </a:solidFill>
              </a:rPr>
              <a:t>tests unitaires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Ils impliquent généralement plus de code.</a:t>
            </a:r>
          </a:p>
          <a:p>
            <a:pPr lvl="2"/>
            <a:r>
              <a:rPr lang="fr-CA" dirty="0"/>
              <a:t> Si quelque chose peut être testé avec des </a:t>
            </a:r>
            <a:r>
              <a:rPr lang="fr-CA" dirty="0">
                <a:solidFill>
                  <a:srgbClr val="FA4098"/>
                </a:solidFill>
              </a:rPr>
              <a:t>tests unitaires</a:t>
            </a:r>
            <a:r>
              <a:rPr lang="fr-CA" dirty="0"/>
              <a:t> à la place, il faut prioriser les </a:t>
            </a:r>
            <a:r>
              <a:rPr lang="fr-CA" dirty="0">
                <a:solidFill>
                  <a:srgbClr val="FA4098"/>
                </a:solidFill>
              </a:rPr>
              <a:t>tests unitaires</a:t>
            </a:r>
            <a:r>
              <a:rPr lang="fr-CA" dirty="0"/>
              <a:t>.</a:t>
            </a:r>
          </a:p>
          <a:p>
            <a:pPr lvl="2"/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d’intégration</a:t>
            </a:r>
          </a:p>
        </p:txBody>
      </p:sp>
    </p:spTree>
    <p:extLst>
      <p:ext uri="{BB962C8B-B14F-4D97-AF65-F5344CB8AC3E}">
        <p14:creationId xmlns:p14="http://schemas.microsoft.com/office/powerpoint/2010/main" val="2630841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7E418A-359A-6491-10BE-0FBC8710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Étapes préliminaires</a:t>
            </a:r>
          </a:p>
          <a:p>
            <a:pPr lvl="1"/>
            <a:r>
              <a:rPr lang="fr-CA" sz="2000" dirty="0"/>
              <a:t> </a:t>
            </a:r>
            <a:r>
              <a:rPr lang="fr-CA" sz="2000" dirty="0">
                <a:solidFill>
                  <a:srgbClr val="FA4098"/>
                </a:solidFill>
              </a:rPr>
              <a:t>Étape 1</a:t>
            </a:r>
            <a:r>
              <a:rPr lang="fr-CA" sz="2000" dirty="0"/>
              <a:t> : Créer une nouvelle BD qui servira pour les tests</a:t>
            </a:r>
          </a:p>
          <a:p>
            <a:pPr lvl="2"/>
            <a:r>
              <a:rPr lang="fr-CA" sz="1800" dirty="0"/>
              <a:t> Seulement avec 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DATABASE Sem13Tests</a:t>
            </a:r>
            <a:r>
              <a:rPr lang="fr-CA" sz="1800" dirty="0"/>
              <a:t>. Elle sera vide.</a:t>
            </a:r>
          </a:p>
          <a:p>
            <a:pPr lvl="1"/>
            <a:endParaRPr lang="fr-CA" sz="2000" dirty="0"/>
          </a:p>
          <a:p>
            <a:pPr lvl="1"/>
            <a:r>
              <a:rPr lang="fr-CA" sz="2000" dirty="0"/>
              <a:t> </a:t>
            </a:r>
            <a:r>
              <a:rPr lang="fr-CA" sz="2000" dirty="0">
                <a:solidFill>
                  <a:srgbClr val="FA4098"/>
                </a:solidFill>
              </a:rPr>
              <a:t>Étape 2</a:t>
            </a:r>
            <a:r>
              <a:rPr lang="fr-CA" sz="2000" dirty="0"/>
              <a:t> : Mettre la BD de test dans le même état que la vraie BD grâce à </a:t>
            </a:r>
            <a:r>
              <a:rPr lang="fr-CA" sz="2000" dirty="0" err="1">
                <a:solidFill>
                  <a:srgbClr val="FA4098"/>
                </a:solidFill>
              </a:rPr>
              <a:t>Evolve</a:t>
            </a:r>
            <a:endParaRPr lang="fr-CA" sz="2000" dirty="0">
              <a:solidFill>
                <a:srgbClr val="FA4098"/>
              </a:solidFill>
            </a:endParaRPr>
          </a:p>
          <a:p>
            <a:pPr lvl="2"/>
            <a:r>
              <a:rPr lang="fr-CA" sz="1800" dirty="0"/>
              <a:t> (Exécutez les migrations : </a:t>
            </a:r>
            <a:r>
              <a:rPr lang="fr-CA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evolve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migrate</a:t>
            </a:r>
            <a:r>
              <a:rPr lang="fr-CA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A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sqlserver</a:t>
            </a:r>
            <a:r>
              <a:rPr lang="fr-CA" sz="1800" dirty="0"/>
              <a:t> ...), mais n’oubliez pas de bien changer le nom de la BD dans le </a:t>
            </a:r>
            <a:r>
              <a:rPr lang="fr-CA" sz="1800" dirty="0" err="1">
                <a:solidFill>
                  <a:srgbClr val="FA4098"/>
                </a:solidFill>
              </a:rPr>
              <a:t>ConnectionString</a:t>
            </a:r>
            <a:r>
              <a:rPr lang="fr-CA" sz="1800" dirty="0"/>
              <a:t>.</a:t>
            </a:r>
          </a:p>
          <a:p>
            <a:pPr lvl="1"/>
            <a:endParaRPr lang="fr-CA" sz="2000" dirty="0"/>
          </a:p>
          <a:p>
            <a:pPr lvl="1"/>
            <a:r>
              <a:rPr lang="fr-CA" sz="2000" dirty="0"/>
              <a:t> </a:t>
            </a:r>
            <a:r>
              <a:rPr lang="fr-CA" sz="2000" dirty="0">
                <a:solidFill>
                  <a:srgbClr val="FA4098"/>
                </a:solidFill>
              </a:rPr>
              <a:t>Étape 3</a:t>
            </a:r>
            <a:r>
              <a:rPr lang="fr-CA" sz="2000" dirty="0"/>
              <a:t> : Préparer un </a:t>
            </a:r>
            <a:r>
              <a:rPr lang="fr-CA" sz="2000" dirty="0" err="1">
                <a:solidFill>
                  <a:srgbClr val="FA4098"/>
                </a:solidFill>
              </a:rPr>
              <a:t>ConnectionString</a:t>
            </a:r>
            <a:r>
              <a:rPr lang="fr-CA" sz="2000" dirty="0"/>
              <a:t> qui pointe vers la DB de test.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d’intégration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32CFAA9-5113-67D2-615D-A20FBC295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88" y="4398391"/>
            <a:ext cx="9307224" cy="3048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091FE0A-9CAD-C5FF-1E7A-D1DD22266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32" y="5496512"/>
            <a:ext cx="10698068" cy="276264"/>
          </a:xfrm>
          <a:prstGeom prst="rect">
            <a:avLst/>
          </a:prstGeom>
        </p:spPr>
      </p:pic>
      <p:sp>
        <p:nvSpPr>
          <p:cNvPr id="8" name="Flèche : bas 7">
            <a:extLst>
              <a:ext uri="{FF2B5EF4-FFF2-40B4-BE49-F238E27FC236}">
                <a16:creationId xmlns:a16="http://schemas.microsoft.com/office/drawing/2014/main" id="{3B7BDB3A-AA6C-D1DA-9272-706E94D093F2}"/>
              </a:ext>
            </a:extLst>
          </p:cNvPr>
          <p:cNvSpPr/>
          <p:nvPr/>
        </p:nvSpPr>
        <p:spPr>
          <a:xfrm>
            <a:off x="5739066" y="4859730"/>
            <a:ext cx="710268" cy="444616"/>
          </a:xfrm>
          <a:prstGeom prst="down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D78ED7-0D87-E125-C6F2-5122808D8204}"/>
              </a:ext>
            </a:extLst>
          </p:cNvPr>
          <p:cNvSpPr/>
          <p:nvPr/>
        </p:nvSpPr>
        <p:spPr>
          <a:xfrm>
            <a:off x="5509402" y="4398392"/>
            <a:ext cx="697646" cy="304842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3602EF-C099-F2C9-75DE-BC518A25A166}"/>
              </a:ext>
            </a:extLst>
          </p:cNvPr>
          <p:cNvSpPr/>
          <p:nvPr/>
        </p:nvSpPr>
        <p:spPr>
          <a:xfrm>
            <a:off x="5383931" y="5467934"/>
            <a:ext cx="1106351" cy="304842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6F5AF02-6EA8-115A-9FEA-F87EFED5F866}"/>
              </a:ext>
            </a:extLst>
          </p:cNvPr>
          <p:cNvSpPr txBox="1"/>
          <p:nvPr/>
        </p:nvSpPr>
        <p:spPr>
          <a:xfrm>
            <a:off x="6399995" y="4888308"/>
            <a:ext cx="3196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FA4098"/>
                </a:solidFill>
              </a:rPr>
              <a:t>(Juste changer le nom de la BD)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5F6A701-5BEB-09E3-031E-CAD13B377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995" y="1642396"/>
            <a:ext cx="1409897" cy="40963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4DF2D1D-4010-98A0-B9E7-CCD7AA3BC646}"/>
              </a:ext>
            </a:extLst>
          </p:cNvPr>
          <p:cNvSpPr txBox="1"/>
          <p:nvPr/>
        </p:nvSpPr>
        <p:spPr>
          <a:xfrm>
            <a:off x="0" y="6519401"/>
            <a:ext cx="10090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85D1"/>
                </a:solidFill>
              </a:rPr>
              <a:t>Dans le cadre du cours, </a:t>
            </a:r>
            <a:r>
              <a:rPr lang="fr-CA" sz="1600" u="sng" dirty="0">
                <a:solidFill>
                  <a:srgbClr val="7385D1"/>
                </a:solidFill>
              </a:rPr>
              <a:t>vous pouvez très bien utiliser la même BD</a:t>
            </a:r>
            <a:r>
              <a:rPr lang="fr-CA" sz="1600" dirty="0">
                <a:solidFill>
                  <a:srgbClr val="7385D1"/>
                </a:solidFill>
              </a:rPr>
              <a:t>. Notre BD ordinaire est déjà une </a:t>
            </a:r>
            <a:r>
              <a:rPr lang="fr-CA" sz="1600" dirty="0">
                <a:solidFill>
                  <a:srgbClr val="FA4098"/>
                </a:solidFill>
              </a:rPr>
              <a:t>BD de test </a:t>
            </a:r>
            <a:r>
              <a:rPr lang="fr-CA" sz="1600" dirty="0">
                <a:solidFill>
                  <a:srgbClr val="7385D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53566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7E418A-359A-6491-10BE-0FBC8710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Utiliser une BD de test</a:t>
            </a:r>
          </a:p>
          <a:p>
            <a:pPr lvl="1"/>
            <a:r>
              <a:rPr lang="fr-CA" dirty="0"/>
              <a:t> Cette fois-ci, nous utiliserons un vrai </a:t>
            </a:r>
            <a:r>
              <a:rPr lang="fr-CA" dirty="0" err="1">
                <a:solidFill>
                  <a:srgbClr val="FA4098"/>
                </a:solidFill>
              </a:rPr>
              <a:t>DbContext</a:t>
            </a:r>
            <a:r>
              <a:rPr lang="fr-CA" dirty="0"/>
              <a:t> plutôt que </a:t>
            </a:r>
            <a:r>
              <a:rPr lang="fr-CA" dirty="0">
                <a:solidFill>
                  <a:srgbClr val="FA4098"/>
                </a:solidFill>
              </a:rPr>
              <a:t>simulé</a:t>
            </a:r>
            <a:r>
              <a:rPr lang="fr-CA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d’intégration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0D84FAD-50A9-C593-1D56-D5969FA12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989" y="130466"/>
            <a:ext cx="2897380" cy="1298825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E928E0E-AD3C-DA9F-7892-B228BE0C8C2C}"/>
              </a:ext>
            </a:extLst>
          </p:cNvPr>
          <p:cNvSpPr txBox="1"/>
          <p:nvPr/>
        </p:nvSpPr>
        <p:spPr>
          <a:xfrm>
            <a:off x="351936" y="2507086"/>
            <a:ext cx="116023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85D1"/>
                </a:solidFill>
              </a:rPr>
              <a:t>• Ceci est un exemple de classe qui permet de créer un </a:t>
            </a:r>
            <a:r>
              <a:rPr lang="fr-CA" dirty="0" err="1">
                <a:solidFill>
                  <a:srgbClr val="FA4098"/>
                </a:solidFill>
              </a:rPr>
              <a:t>DbContext</a:t>
            </a:r>
            <a:r>
              <a:rPr lang="fr-CA" dirty="0">
                <a:solidFill>
                  <a:srgbClr val="7385D1"/>
                </a:solidFill>
              </a:rPr>
              <a:t> qui pourra être appelé par </a:t>
            </a:r>
            <a:r>
              <a:rPr lang="fr-CA" b="1" dirty="0">
                <a:solidFill>
                  <a:srgbClr val="7385D1"/>
                </a:solidFill>
              </a:rPr>
              <a:t>plusieurs</a:t>
            </a:r>
            <a:r>
              <a:rPr lang="fr-CA" dirty="0">
                <a:solidFill>
                  <a:srgbClr val="7385D1"/>
                </a:solidFill>
              </a:rPr>
              <a:t> classes de test.</a:t>
            </a:r>
          </a:p>
          <a:p>
            <a:endParaRPr lang="fr-CA" dirty="0">
              <a:solidFill>
                <a:srgbClr val="7385D1"/>
              </a:solidFill>
            </a:endParaRPr>
          </a:p>
          <a:p>
            <a:r>
              <a:rPr lang="fr-CA" dirty="0">
                <a:solidFill>
                  <a:srgbClr val="7385D1"/>
                </a:solidFill>
              </a:rPr>
              <a:t>• Notez que cette classe aurait été beaucoup plus grande si nous avions utilisé un design </a:t>
            </a:r>
            <a:r>
              <a:rPr lang="fr-CA" dirty="0">
                <a:solidFill>
                  <a:srgbClr val="FA4098"/>
                </a:solidFill>
              </a:rPr>
              <a:t>Code-First</a:t>
            </a:r>
            <a:r>
              <a:rPr lang="fr-CA" dirty="0">
                <a:solidFill>
                  <a:srgbClr val="7385D1"/>
                </a:solidFill>
              </a:rPr>
              <a:t>. (Voir prochaine diapo)</a:t>
            </a:r>
          </a:p>
          <a:p>
            <a:endParaRPr lang="fr-CA" dirty="0">
              <a:solidFill>
                <a:srgbClr val="7385D1"/>
              </a:solidFill>
            </a:endParaRPr>
          </a:p>
          <a:p>
            <a:r>
              <a:rPr lang="fr-CA" dirty="0">
                <a:solidFill>
                  <a:srgbClr val="7385D1"/>
                </a:solidFill>
              </a:rPr>
              <a:t>• « </a:t>
            </a:r>
            <a:r>
              <a:rPr lang="fr-CA" dirty="0">
                <a:solidFill>
                  <a:srgbClr val="FA4098"/>
                </a:solidFill>
              </a:rPr>
              <a:t>Fixture</a:t>
            </a:r>
            <a:r>
              <a:rPr lang="fr-CA" dirty="0">
                <a:solidFill>
                  <a:srgbClr val="7385D1"/>
                </a:solidFill>
              </a:rPr>
              <a:t> » est un nom fréquemment donné aux classes qui gèrent un </a:t>
            </a:r>
            <a:r>
              <a:rPr lang="fr-CA" dirty="0">
                <a:solidFill>
                  <a:srgbClr val="FA4098"/>
                </a:solidFill>
              </a:rPr>
              <a:t>environnement de test</a:t>
            </a:r>
            <a:r>
              <a:rPr lang="fr-CA" dirty="0">
                <a:solidFill>
                  <a:srgbClr val="7385D1"/>
                </a:solidFill>
              </a:rPr>
              <a:t> utilisé par </a:t>
            </a:r>
            <a:r>
              <a:rPr lang="fr-CA" b="1" dirty="0">
                <a:solidFill>
                  <a:srgbClr val="7385D1"/>
                </a:solidFill>
              </a:rPr>
              <a:t>plusieurs tests</a:t>
            </a:r>
            <a:r>
              <a:rPr lang="fr-CA" dirty="0">
                <a:solidFill>
                  <a:srgbClr val="7385D1"/>
                </a:solidFill>
              </a:rPr>
              <a:t>.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6D06A1B-B897-AAC1-9423-FBCE072E5294}"/>
              </a:ext>
            </a:extLst>
          </p:cNvPr>
          <p:cNvCxnSpPr>
            <a:cxnSpLocks/>
          </p:cNvCxnSpPr>
          <p:nvPr/>
        </p:nvCxnSpPr>
        <p:spPr>
          <a:xfrm>
            <a:off x="8632272" y="514668"/>
            <a:ext cx="935642" cy="166367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>
            <a:extLst>
              <a:ext uri="{FF2B5EF4-FFF2-40B4-BE49-F238E27FC236}">
                <a16:creationId xmlns:a16="http://schemas.microsoft.com/office/drawing/2014/main" id="{5BFC3BB2-0B82-347B-BB80-6B1471CA1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370" y="4404521"/>
            <a:ext cx="9823508" cy="176750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3710196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7E418A-359A-6491-10BE-0FBC8710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Utiliser une BD de test</a:t>
            </a:r>
          </a:p>
          <a:p>
            <a:pPr lvl="1"/>
            <a:r>
              <a:rPr lang="fr-CA" dirty="0"/>
              <a:t> Si nous avions utilisé un design </a:t>
            </a:r>
            <a:r>
              <a:rPr lang="fr-CA" dirty="0">
                <a:solidFill>
                  <a:srgbClr val="FA4098"/>
                </a:solidFill>
              </a:rPr>
              <a:t>Code-First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d’intégration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3DDB9F-F606-32C6-95BB-D4051ECAA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105" y="2262736"/>
            <a:ext cx="8571206" cy="4334336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FB295B3-D9BD-0430-6D36-ECD1FAD95842}"/>
              </a:ext>
            </a:extLst>
          </p:cNvPr>
          <p:cNvSpPr txBox="1"/>
          <p:nvPr/>
        </p:nvSpPr>
        <p:spPr>
          <a:xfrm>
            <a:off x="78261" y="2413967"/>
            <a:ext cx="33048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85D1"/>
                </a:solidFill>
              </a:rPr>
              <a:t>• Cette fois-ci, on </a:t>
            </a:r>
            <a:r>
              <a:rPr lang="fr-CA" sz="1600" u="sng" dirty="0">
                <a:solidFill>
                  <a:srgbClr val="7385D1"/>
                </a:solidFill>
              </a:rPr>
              <a:t>CRÉE LA BD</a:t>
            </a:r>
            <a:r>
              <a:rPr lang="fr-CA" sz="1600" dirty="0">
                <a:solidFill>
                  <a:srgbClr val="7385D1"/>
                </a:solidFill>
              </a:rPr>
              <a:t> directement dans le code. (Et on la supprime si elle existait déjà)</a:t>
            </a:r>
          </a:p>
          <a:p>
            <a:endParaRPr lang="fr-CA" sz="1600" dirty="0">
              <a:solidFill>
                <a:srgbClr val="7385D1"/>
              </a:solidFill>
            </a:endParaRPr>
          </a:p>
          <a:p>
            <a:r>
              <a:rPr lang="fr-CA" sz="1600" dirty="0">
                <a:solidFill>
                  <a:srgbClr val="7385D1"/>
                </a:solidFill>
              </a:rPr>
              <a:t>• On peut même en profiter pour faire un </a:t>
            </a:r>
            <a:r>
              <a:rPr lang="fr-CA" sz="1600" dirty="0" err="1">
                <a:solidFill>
                  <a:srgbClr val="FA4098"/>
                </a:solidFill>
              </a:rPr>
              <a:t>seed</a:t>
            </a:r>
            <a:r>
              <a:rPr lang="fr-CA" sz="1600" dirty="0">
                <a:solidFill>
                  <a:srgbClr val="7385D1"/>
                </a:solidFill>
              </a:rPr>
              <a:t> de </a:t>
            </a:r>
            <a:r>
              <a:rPr lang="fr-CA" sz="1600" dirty="0">
                <a:solidFill>
                  <a:srgbClr val="FA4098"/>
                </a:solidFill>
              </a:rPr>
              <a:t>données de test</a:t>
            </a:r>
            <a:r>
              <a:rPr lang="fr-CA" sz="1600" dirty="0">
                <a:solidFill>
                  <a:srgbClr val="7385D1"/>
                </a:solidFill>
              </a:rPr>
              <a:t>.</a:t>
            </a:r>
          </a:p>
          <a:p>
            <a:endParaRPr lang="fr-CA" sz="1600" dirty="0">
              <a:solidFill>
                <a:srgbClr val="7385D1"/>
              </a:solidFill>
            </a:endParaRPr>
          </a:p>
          <a:p>
            <a:r>
              <a:rPr lang="fr-CA" sz="1600" dirty="0">
                <a:solidFill>
                  <a:srgbClr val="7385D1"/>
                </a:solidFill>
              </a:rPr>
              <a:t>• Cette manière de créer la BD à partir du </a:t>
            </a:r>
            <a:r>
              <a:rPr lang="fr-CA" sz="1600" dirty="0" err="1">
                <a:solidFill>
                  <a:srgbClr val="FA4098"/>
                </a:solidFill>
              </a:rPr>
              <a:t>DbContext</a:t>
            </a:r>
            <a:r>
              <a:rPr lang="fr-CA" sz="1600" dirty="0">
                <a:solidFill>
                  <a:srgbClr val="7385D1"/>
                </a:solidFill>
              </a:rPr>
              <a:t> offre plus d’</a:t>
            </a:r>
            <a:r>
              <a:rPr lang="fr-CA" sz="1600" b="1" dirty="0">
                <a:solidFill>
                  <a:srgbClr val="7385D1"/>
                </a:solidFill>
              </a:rPr>
              <a:t>automatisation</a:t>
            </a:r>
            <a:r>
              <a:rPr lang="fr-CA" sz="1600" dirty="0">
                <a:solidFill>
                  <a:srgbClr val="7385D1"/>
                </a:solidFill>
              </a:rPr>
              <a:t>, mais nous ne l’utiliserons pas car le </a:t>
            </a:r>
            <a:r>
              <a:rPr lang="fr-CA" sz="1600" dirty="0" err="1">
                <a:solidFill>
                  <a:srgbClr val="FA4098"/>
                </a:solidFill>
              </a:rPr>
              <a:t>DbContext</a:t>
            </a:r>
            <a:r>
              <a:rPr lang="fr-CA" sz="1600" dirty="0">
                <a:solidFill>
                  <a:srgbClr val="7385D1"/>
                </a:solidFill>
              </a:rPr>
              <a:t> ne permet pas de reproduire facilement notre BD avec tous ses objets. (Il manquerait des </a:t>
            </a:r>
            <a:r>
              <a:rPr lang="fr-CA" sz="1600" dirty="0">
                <a:solidFill>
                  <a:srgbClr val="FA4098"/>
                </a:solidFill>
              </a:rPr>
              <a:t>contraintes</a:t>
            </a:r>
            <a:r>
              <a:rPr lang="fr-CA" sz="1600" dirty="0">
                <a:solidFill>
                  <a:srgbClr val="7385D1"/>
                </a:solidFill>
              </a:rPr>
              <a:t>, des </a:t>
            </a:r>
            <a:r>
              <a:rPr lang="fr-CA" sz="1600" dirty="0">
                <a:solidFill>
                  <a:srgbClr val="FA4098"/>
                </a:solidFill>
              </a:rPr>
              <a:t>procédures stockées</a:t>
            </a:r>
            <a:r>
              <a:rPr lang="fr-CA" sz="1600" dirty="0">
                <a:solidFill>
                  <a:srgbClr val="7385D1"/>
                </a:solidFill>
              </a:rPr>
              <a:t>, des </a:t>
            </a:r>
            <a:r>
              <a:rPr lang="fr-CA" sz="1600" dirty="0">
                <a:solidFill>
                  <a:srgbClr val="FA4098"/>
                </a:solidFill>
              </a:rPr>
              <a:t>déclencheurs</a:t>
            </a:r>
            <a:r>
              <a:rPr lang="fr-CA" sz="1600" dirty="0">
                <a:solidFill>
                  <a:srgbClr val="7385D1"/>
                </a:solidFill>
              </a:rPr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1719232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3BA1007-B503-6EFB-17EA-0FC5E8CE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Motivation</a:t>
            </a:r>
          </a:p>
          <a:p>
            <a:pPr lvl="1"/>
            <a:r>
              <a:rPr lang="fr-CA" dirty="0"/>
              <a:t> Les </a:t>
            </a:r>
            <a:r>
              <a:rPr lang="fr-CA" dirty="0">
                <a:solidFill>
                  <a:srgbClr val="FA4098"/>
                </a:solidFill>
              </a:rPr>
              <a:t>tests</a:t>
            </a:r>
            <a:r>
              <a:rPr lang="fr-CA" dirty="0"/>
              <a:t> sont généralement </a:t>
            </a:r>
            <a:r>
              <a:rPr lang="fr-CA" i="1" dirty="0"/>
              <a:t>ennuyeux</a:t>
            </a:r>
            <a:r>
              <a:rPr lang="fr-CA" dirty="0"/>
              <a:t> à faire, mais être habile avec la création de tests est une </a:t>
            </a:r>
            <a:r>
              <a:rPr lang="fr-CA" b="1" dirty="0"/>
              <a:t>compétence</a:t>
            </a:r>
            <a:r>
              <a:rPr lang="fr-CA" dirty="0"/>
              <a:t> que les entreprises recherchent.</a:t>
            </a:r>
          </a:p>
          <a:p>
            <a:pPr lvl="2"/>
            <a:r>
              <a:rPr lang="fr-CA" dirty="0"/>
              <a:t> Prenez le temps de bien comprendre les </a:t>
            </a:r>
            <a:r>
              <a:rPr lang="fr-CA" dirty="0">
                <a:solidFill>
                  <a:srgbClr val="FA4098"/>
                </a:solidFill>
              </a:rPr>
              <a:t>tests</a:t>
            </a:r>
            <a:r>
              <a:rPr lang="fr-CA" dirty="0"/>
              <a:t>, car c’est une lacune qui se remarque rapidement par les employeurs. (Généralement, vous aurez souvent à faire des tests)</a:t>
            </a:r>
          </a:p>
          <a:p>
            <a:pPr lvl="1"/>
            <a:r>
              <a:rPr lang="fr-CA" dirty="0"/>
              <a:t> Sans surprise, les </a:t>
            </a:r>
            <a:r>
              <a:rPr lang="fr-CA" dirty="0">
                <a:solidFill>
                  <a:srgbClr val="FA4098"/>
                </a:solidFill>
              </a:rPr>
              <a:t>tests</a:t>
            </a:r>
            <a:r>
              <a:rPr lang="fr-CA" dirty="0"/>
              <a:t> </a:t>
            </a:r>
            <a:r>
              <a:rPr lang="fr-CA" b="1" dirty="0"/>
              <a:t>préviennent</a:t>
            </a:r>
            <a:r>
              <a:rPr lang="fr-CA" dirty="0"/>
              <a:t> des situations embarrassantes pendant la </a:t>
            </a:r>
            <a:r>
              <a:rPr lang="fr-CA" b="1" dirty="0"/>
              <a:t>mise en production</a:t>
            </a:r>
            <a:r>
              <a:rPr lang="fr-CA" dirty="0"/>
              <a:t> d’un système.</a:t>
            </a:r>
          </a:p>
          <a:p>
            <a:pPr lvl="2"/>
            <a:r>
              <a:rPr lang="fr-CA" dirty="0"/>
              <a:t> Avec les tests, on attrape des problèmes avant qu’ils soient mis en production.</a:t>
            </a:r>
          </a:p>
          <a:p>
            <a:pPr lvl="3"/>
            <a:r>
              <a:rPr lang="fr-CA" dirty="0"/>
              <a:t> C’est normal qu’un bug surgisse pendant la mise en production, mais pas </a:t>
            </a:r>
            <a:r>
              <a:rPr lang="fr-CA" i="1" dirty="0"/>
              <a:t>trente par jour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Faut-il </a:t>
            </a:r>
            <a:r>
              <a:rPr lang="fr-CA" u="sng" dirty="0"/>
              <a:t>tout</a:t>
            </a:r>
            <a:r>
              <a:rPr lang="fr-CA" dirty="0"/>
              <a:t> tester ?</a:t>
            </a:r>
          </a:p>
          <a:p>
            <a:pPr lvl="3"/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Non</a:t>
            </a:r>
            <a:r>
              <a:rPr lang="fr-CA" dirty="0"/>
              <a:t>. (De toute façon, en pratique, c’est impossible / chronophage) Par exemple, les fonctions ou procédures triviales (ultra simples) n’ont pas forcément à être testées.</a:t>
            </a:r>
          </a:p>
          <a:p>
            <a:pPr lvl="3"/>
            <a:r>
              <a:rPr lang="fr-CA" dirty="0"/>
              <a:t> Prioriser les fonctionnalités </a:t>
            </a:r>
            <a:r>
              <a:rPr lang="fr-CA" dirty="0">
                <a:solidFill>
                  <a:srgbClr val="FA4098"/>
                </a:solidFill>
              </a:rPr>
              <a:t>critiques</a:t>
            </a:r>
            <a:r>
              <a:rPr lang="fr-CA" dirty="0"/>
              <a:t> ou qui apportent </a:t>
            </a:r>
            <a:r>
              <a:rPr lang="fr-CA" dirty="0">
                <a:solidFill>
                  <a:srgbClr val="FA4098"/>
                </a:solidFill>
              </a:rPr>
              <a:t>plusieurs risques</a:t>
            </a:r>
            <a:r>
              <a:rPr lang="fr-CA" dirty="0"/>
              <a:t>. </a:t>
            </a:r>
          </a:p>
          <a:p>
            <a:pPr marL="1828800" lvl="4" indent="0">
              <a:buNone/>
            </a:pPr>
            <a:r>
              <a:rPr lang="fr-CA" dirty="0"/>
              <a:t>(Exemples : </a:t>
            </a:r>
            <a:r>
              <a:rPr lang="fr-CA" b="1" dirty="0"/>
              <a:t>input d’un utilisateur</a:t>
            </a:r>
            <a:r>
              <a:rPr lang="fr-CA" dirty="0"/>
              <a:t> impliqué, interaction avec des </a:t>
            </a:r>
            <a:r>
              <a:rPr lang="fr-CA" b="1" dirty="0"/>
              <a:t>fichiers</a:t>
            </a:r>
            <a:r>
              <a:rPr lang="fr-CA" dirty="0"/>
              <a:t>, </a:t>
            </a:r>
            <a:r>
              <a:rPr lang="fr-CA" b="1" dirty="0"/>
              <a:t>conversion</a:t>
            </a:r>
            <a:r>
              <a:rPr lang="fr-CA" dirty="0"/>
              <a:t> de données, etc.)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2831987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7E418A-359A-6491-10BE-0FBC8710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Classe de tests</a:t>
            </a:r>
          </a:p>
          <a:p>
            <a:pPr lvl="1"/>
            <a:r>
              <a:rPr lang="fr-CA" dirty="0"/>
              <a:t> Dans chaque classe de test qui utilise la </a:t>
            </a:r>
            <a:r>
              <a:rPr lang="fr-CA" dirty="0">
                <a:solidFill>
                  <a:srgbClr val="FA4098"/>
                </a:solidFill>
              </a:rPr>
              <a:t>BD de test</a:t>
            </a:r>
            <a:r>
              <a:rPr lang="fr-CA" dirty="0"/>
              <a:t>...</a:t>
            </a:r>
          </a:p>
          <a:p>
            <a:pPr lvl="2"/>
            <a:r>
              <a:rPr lang="fr-CA" dirty="0"/>
              <a:t> On hérite de </a:t>
            </a:r>
            <a:r>
              <a:rPr lang="fr-CA" dirty="0" err="1">
                <a:solidFill>
                  <a:srgbClr val="FA4098"/>
                </a:solidFill>
              </a:rPr>
              <a:t>IClassFixture</a:t>
            </a:r>
            <a:r>
              <a:rPr lang="fr-CA" dirty="0">
                <a:solidFill>
                  <a:srgbClr val="FA4098"/>
                </a:solidFill>
              </a:rPr>
              <a:t>&lt;</a:t>
            </a:r>
            <a:r>
              <a:rPr lang="fr-CA" dirty="0" err="1">
                <a:solidFill>
                  <a:srgbClr val="FA4098"/>
                </a:solidFill>
              </a:rPr>
              <a:t>ClasseDeLaBD</a:t>
            </a:r>
            <a:r>
              <a:rPr lang="fr-CA" dirty="0">
                <a:solidFill>
                  <a:srgbClr val="FA4098"/>
                </a:solidFill>
              </a:rPr>
              <a:t>&gt;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On injecte la </a:t>
            </a:r>
            <a:r>
              <a:rPr lang="fr-CA" dirty="0" err="1">
                <a:solidFill>
                  <a:srgbClr val="FA4098"/>
                </a:solidFill>
              </a:rPr>
              <a:t>ClasseDeLaBD</a:t>
            </a:r>
            <a:r>
              <a:rPr lang="fr-CA" dirty="0"/>
              <a:t> dans le constructeur.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d’intégration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7CA776-4B65-CEED-2BF0-6BE9DD2EE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807" y="3282779"/>
            <a:ext cx="6198786" cy="177648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DB5619E-E8E0-1A91-D043-C7743CF35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989" y="130466"/>
            <a:ext cx="2897380" cy="1298825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2691DF5-DEDE-5803-6705-D4C7186E5E1F}"/>
              </a:ext>
            </a:extLst>
          </p:cNvPr>
          <p:cNvCxnSpPr>
            <a:cxnSpLocks/>
          </p:cNvCxnSpPr>
          <p:nvPr/>
        </p:nvCxnSpPr>
        <p:spPr>
          <a:xfrm>
            <a:off x="8623883" y="925482"/>
            <a:ext cx="935642" cy="166367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D163737-C5D1-27DE-028F-E69D41BF98B0}"/>
              </a:ext>
            </a:extLst>
          </p:cNvPr>
          <p:cNvCxnSpPr>
            <a:cxnSpLocks/>
          </p:cNvCxnSpPr>
          <p:nvPr/>
        </p:nvCxnSpPr>
        <p:spPr>
          <a:xfrm flipH="1" flipV="1">
            <a:off x="8076072" y="3543467"/>
            <a:ext cx="254196" cy="240602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D477B659-51FE-C39A-5A67-F5D0F58A7FAE}"/>
              </a:ext>
            </a:extLst>
          </p:cNvPr>
          <p:cNvCxnSpPr>
            <a:cxnSpLocks/>
          </p:cNvCxnSpPr>
          <p:nvPr/>
        </p:nvCxnSpPr>
        <p:spPr>
          <a:xfrm flipH="1" flipV="1">
            <a:off x="5451716" y="4029745"/>
            <a:ext cx="387022" cy="141274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926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7E418A-359A-6491-10BE-0FBC8710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Test </a:t>
            </a:r>
            <a:r>
              <a:rPr lang="fr-CA"/>
              <a:t>sans modifications </a:t>
            </a:r>
            <a:r>
              <a:rPr lang="fr-CA" dirty="0"/>
              <a:t>de données</a:t>
            </a:r>
          </a:p>
          <a:p>
            <a:pPr lvl="1"/>
            <a:r>
              <a:rPr lang="fr-CA" dirty="0"/>
              <a:t> Très similaire aux tests unitaires, sauf qu’on utilise un vrai </a:t>
            </a:r>
            <a:r>
              <a:rPr lang="fr-CA" dirty="0" err="1"/>
              <a:t>DbContext</a:t>
            </a: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d’intégration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03F241-C825-3B0B-A722-D2EE8136B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279" y="2947687"/>
            <a:ext cx="7285181" cy="2590857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A431DB8-87B6-97FC-5B93-F4F4D0176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989" y="130466"/>
            <a:ext cx="2897380" cy="1298825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058B128-D50F-96A8-D3E4-7E79F572653B}"/>
              </a:ext>
            </a:extLst>
          </p:cNvPr>
          <p:cNvCxnSpPr>
            <a:cxnSpLocks/>
          </p:cNvCxnSpPr>
          <p:nvPr/>
        </p:nvCxnSpPr>
        <p:spPr>
          <a:xfrm>
            <a:off x="8623883" y="925482"/>
            <a:ext cx="935642" cy="166367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>
            <a:extLst>
              <a:ext uri="{FF2B5EF4-FFF2-40B4-BE49-F238E27FC236}">
                <a16:creationId xmlns:a16="http://schemas.microsoft.com/office/drawing/2014/main" id="{E898D951-9F6B-0E06-DB4D-D10458DB8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94" y="3592982"/>
            <a:ext cx="4018327" cy="142694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AC2B855-B445-DA2D-45C1-4BAD75A01550}"/>
              </a:ext>
            </a:extLst>
          </p:cNvPr>
          <p:cNvSpPr txBox="1"/>
          <p:nvPr/>
        </p:nvSpPr>
        <p:spPr>
          <a:xfrm>
            <a:off x="5566095" y="5593964"/>
            <a:ext cx="548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rgbClr val="7385D1"/>
                </a:solidFill>
              </a:rPr>
              <a:t>(Explications dans la prochaine diapo)</a:t>
            </a:r>
          </a:p>
        </p:txBody>
      </p:sp>
    </p:spTree>
    <p:extLst>
      <p:ext uri="{BB962C8B-B14F-4D97-AF65-F5344CB8AC3E}">
        <p14:creationId xmlns:p14="http://schemas.microsoft.com/office/powerpoint/2010/main" val="4091673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7E418A-359A-6491-10BE-0FBC8710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Test sans modification de données</a:t>
            </a:r>
          </a:p>
          <a:p>
            <a:pPr lvl="1"/>
            <a:r>
              <a:rPr lang="fr-CA" dirty="0"/>
              <a:t> Très similaire aux tests unitaires, sauf qu’on utilise un vrai </a:t>
            </a:r>
            <a:r>
              <a:rPr lang="fr-CA" dirty="0" err="1"/>
              <a:t>DbContext</a:t>
            </a:r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d’intégration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03F241-C825-3B0B-A722-D2EE8136B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361" y="2938395"/>
            <a:ext cx="8116433" cy="2886478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42CE53-EA9E-E470-9763-B3AB4F63DCF4}"/>
              </a:ext>
            </a:extLst>
          </p:cNvPr>
          <p:cNvSpPr/>
          <p:nvPr/>
        </p:nvSpPr>
        <p:spPr>
          <a:xfrm>
            <a:off x="4301751" y="3850545"/>
            <a:ext cx="5169419" cy="235509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260FFC-1FB4-8B18-FD81-D699A397C4AF}"/>
              </a:ext>
            </a:extLst>
          </p:cNvPr>
          <p:cNvSpPr txBox="1"/>
          <p:nvPr/>
        </p:nvSpPr>
        <p:spPr>
          <a:xfrm>
            <a:off x="78261" y="2629824"/>
            <a:ext cx="367161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85D1"/>
                </a:solidFill>
              </a:rPr>
              <a:t>• Si le test n’implique pas de </a:t>
            </a:r>
            <a:r>
              <a:rPr lang="fr-CA" sz="1600" b="1" dirty="0">
                <a:solidFill>
                  <a:srgbClr val="7385D1"/>
                </a:solidFill>
              </a:rPr>
              <a:t>modifications de données</a:t>
            </a:r>
            <a:r>
              <a:rPr lang="fr-CA" sz="1600" dirty="0">
                <a:solidFill>
                  <a:srgbClr val="7385D1"/>
                </a:solidFill>
              </a:rPr>
              <a:t> (Donc surtout des </a:t>
            </a:r>
            <a:r>
              <a:rPr lang="fr-CA" sz="1600" dirty="0">
                <a:solidFill>
                  <a:srgbClr val="FA4098"/>
                </a:solidFill>
              </a:rPr>
              <a:t>GET</a:t>
            </a:r>
            <a:r>
              <a:rPr lang="fr-CA" sz="1600" dirty="0">
                <a:solidFill>
                  <a:srgbClr val="7385D1"/>
                </a:solidFill>
              </a:rPr>
              <a:t> par exemple), le test pourrait ressembler largement à un </a:t>
            </a:r>
            <a:r>
              <a:rPr lang="fr-CA" sz="1600" dirty="0">
                <a:solidFill>
                  <a:srgbClr val="FA4098"/>
                </a:solidFill>
              </a:rPr>
              <a:t>test unitaire</a:t>
            </a:r>
            <a:r>
              <a:rPr lang="fr-CA" sz="1600" dirty="0">
                <a:solidFill>
                  <a:srgbClr val="7385D1"/>
                </a:solidFill>
              </a:rPr>
              <a:t>.</a:t>
            </a:r>
          </a:p>
          <a:p>
            <a:endParaRPr lang="fr-CA" sz="1600" dirty="0">
              <a:solidFill>
                <a:srgbClr val="7385D1"/>
              </a:solidFill>
            </a:endParaRPr>
          </a:p>
          <a:p>
            <a:r>
              <a:rPr lang="fr-CA" sz="1600" dirty="0">
                <a:solidFill>
                  <a:srgbClr val="7385D1"/>
                </a:solidFill>
              </a:rPr>
              <a:t>• Gardez à l’esprit que contrairement à un </a:t>
            </a:r>
            <a:r>
              <a:rPr lang="fr-CA" sz="1600" dirty="0">
                <a:solidFill>
                  <a:srgbClr val="FA4098"/>
                </a:solidFill>
              </a:rPr>
              <a:t>test unitaire</a:t>
            </a:r>
            <a:r>
              <a:rPr lang="fr-CA" sz="1600" dirty="0">
                <a:solidFill>
                  <a:srgbClr val="7385D1"/>
                </a:solidFill>
              </a:rPr>
              <a:t>, si ce test </a:t>
            </a:r>
            <a:r>
              <a:rPr lang="fr-CA" sz="1600" dirty="0">
                <a:solidFill>
                  <a:srgbClr val="FA4098"/>
                </a:solidFill>
              </a:rPr>
              <a:t>échoue</a:t>
            </a:r>
            <a:r>
              <a:rPr lang="fr-CA" sz="1600" dirty="0">
                <a:solidFill>
                  <a:srgbClr val="7385D1"/>
                </a:solidFill>
              </a:rPr>
              <a:t>, ce n’est pas forcément la faute d’une </a:t>
            </a:r>
            <a:r>
              <a:rPr lang="fr-CA" sz="1600" dirty="0">
                <a:solidFill>
                  <a:srgbClr val="FA4098"/>
                </a:solidFill>
              </a:rPr>
              <a:t>action</a:t>
            </a:r>
            <a:r>
              <a:rPr lang="fr-CA" sz="1600" dirty="0">
                <a:solidFill>
                  <a:srgbClr val="7385D1"/>
                </a:solidFill>
              </a:rPr>
              <a:t> dans un </a:t>
            </a:r>
            <a:r>
              <a:rPr lang="fr-CA" sz="1600" dirty="0">
                <a:solidFill>
                  <a:srgbClr val="FA4098"/>
                </a:solidFill>
              </a:rPr>
              <a:t>contrôleur</a:t>
            </a:r>
            <a:r>
              <a:rPr lang="fr-CA" sz="1600" dirty="0">
                <a:solidFill>
                  <a:srgbClr val="7385D1"/>
                </a:solidFill>
              </a:rPr>
              <a:t> : ça peut aussi être la faute de la </a:t>
            </a:r>
            <a:r>
              <a:rPr lang="fr-CA" sz="1600" dirty="0">
                <a:solidFill>
                  <a:srgbClr val="FA4098"/>
                </a:solidFill>
              </a:rPr>
              <a:t>base de données</a:t>
            </a:r>
            <a:r>
              <a:rPr lang="fr-CA" sz="1600" dirty="0">
                <a:solidFill>
                  <a:srgbClr val="7385D1"/>
                </a:solidFill>
              </a:rPr>
              <a:t>. (Ce qui rend les </a:t>
            </a:r>
            <a:r>
              <a:rPr lang="fr-CA" sz="1600" dirty="0">
                <a:solidFill>
                  <a:srgbClr val="FA4098"/>
                </a:solidFill>
              </a:rPr>
              <a:t>tests d’intégration </a:t>
            </a:r>
            <a:r>
              <a:rPr lang="fr-CA" sz="1600" dirty="0">
                <a:solidFill>
                  <a:srgbClr val="7385D1"/>
                </a:solidFill>
              </a:rPr>
              <a:t>moins ciblés)</a:t>
            </a:r>
          </a:p>
          <a:p>
            <a:endParaRPr lang="fr-CA" sz="1600" dirty="0">
              <a:solidFill>
                <a:srgbClr val="7385D1"/>
              </a:solidFill>
            </a:endParaRPr>
          </a:p>
          <a:p>
            <a:r>
              <a:rPr lang="fr-CA" sz="1600" dirty="0">
                <a:solidFill>
                  <a:srgbClr val="7385D1"/>
                </a:solidFill>
              </a:rPr>
              <a:t>• Ici, on a mis </a:t>
            </a:r>
            <a:r>
              <a:rPr lang="fr-CA" sz="1600" dirty="0">
                <a:solidFill>
                  <a:srgbClr val="FA4098"/>
                </a:solidFill>
              </a:rPr>
              <a:t>10 </a:t>
            </a:r>
            <a:r>
              <a:rPr lang="fr-CA" sz="1600" dirty="0">
                <a:solidFill>
                  <a:srgbClr val="7385D1"/>
                </a:solidFill>
              </a:rPr>
              <a:t>car on sait que dans la BD de test, les </a:t>
            </a:r>
            <a:r>
              <a:rPr lang="fr-CA" sz="1600" dirty="0">
                <a:solidFill>
                  <a:srgbClr val="FA4098"/>
                </a:solidFill>
              </a:rPr>
              <a:t>migrations</a:t>
            </a:r>
            <a:r>
              <a:rPr lang="fr-CA" sz="1600" dirty="0">
                <a:solidFill>
                  <a:srgbClr val="7385D1"/>
                </a:solidFill>
              </a:rPr>
              <a:t> avaient inséré 10 produits au total.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CDC1004-3E59-4806-6D19-192DC300BE75}"/>
              </a:ext>
            </a:extLst>
          </p:cNvPr>
          <p:cNvCxnSpPr>
            <a:cxnSpLocks/>
          </p:cNvCxnSpPr>
          <p:nvPr/>
        </p:nvCxnSpPr>
        <p:spPr>
          <a:xfrm flipV="1">
            <a:off x="3514987" y="5470902"/>
            <a:ext cx="786764" cy="94404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7A431DB8-87B6-97FC-5B93-F4F4D0176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989" y="130466"/>
            <a:ext cx="2897380" cy="1298825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058B128-D50F-96A8-D3E4-7E79F572653B}"/>
              </a:ext>
            </a:extLst>
          </p:cNvPr>
          <p:cNvCxnSpPr>
            <a:cxnSpLocks/>
          </p:cNvCxnSpPr>
          <p:nvPr/>
        </p:nvCxnSpPr>
        <p:spPr>
          <a:xfrm>
            <a:off x="8623883" y="925482"/>
            <a:ext cx="935642" cy="166367"/>
          </a:xfrm>
          <a:prstGeom prst="straightConnector1">
            <a:avLst/>
          </a:prstGeom>
          <a:ln w="3810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965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7E418A-359A-6491-10BE-0FBC8710D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00" y="1158960"/>
            <a:ext cx="10512000" cy="5026393"/>
          </a:xfrm>
        </p:spPr>
        <p:txBody>
          <a:bodyPr/>
          <a:lstStyle/>
          <a:p>
            <a:r>
              <a:rPr lang="fr-CA" dirty="0"/>
              <a:t> Test avec modification de données</a:t>
            </a:r>
          </a:p>
          <a:p>
            <a:pPr lvl="1"/>
            <a:r>
              <a:rPr lang="fr-CA" dirty="0"/>
              <a:t> Il faut prendre quelques précautions pour que ces tests ne changent pas l’</a:t>
            </a:r>
            <a:r>
              <a:rPr lang="fr-CA" dirty="0">
                <a:solidFill>
                  <a:srgbClr val="FA4098"/>
                </a:solidFill>
              </a:rPr>
              <a:t>état de la BD</a:t>
            </a:r>
            <a:r>
              <a:rPr lang="fr-CA" dirty="0"/>
              <a:t>. (Au risque de créer des </a:t>
            </a:r>
            <a:r>
              <a:rPr lang="fr-CA" dirty="0">
                <a:solidFill>
                  <a:srgbClr val="FA4098"/>
                </a:solidFill>
              </a:rPr>
              <a:t>conflits</a:t>
            </a:r>
            <a:r>
              <a:rPr lang="fr-CA" dirty="0"/>
              <a:t> avec d’autres tests)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d’intégration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90BFABE-6247-92E2-1C97-1831275E9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393" y="2483140"/>
            <a:ext cx="5554604" cy="4192003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E5896E1-4A6E-1642-8046-4D83276A5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00" y="2483140"/>
            <a:ext cx="5118489" cy="372615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161C4E3-1535-43BD-8795-91100FEF81FA}"/>
              </a:ext>
            </a:extLst>
          </p:cNvPr>
          <p:cNvSpPr txBox="1"/>
          <p:nvPr/>
        </p:nvSpPr>
        <p:spPr>
          <a:xfrm>
            <a:off x="698893" y="6260971"/>
            <a:ext cx="5481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rgbClr val="7385D1"/>
                </a:solidFill>
              </a:rPr>
              <a:t>(Explications dans la prochaine diapo)</a:t>
            </a:r>
          </a:p>
        </p:txBody>
      </p:sp>
    </p:spTree>
    <p:extLst>
      <p:ext uri="{BB962C8B-B14F-4D97-AF65-F5344CB8AC3E}">
        <p14:creationId xmlns:p14="http://schemas.microsoft.com/office/powerpoint/2010/main" val="2767121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7E418A-359A-6491-10BE-0FBC8710D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00" y="1158960"/>
            <a:ext cx="10512000" cy="5026393"/>
          </a:xfrm>
        </p:spPr>
        <p:txBody>
          <a:bodyPr/>
          <a:lstStyle/>
          <a:p>
            <a:r>
              <a:rPr lang="fr-CA" dirty="0"/>
              <a:t> Test avec modification de données</a:t>
            </a:r>
          </a:p>
          <a:p>
            <a:pPr lvl="1"/>
            <a:r>
              <a:rPr lang="fr-CA" dirty="0"/>
              <a:t> Il faut prendre quelques précautions pour que ces tests ne changent pas l’</a:t>
            </a:r>
            <a:r>
              <a:rPr lang="fr-CA" dirty="0">
                <a:solidFill>
                  <a:srgbClr val="FA4098"/>
                </a:solidFill>
              </a:rPr>
              <a:t>état de la BD</a:t>
            </a:r>
            <a:r>
              <a:rPr lang="fr-CA" dirty="0"/>
              <a:t>. (Au risque de créer des </a:t>
            </a:r>
            <a:r>
              <a:rPr lang="fr-CA" dirty="0">
                <a:solidFill>
                  <a:srgbClr val="FA4098"/>
                </a:solidFill>
              </a:rPr>
              <a:t>conflits</a:t>
            </a:r>
            <a:r>
              <a:rPr lang="fr-CA" dirty="0"/>
              <a:t> avec d’autres tests)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d’intégration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90BFABE-6247-92E2-1C97-1831275E9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393" y="2483140"/>
            <a:ext cx="5554604" cy="4192003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CF2417E-1BE4-2DAA-38FF-5DF914539833}"/>
              </a:ext>
            </a:extLst>
          </p:cNvPr>
          <p:cNvSpPr txBox="1"/>
          <p:nvPr/>
        </p:nvSpPr>
        <p:spPr>
          <a:xfrm>
            <a:off x="78261" y="2839549"/>
            <a:ext cx="60960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85D1"/>
                </a:solidFill>
              </a:rPr>
              <a:t>• Dans ce cas, le test essaye d’</a:t>
            </a:r>
            <a:r>
              <a:rPr lang="fr-CA" sz="1600" b="1" dirty="0">
                <a:solidFill>
                  <a:srgbClr val="7385D1"/>
                </a:solidFill>
              </a:rPr>
              <a:t>ajouter</a:t>
            </a:r>
            <a:r>
              <a:rPr lang="fr-CA" sz="1600" dirty="0">
                <a:solidFill>
                  <a:srgbClr val="7385D1"/>
                </a:solidFill>
              </a:rPr>
              <a:t> un </a:t>
            </a:r>
            <a:r>
              <a:rPr lang="fr-CA" sz="1600" dirty="0">
                <a:solidFill>
                  <a:srgbClr val="FA4098"/>
                </a:solidFill>
              </a:rPr>
              <a:t>Produit</a:t>
            </a:r>
            <a:r>
              <a:rPr lang="fr-CA" sz="1600" dirty="0">
                <a:solidFill>
                  <a:srgbClr val="7385D1"/>
                </a:solidFill>
              </a:rPr>
              <a:t> dans la BD. (Via l’action «</a:t>
            </a:r>
            <a:r>
              <a:rPr lang="fr-CA" sz="1600" dirty="0">
                <a:solidFill>
                  <a:srgbClr val="FA4098"/>
                </a:solidFill>
              </a:rPr>
              <a:t> </a:t>
            </a:r>
            <a:r>
              <a:rPr lang="fr-CA" sz="1600" dirty="0" err="1">
                <a:solidFill>
                  <a:srgbClr val="FA4098"/>
                </a:solidFill>
              </a:rPr>
              <a:t>Create</a:t>
            </a:r>
            <a:r>
              <a:rPr lang="fr-CA" sz="1600" dirty="0">
                <a:solidFill>
                  <a:srgbClr val="FA4098"/>
                </a:solidFill>
              </a:rPr>
              <a:t> </a:t>
            </a:r>
            <a:r>
              <a:rPr lang="fr-CA" sz="1600" dirty="0">
                <a:solidFill>
                  <a:srgbClr val="7385D1"/>
                </a:solidFill>
              </a:rPr>
              <a:t>» du </a:t>
            </a:r>
            <a:r>
              <a:rPr lang="fr-CA" sz="1600" dirty="0" err="1">
                <a:solidFill>
                  <a:srgbClr val="FA4098"/>
                </a:solidFill>
              </a:rPr>
              <a:t>ProduitsController</a:t>
            </a:r>
            <a:r>
              <a:rPr lang="fr-CA" sz="1600" dirty="0">
                <a:solidFill>
                  <a:srgbClr val="7385D1"/>
                </a:solidFill>
              </a:rPr>
              <a:t>) Il y a ensuite une </a:t>
            </a:r>
            <a:r>
              <a:rPr lang="fr-CA" sz="1600" dirty="0">
                <a:solidFill>
                  <a:srgbClr val="FA4098"/>
                </a:solidFill>
              </a:rPr>
              <a:t>assertion</a:t>
            </a:r>
            <a:r>
              <a:rPr lang="fr-CA" sz="1600" dirty="0">
                <a:solidFill>
                  <a:srgbClr val="7385D1"/>
                </a:solidFill>
              </a:rPr>
              <a:t> qui vérifie si la BD possède maintenant bel et bien </a:t>
            </a:r>
            <a:r>
              <a:rPr lang="fr-CA" sz="1600" dirty="0">
                <a:solidFill>
                  <a:srgbClr val="FA4098"/>
                </a:solidFill>
              </a:rPr>
              <a:t>11</a:t>
            </a:r>
            <a:r>
              <a:rPr lang="fr-CA" sz="1600" dirty="0">
                <a:solidFill>
                  <a:srgbClr val="7385D1"/>
                </a:solidFill>
              </a:rPr>
              <a:t> produits.</a:t>
            </a:r>
          </a:p>
          <a:p>
            <a:endParaRPr lang="fr-CA" sz="1600" dirty="0">
              <a:solidFill>
                <a:srgbClr val="7385D1"/>
              </a:solidFill>
            </a:endParaRPr>
          </a:p>
          <a:p>
            <a:r>
              <a:rPr lang="fr-CA" sz="1600" dirty="0">
                <a:solidFill>
                  <a:srgbClr val="7385D1"/>
                </a:solidFill>
              </a:rPr>
              <a:t>• On remarque qu’une </a:t>
            </a:r>
            <a:r>
              <a:rPr lang="fr-CA" sz="1600" dirty="0">
                <a:solidFill>
                  <a:srgbClr val="FA4098"/>
                </a:solidFill>
              </a:rPr>
              <a:t>transaction</a:t>
            </a:r>
            <a:r>
              <a:rPr lang="fr-CA" sz="1600" dirty="0">
                <a:solidFill>
                  <a:srgbClr val="7385D1"/>
                </a:solidFill>
              </a:rPr>
              <a:t> est explicitement démarrée avec le </a:t>
            </a:r>
            <a:r>
              <a:rPr lang="fr-CA" sz="1600" dirty="0" err="1">
                <a:solidFill>
                  <a:srgbClr val="FA4098"/>
                </a:solidFill>
              </a:rPr>
              <a:t>DbContext</a:t>
            </a:r>
            <a:r>
              <a:rPr lang="fr-CA" sz="1600" dirty="0">
                <a:solidFill>
                  <a:srgbClr val="7385D1"/>
                </a:solidFill>
              </a:rPr>
              <a:t>. De plus, on nettoie le </a:t>
            </a:r>
            <a:r>
              <a:rPr lang="fr-CA" sz="1600" dirty="0" err="1">
                <a:solidFill>
                  <a:srgbClr val="FA4098"/>
                </a:solidFill>
              </a:rPr>
              <a:t>ChangeTracker</a:t>
            </a:r>
            <a:r>
              <a:rPr lang="fr-CA" sz="1600" dirty="0">
                <a:solidFill>
                  <a:srgbClr val="7385D1"/>
                </a:solidFill>
              </a:rPr>
              <a:t> plus bas. La conséquence de ces ajouts est que le </a:t>
            </a:r>
            <a:r>
              <a:rPr lang="fr-CA" sz="1600" dirty="0">
                <a:solidFill>
                  <a:srgbClr val="FA4098"/>
                </a:solidFill>
              </a:rPr>
              <a:t>produit</a:t>
            </a:r>
            <a:r>
              <a:rPr lang="fr-CA" sz="1600" dirty="0">
                <a:solidFill>
                  <a:srgbClr val="7385D1"/>
                </a:solidFill>
              </a:rPr>
              <a:t> sera </a:t>
            </a:r>
            <a:r>
              <a:rPr lang="fr-CA" sz="1600" b="1" dirty="0">
                <a:solidFill>
                  <a:srgbClr val="7385D1"/>
                </a:solidFill>
              </a:rPr>
              <a:t>bel et bien ajouté dans la BD</a:t>
            </a:r>
            <a:r>
              <a:rPr lang="fr-CA" sz="1600" dirty="0">
                <a:solidFill>
                  <a:srgbClr val="7385D1"/>
                </a:solidFill>
              </a:rPr>
              <a:t> </a:t>
            </a:r>
            <a:r>
              <a:rPr lang="fr-CA" sz="1600" u="sng" dirty="0">
                <a:solidFill>
                  <a:srgbClr val="7385D1"/>
                </a:solidFill>
              </a:rPr>
              <a:t>pendant</a:t>
            </a:r>
            <a:r>
              <a:rPr lang="fr-CA" sz="1600" dirty="0">
                <a:solidFill>
                  <a:srgbClr val="7385D1"/>
                </a:solidFill>
              </a:rPr>
              <a:t> la </a:t>
            </a:r>
            <a:r>
              <a:rPr lang="fr-CA" sz="1600" dirty="0">
                <a:solidFill>
                  <a:srgbClr val="FA4098"/>
                </a:solidFill>
              </a:rPr>
              <a:t>transaction</a:t>
            </a:r>
            <a:r>
              <a:rPr lang="fr-CA" sz="1600" dirty="0">
                <a:solidFill>
                  <a:srgbClr val="7385D1"/>
                </a:solidFill>
              </a:rPr>
              <a:t>. Cela dit, puisque le </a:t>
            </a:r>
            <a:r>
              <a:rPr lang="fr-CA" sz="1600" dirty="0" err="1">
                <a:solidFill>
                  <a:srgbClr val="FA4098"/>
                </a:solidFill>
              </a:rPr>
              <a:t>ChangeTracker</a:t>
            </a:r>
            <a:r>
              <a:rPr lang="fr-CA" sz="1600" dirty="0">
                <a:solidFill>
                  <a:srgbClr val="7385D1"/>
                </a:solidFill>
              </a:rPr>
              <a:t> est nettoyé et que la transaction n’est jamais </a:t>
            </a:r>
            <a:r>
              <a:rPr lang="fr-CA" sz="1600" dirty="0">
                <a:solidFill>
                  <a:srgbClr val="FA4098"/>
                </a:solidFill>
              </a:rPr>
              <a:t>Commit</a:t>
            </a:r>
            <a:r>
              <a:rPr lang="fr-CA" sz="1600" dirty="0">
                <a:solidFill>
                  <a:srgbClr val="7385D1"/>
                </a:solidFill>
              </a:rPr>
              <a:t>, l’insertion du </a:t>
            </a:r>
            <a:r>
              <a:rPr lang="fr-CA" sz="1600" dirty="0">
                <a:solidFill>
                  <a:srgbClr val="FA4098"/>
                </a:solidFill>
              </a:rPr>
              <a:t>produit</a:t>
            </a:r>
            <a:r>
              <a:rPr lang="fr-CA" sz="1600" dirty="0">
                <a:solidFill>
                  <a:srgbClr val="7385D1"/>
                </a:solidFill>
              </a:rPr>
              <a:t> sera </a:t>
            </a:r>
            <a:r>
              <a:rPr lang="fr-CA" sz="1600" b="1" dirty="0">
                <a:solidFill>
                  <a:srgbClr val="7385D1"/>
                </a:solidFill>
              </a:rPr>
              <a:t>annulée</a:t>
            </a:r>
            <a:r>
              <a:rPr lang="fr-CA" sz="1600" dirty="0">
                <a:solidFill>
                  <a:srgbClr val="7385D1"/>
                </a:solidFill>
              </a:rPr>
              <a:t> (La </a:t>
            </a:r>
            <a:r>
              <a:rPr lang="fr-CA" sz="1600" dirty="0">
                <a:solidFill>
                  <a:srgbClr val="FA4098"/>
                </a:solidFill>
              </a:rPr>
              <a:t>transaction</a:t>
            </a:r>
            <a:r>
              <a:rPr lang="fr-CA" sz="1600" dirty="0">
                <a:solidFill>
                  <a:srgbClr val="7385D1"/>
                </a:solidFill>
              </a:rPr>
              <a:t> sera </a:t>
            </a:r>
            <a:r>
              <a:rPr lang="fr-CA" sz="1600" dirty="0">
                <a:solidFill>
                  <a:srgbClr val="FA4098"/>
                </a:solidFill>
              </a:rPr>
              <a:t>Rollback</a:t>
            </a:r>
            <a:r>
              <a:rPr lang="fr-CA" sz="1600" dirty="0">
                <a:solidFill>
                  <a:srgbClr val="7385D1"/>
                </a:solidFill>
              </a:rPr>
              <a:t>) </a:t>
            </a:r>
            <a:r>
              <a:rPr lang="fr-CA" sz="1600" u="sng" dirty="0">
                <a:solidFill>
                  <a:srgbClr val="7385D1"/>
                </a:solidFill>
              </a:rPr>
              <a:t>une fois la fonction terminée</a:t>
            </a:r>
            <a:r>
              <a:rPr lang="fr-CA" sz="1600" dirty="0">
                <a:solidFill>
                  <a:srgbClr val="7385D1"/>
                </a:solidFill>
              </a:rPr>
              <a:t>. </a:t>
            </a:r>
          </a:p>
          <a:p>
            <a:endParaRPr lang="fr-CA" sz="1600" dirty="0">
              <a:solidFill>
                <a:srgbClr val="7385D1"/>
              </a:solidFill>
            </a:endParaRPr>
          </a:p>
          <a:p>
            <a:r>
              <a:rPr lang="fr-CA" sz="1600" dirty="0">
                <a:solidFill>
                  <a:srgbClr val="7385D1"/>
                </a:solidFill>
              </a:rPr>
              <a:t>• On pourrait être tentés de faire le </a:t>
            </a:r>
            <a:r>
              <a:rPr lang="fr-CA" sz="1600" dirty="0">
                <a:solidFill>
                  <a:srgbClr val="FA4098"/>
                </a:solidFill>
              </a:rPr>
              <a:t>Rollback</a:t>
            </a:r>
            <a:r>
              <a:rPr lang="fr-CA" sz="1600" dirty="0">
                <a:solidFill>
                  <a:srgbClr val="7385D1"/>
                </a:solidFill>
              </a:rPr>
              <a:t> nous-mêmes (la ligne commentée), mais ce n’est pas nécessaire car </a:t>
            </a:r>
            <a:r>
              <a:rPr lang="fr-CA" sz="1600" dirty="0">
                <a:solidFill>
                  <a:srgbClr val="FA4098"/>
                </a:solidFill>
              </a:rPr>
              <a:t>EF</a:t>
            </a:r>
            <a:r>
              <a:rPr lang="fr-CA" sz="1600" dirty="0">
                <a:solidFill>
                  <a:srgbClr val="7385D1"/>
                </a:solidFill>
              </a:rPr>
              <a:t> le fera pour nous.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0747A7-1506-BC97-FD7B-B9580D12D290}"/>
              </a:ext>
            </a:extLst>
          </p:cNvPr>
          <p:cNvSpPr/>
          <p:nvPr/>
        </p:nvSpPr>
        <p:spPr>
          <a:xfrm>
            <a:off x="6709392" y="4261605"/>
            <a:ext cx="4439578" cy="235509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6A6AD9-1AF3-C0F5-2FC8-3FE1F6BD96C1}"/>
              </a:ext>
            </a:extLst>
          </p:cNvPr>
          <p:cNvSpPr/>
          <p:nvPr/>
        </p:nvSpPr>
        <p:spPr>
          <a:xfrm>
            <a:off x="6709392" y="4624254"/>
            <a:ext cx="3122505" cy="235509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EBA8F5-83AF-C077-E241-56ED4D275588}"/>
              </a:ext>
            </a:extLst>
          </p:cNvPr>
          <p:cNvSpPr/>
          <p:nvPr/>
        </p:nvSpPr>
        <p:spPr>
          <a:xfrm>
            <a:off x="6744347" y="5539386"/>
            <a:ext cx="2550656" cy="235509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2042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7E418A-359A-6491-10BE-0FBC8710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Test qui impliquent l’authentification</a:t>
            </a:r>
          </a:p>
          <a:p>
            <a:pPr lvl="1"/>
            <a:r>
              <a:rPr lang="fr-CA" dirty="0"/>
              <a:t> Pas mal plus compliqué !</a:t>
            </a:r>
          </a:p>
          <a:p>
            <a:pPr lvl="2"/>
            <a:r>
              <a:rPr lang="fr-CA" dirty="0"/>
              <a:t> Pour pouvoir utiliser des </a:t>
            </a:r>
            <a:r>
              <a:rPr lang="fr-CA" dirty="0">
                <a:solidFill>
                  <a:srgbClr val="FA4098"/>
                </a:solidFill>
              </a:rPr>
              <a:t>actions</a:t>
            </a:r>
            <a:r>
              <a:rPr lang="fr-CA" dirty="0"/>
              <a:t> qui nécessitent d’</a:t>
            </a:r>
            <a:r>
              <a:rPr lang="fr-CA" b="1" dirty="0"/>
              <a:t>identifier l’utilisateur </a:t>
            </a:r>
            <a:r>
              <a:rPr lang="fr-CA" dirty="0"/>
              <a:t>qui envoie la requête (Pas qui ont l’annotation [</a:t>
            </a:r>
            <a:r>
              <a:rPr lang="fr-CA" dirty="0" err="1">
                <a:solidFill>
                  <a:srgbClr val="FA4098"/>
                </a:solidFill>
              </a:rPr>
              <a:t>Authorize</a:t>
            </a:r>
            <a:r>
              <a:rPr lang="fr-CA" dirty="0"/>
              <a:t>], mais bien celles qui fouillent dans le </a:t>
            </a:r>
            <a:r>
              <a:rPr lang="fr-CA" dirty="0">
                <a:solidFill>
                  <a:srgbClr val="FA4098"/>
                </a:solidFill>
              </a:rPr>
              <a:t>cookie </a:t>
            </a:r>
            <a:r>
              <a:rPr lang="fr-CA" dirty="0"/>
              <a:t>de la </a:t>
            </a:r>
            <a:r>
              <a:rPr lang="fr-CA" dirty="0">
                <a:solidFill>
                  <a:srgbClr val="FA4098"/>
                </a:solidFill>
              </a:rPr>
              <a:t>requête</a:t>
            </a:r>
            <a:r>
              <a:rPr lang="fr-CA" dirty="0"/>
              <a:t> pour identifier l’utilisateur qui a appelé l’</a:t>
            </a:r>
            <a:r>
              <a:rPr lang="fr-CA" dirty="0">
                <a:solidFill>
                  <a:srgbClr val="FA4098"/>
                </a:solidFill>
              </a:rPr>
              <a:t>action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 Si une </a:t>
            </a:r>
            <a:r>
              <a:rPr lang="fr-CA" dirty="0">
                <a:solidFill>
                  <a:srgbClr val="FA4098"/>
                </a:solidFill>
              </a:rPr>
              <a:t>action</a:t>
            </a:r>
            <a:r>
              <a:rPr lang="fr-CA" dirty="0"/>
              <a:t> possède l’annotation [</a:t>
            </a:r>
            <a:r>
              <a:rPr lang="fr-CA" dirty="0" err="1">
                <a:solidFill>
                  <a:srgbClr val="FA4098"/>
                </a:solidFill>
              </a:rPr>
              <a:t>Authorize</a:t>
            </a:r>
            <a:r>
              <a:rPr lang="fr-CA" dirty="0"/>
              <a:t>], mais n’a pas besoin d’accéder au </a:t>
            </a:r>
            <a:r>
              <a:rPr lang="fr-CA" dirty="0">
                <a:solidFill>
                  <a:srgbClr val="FA4098"/>
                </a:solidFill>
              </a:rPr>
              <a:t>cookie</a:t>
            </a:r>
            <a:r>
              <a:rPr lang="fr-CA" dirty="0"/>
              <a:t> de l’utilisateur, elle peut être testée de la même manière que dans les diapos précédentes.</a:t>
            </a:r>
          </a:p>
          <a:p>
            <a:pPr lvl="2"/>
            <a:endParaRPr lang="fr-CA" dirty="0"/>
          </a:p>
          <a:p>
            <a:pPr lvl="1"/>
            <a:r>
              <a:rPr lang="fr-CA" dirty="0"/>
              <a:t> Quelques prérequis 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d’intégration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C247B9-53E2-B734-9848-A2D1182A1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86" y="5254819"/>
            <a:ext cx="4625856" cy="991255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6" name="Titre 2">
            <a:extLst>
              <a:ext uri="{FF2B5EF4-FFF2-40B4-BE49-F238E27FC236}">
                <a16:creationId xmlns:a16="http://schemas.microsoft.com/office/drawing/2014/main" id="{60595637-3134-12F5-8F95-139CAF650682}"/>
              </a:ext>
            </a:extLst>
          </p:cNvPr>
          <p:cNvSpPr txBox="1">
            <a:spLocks/>
          </p:cNvSpPr>
          <p:nvPr/>
        </p:nvSpPr>
        <p:spPr>
          <a:xfrm>
            <a:off x="6631461" y="357829"/>
            <a:ext cx="5482280" cy="372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+mj-cs"/>
              </a:defRPr>
            </a:lvl1pPr>
          </a:lstStyle>
          <a:p>
            <a:pPr algn="r"/>
            <a:r>
              <a:rPr lang="fr-CA" dirty="0"/>
              <a:t>Notions bonus (Ne seront pas utilisées)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4505D84-5195-53CC-6C78-C109E1A7A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149" y="5231262"/>
            <a:ext cx="4896533" cy="1038370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6C5E693-5A83-231E-01E5-6C786669754A}"/>
              </a:ext>
            </a:extLst>
          </p:cNvPr>
          <p:cNvSpPr txBox="1"/>
          <p:nvPr/>
        </p:nvSpPr>
        <p:spPr>
          <a:xfrm>
            <a:off x="119287" y="4909769"/>
            <a:ext cx="4988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rgbClr val="7385D1"/>
                </a:solidFill>
              </a:rPr>
              <a:t>Package à installer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8BB42A9-C3FE-3786-F904-4E6403547947}"/>
              </a:ext>
            </a:extLst>
          </p:cNvPr>
          <p:cNvSpPr txBox="1"/>
          <p:nvPr/>
        </p:nvSpPr>
        <p:spPr>
          <a:xfrm>
            <a:off x="7125088" y="4646487"/>
            <a:ext cx="49886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600" dirty="0">
                <a:solidFill>
                  <a:srgbClr val="7385D1"/>
                </a:solidFill>
              </a:rPr>
              <a:t>Méthode à ajouter dans la classe de test (ou dans une classe Fixture)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81C8576-D257-8567-ED99-B19B0891A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020" y="5636456"/>
            <a:ext cx="1987651" cy="624171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99C5AA3-9E82-02B9-6C8E-4C153815B4A3}"/>
              </a:ext>
            </a:extLst>
          </p:cNvPr>
          <p:cNvSpPr txBox="1"/>
          <p:nvPr/>
        </p:nvSpPr>
        <p:spPr>
          <a:xfrm>
            <a:off x="4682024" y="6291477"/>
            <a:ext cx="2733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>
                <a:solidFill>
                  <a:srgbClr val="7385D1"/>
                </a:solidFill>
              </a:rPr>
              <a:t>Morceau de code à ajouter à la toute fin de </a:t>
            </a:r>
            <a:r>
              <a:rPr lang="fr-CA" sz="1200" dirty="0" err="1">
                <a:solidFill>
                  <a:srgbClr val="FA4098"/>
                </a:solidFill>
              </a:rPr>
              <a:t>Program.cs</a:t>
            </a:r>
            <a:r>
              <a:rPr lang="fr-CA" sz="1200" dirty="0">
                <a:solidFill>
                  <a:srgbClr val="FA4098"/>
                </a:solidFill>
              </a:rPr>
              <a:t> </a:t>
            </a:r>
            <a:r>
              <a:rPr lang="fr-CA" sz="1200" dirty="0">
                <a:solidFill>
                  <a:srgbClr val="7385D1"/>
                </a:solidFill>
              </a:rPr>
              <a:t>dans le projet principal.</a:t>
            </a:r>
          </a:p>
        </p:txBody>
      </p:sp>
    </p:spTree>
    <p:extLst>
      <p:ext uri="{BB962C8B-B14F-4D97-AF65-F5344CB8AC3E}">
        <p14:creationId xmlns:p14="http://schemas.microsoft.com/office/powerpoint/2010/main" val="14095553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7E418A-359A-6491-10BE-0FBC8710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Test qui impliquent l’authentification</a:t>
            </a:r>
          </a:p>
          <a:p>
            <a:pPr lvl="1"/>
            <a:r>
              <a:rPr lang="fr-CA" dirty="0"/>
              <a:t> Action à tester</a:t>
            </a:r>
          </a:p>
          <a:p>
            <a:pPr lvl="2"/>
            <a:r>
              <a:rPr lang="fr-CA" dirty="0"/>
              <a:t> On remarque qu’elle a l’annotation [</a:t>
            </a:r>
            <a:r>
              <a:rPr lang="fr-CA" dirty="0" err="1">
                <a:solidFill>
                  <a:srgbClr val="FA4098"/>
                </a:solidFill>
              </a:rPr>
              <a:t>Authorize</a:t>
            </a:r>
            <a:r>
              <a:rPr lang="fr-CA" dirty="0"/>
              <a:t>], mais surtout, qu’elle accède au </a:t>
            </a:r>
            <a:r>
              <a:rPr lang="fr-CA" dirty="0">
                <a:solidFill>
                  <a:srgbClr val="FA4098"/>
                </a:solidFill>
              </a:rPr>
              <a:t>cookie</a:t>
            </a:r>
            <a:r>
              <a:rPr lang="fr-CA" dirty="0"/>
              <a:t> fournit par le </a:t>
            </a:r>
            <a:r>
              <a:rPr lang="fr-CA" dirty="0">
                <a:solidFill>
                  <a:srgbClr val="FA4098"/>
                </a:solidFill>
              </a:rPr>
              <a:t>client</a:t>
            </a:r>
            <a:r>
              <a:rPr lang="fr-CA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d’intégration</a:t>
            </a:r>
          </a:p>
        </p:txBody>
      </p:sp>
      <p:sp>
        <p:nvSpPr>
          <p:cNvPr id="6" name="Titre 2">
            <a:extLst>
              <a:ext uri="{FF2B5EF4-FFF2-40B4-BE49-F238E27FC236}">
                <a16:creationId xmlns:a16="http://schemas.microsoft.com/office/drawing/2014/main" id="{60595637-3134-12F5-8F95-139CAF650682}"/>
              </a:ext>
            </a:extLst>
          </p:cNvPr>
          <p:cNvSpPr txBox="1">
            <a:spLocks/>
          </p:cNvSpPr>
          <p:nvPr/>
        </p:nvSpPr>
        <p:spPr>
          <a:xfrm>
            <a:off x="6631461" y="357829"/>
            <a:ext cx="5482280" cy="372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+mj-cs"/>
              </a:defRPr>
            </a:lvl1pPr>
          </a:lstStyle>
          <a:p>
            <a:pPr algn="r"/>
            <a:r>
              <a:rPr lang="fr-CA" dirty="0"/>
              <a:t>Notions bonus (Ne seront pas utilisées)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AC9B5C1-DEDE-1F39-9BFB-6F73382DA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019" y="2773623"/>
            <a:ext cx="8377961" cy="3823449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8F4943-BF26-A42D-BF0A-B23787DA36C7}"/>
              </a:ext>
            </a:extLst>
          </p:cNvPr>
          <p:cNvSpPr/>
          <p:nvPr/>
        </p:nvSpPr>
        <p:spPr>
          <a:xfrm>
            <a:off x="2212893" y="4261607"/>
            <a:ext cx="3617456" cy="178706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6C7178-46EF-8471-CBCC-518A80D006A2}"/>
              </a:ext>
            </a:extLst>
          </p:cNvPr>
          <p:cNvSpPr/>
          <p:nvPr/>
        </p:nvSpPr>
        <p:spPr>
          <a:xfrm>
            <a:off x="2541460" y="4754289"/>
            <a:ext cx="4824073" cy="178706"/>
          </a:xfrm>
          <a:prstGeom prst="rect">
            <a:avLst/>
          </a:prstGeom>
          <a:noFill/>
          <a:ln>
            <a:solidFill>
              <a:srgbClr val="FA40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4362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7E418A-359A-6491-10BE-0FBC8710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Test qui impliquent l’authentification</a:t>
            </a:r>
          </a:p>
          <a:p>
            <a:pPr lvl="1"/>
            <a:r>
              <a:rPr lang="fr-CA" dirty="0"/>
              <a:t> Méthode de test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d’intégration</a:t>
            </a:r>
          </a:p>
        </p:txBody>
      </p:sp>
      <p:sp>
        <p:nvSpPr>
          <p:cNvPr id="6" name="Titre 2">
            <a:extLst>
              <a:ext uri="{FF2B5EF4-FFF2-40B4-BE49-F238E27FC236}">
                <a16:creationId xmlns:a16="http://schemas.microsoft.com/office/drawing/2014/main" id="{60595637-3134-12F5-8F95-139CAF650682}"/>
              </a:ext>
            </a:extLst>
          </p:cNvPr>
          <p:cNvSpPr txBox="1">
            <a:spLocks/>
          </p:cNvSpPr>
          <p:nvPr/>
        </p:nvSpPr>
        <p:spPr>
          <a:xfrm>
            <a:off x="6631461" y="357829"/>
            <a:ext cx="5482280" cy="372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+mj-cs"/>
              </a:defRPr>
            </a:lvl1pPr>
          </a:lstStyle>
          <a:p>
            <a:pPr algn="r"/>
            <a:r>
              <a:rPr lang="fr-CA" dirty="0"/>
              <a:t>Notions bonus (Ne seront pas utilisées)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6F54EEC-8002-4FF9-8A5C-AE5225F5F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541" y="1957484"/>
            <a:ext cx="6435778" cy="473273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0C472B5-BE89-5380-1C31-DBA3EA70A3D4}"/>
              </a:ext>
            </a:extLst>
          </p:cNvPr>
          <p:cNvSpPr txBox="1"/>
          <p:nvPr/>
        </p:nvSpPr>
        <p:spPr>
          <a:xfrm>
            <a:off x="78261" y="2138187"/>
            <a:ext cx="53541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85D1"/>
                </a:solidFill>
              </a:rPr>
              <a:t>Nous n’irons pas dans les détails, mais voici quelques explications clés :</a:t>
            </a:r>
          </a:p>
          <a:p>
            <a:endParaRPr lang="fr-CA" sz="1400" dirty="0">
              <a:solidFill>
                <a:srgbClr val="7385D1"/>
              </a:solidFill>
            </a:endParaRPr>
          </a:p>
          <a:p>
            <a:r>
              <a:rPr lang="fr-CA" sz="1400" dirty="0">
                <a:solidFill>
                  <a:srgbClr val="7385D1"/>
                </a:solidFill>
              </a:rPr>
              <a:t>• Au lieu d’instancier le </a:t>
            </a:r>
            <a:r>
              <a:rPr lang="fr-CA" sz="1400" dirty="0">
                <a:solidFill>
                  <a:srgbClr val="FA4098"/>
                </a:solidFill>
              </a:rPr>
              <a:t>contrôleur</a:t>
            </a:r>
            <a:r>
              <a:rPr lang="fr-CA" sz="1400" dirty="0">
                <a:solidFill>
                  <a:srgbClr val="7385D1"/>
                </a:solidFill>
              </a:rPr>
              <a:t> et d’appeler l’</a:t>
            </a:r>
            <a:r>
              <a:rPr lang="fr-CA" sz="1400" dirty="0">
                <a:solidFill>
                  <a:srgbClr val="FA4098"/>
                </a:solidFill>
              </a:rPr>
              <a:t>action</a:t>
            </a:r>
            <a:r>
              <a:rPr lang="fr-CA" sz="1400" dirty="0">
                <a:solidFill>
                  <a:srgbClr val="7385D1"/>
                </a:solidFill>
              </a:rPr>
              <a:t> comme on le faisait avant, on doit créer un « </a:t>
            </a:r>
            <a:r>
              <a:rPr lang="fr-CA" sz="1400" dirty="0">
                <a:solidFill>
                  <a:srgbClr val="FA4098"/>
                </a:solidFill>
              </a:rPr>
              <a:t>client</a:t>
            </a:r>
            <a:r>
              <a:rPr lang="fr-CA" sz="1400" dirty="0">
                <a:solidFill>
                  <a:srgbClr val="7385D1"/>
                </a:solidFill>
              </a:rPr>
              <a:t> » qui envoie une requête à l’</a:t>
            </a:r>
            <a:r>
              <a:rPr lang="fr-CA" sz="1400" dirty="0">
                <a:solidFill>
                  <a:srgbClr val="FA4098"/>
                </a:solidFill>
              </a:rPr>
              <a:t>action</a:t>
            </a:r>
            <a:r>
              <a:rPr lang="fr-CA" sz="1400" dirty="0">
                <a:solidFill>
                  <a:srgbClr val="7385D1"/>
                </a:solidFill>
              </a:rPr>
              <a:t> de notre choix pour se « </a:t>
            </a:r>
            <a:r>
              <a:rPr lang="fr-CA" sz="1400" dirty="0">
                <a:solidFill>
                  <a:srgbClr val="FA4098"/>
                </a:solidFill>
              </a:rPr>
              <a:t>connecter</a:t>
            </a:r>
            <a:r>
              <a:rPr lang="fr-CA" sz="1400" dirty="0">
                <a:solidFill>
                  <a:srgbClr val="7385D1"/>
                </a:solidFill>
              </a:rPr>
              <a:t> ». </a:t>
            </a:r>
          </a:p>
          <a:p>
            <a:endParaRPr lang="fr-CA" sz="1400" dirty="0">
              <a:solidFill>
                <a:srgbClr val="7385D1"/>
              </a:solidFill>
            </a:endParaRPr>
          </a:p>
          <a:p>
            <a:r>
              <a:rPr lang="fr-CA" sz="1400" dirty="0">
                <a:solidFill>
                  <a:srgbClr val="7385D1"/>
                </a:solidFill>
              </a:rPr>
              <a:t>• On récupère le </a:t>
            </a:r>
            <a:r>
              <a:rPr lang="fr-CA" sz="1400" dirty="0">
                <a:solidFill>
                  <a:srgbClr val="FA4098"/>
                </a:solidFill>
              </a:rPr>
              <a:t>cookie</a:t>
            </a:r>
            <a:r>
              <a:rPr lang="fr-CA" sz="1400" dirty="0">
                <a:solidFill>
                  <a:srgbClr val="7385D1"/>
                </a:solidFill>
              </a:rPr>
              <a:t> servi par l’</a:t>
            </a:r>
            <a:r>
              <a:rPr lang="fr-CA" sz="1400" dirty="0">
                <a:solidFill>
                  <a:srgbClr val="FA4098"/>
                </a:solidFill>
              </a:rPr>
              <a:t>action</a:t>
            </a:r>
            <a:r>
              <a:rPr lang="fr-CA" sz="1400" dirty="0">
                <a:solidFill>
                  <a:srgbClr val="7385D1"/>
                </a:solidFill>
              </a:rPr>
              <a:t> de connexion.</a:t>
            </a:r>
          </a:p>
          <a:p>
            <a:endParaRPr lang="fr-CA" sz="1400" dirty="0">
              <a:solidFill>
                <a:srgbClr val="7385D1"/>
              </a:solidFill>
            </a:endParaRPr>
          </a:p>
          <a:p>
            <a:r>
              <a:rPr lang="fr-CA" sz="1400" dirty="0">
                <a:solidFill>
                  <a:srgbClr val="7385D1"/>
                </a:solidFill>
              </a:rPr>
              <a:t>• On se sert ensuite de ce </a:t>
            </a:r>
            <a:r>
              <a:rPr lang="fr-CA" sz="1400" dirty="0">
                <a:solidFill>
                  <a:srgbClr val="FA4098"/>
                </a:solidFill>
              </a:rPr>
              <a:t>cookie</a:t>
            </a:r>
            <a:r>
              <a:rPr lang="fr-CA" sz="1400" dirty="0">
                <a:solidFill>
                  <a:srgbClr val="7385D1"/>
                </a:solidFill>
              </a:rPr>
              <a:t> pour appeler une action qui nécessite l’authentification.</a:t>
            </a:r>
          </a:p>
          <a:p>
            <a:endParaRPr lang="fr-CA" sz="1400" dirty="0">
              <a:solidFill>
                <a:srgbClr val="7385D1"/>
              </a:solidFill>
            </a:endParaRPr>
          </a:p>
          <a:p>
            <a:r>
              <a:rPr lang="fr-CA" sz="1400" dirty="0">
                <a:solidFill>
                  <a:srgbClr val="7385D1"/>
                </a:solidFill>
              </a:rPr>
              <a:t>• Malheureusement, comme on travaille avec des </a:t>
            </a:r>
            <a:r>
              <a:rPr lang="fr-CA" sz="1400" dirty="0">
                <a:solidFill>
                  <a:srgbClr val="FA4098"/>
                </a:solidFill>
              </a:rPr>
              <a:t>requêtes</a:t>
            </a:r>
            <a:r>
              <a:rPr lang="fr-CA" sz="1400" dirty="0">
                <a:solidFill>
                  <a:srgbClr val="7385D1"/>
                </a:solidFill>
              </a:rPr>
              <a:t> et des </a:t>
            </a:r>
            <a:r>
              <a:rPr lang="fr-CA" sz="1400" dirty="0">
                <a:solidFill>
                  <a:srgbClr val="FA4098"/>
                </a:solidFill>
              </a:rPr>
              <a:t>réponses HTTP</a:t>
            </a:r>
            <a:r>
              <a:rPr lang="fr-CA" sz="1400" dirty="0">
                <a:solidFill>
                  <a:srgbClr val="7385D1"/>
                </a:solidFill>
              </a:rPr>
              <a:t>, il n’est pas évident d’accéder aux données retournées. (Les </a:t>
            </a:r>
            <a:r>
              <a:rPr lang="fr-CA" sz="1400" dirty="0">
                <a:solidFill>
                  <a:srgbClr val="FA4098"/>
                </a:solidFill>
              </a:rPr>
              <a:t>return </a:t>
            </a:r>
            <a:r>
              <a:rPr lang="fr-CA" sz="1400" dirty="0" err="1">
                <a:solidFill>
                  <a:srgbClr val="FA4098"/>
                </a:solidFill>
              </a:rPr>
              <a:t>View</a:t>
            </a:r>
            <a:r>
              <a:rPr lang="fr-CA" sz="1400" dirty="0">
                <a:solidFill>
                  <a:srgbClr val="FA4098"/>
                </a:solidFill>
              </a:rPr>
              <a:t>() </a:t>
            </a:r>
            <a:r>
              <a:rPr lang="fr-CA" sz="1400" dirty="0">
                <a:solidFill>
                  <a:srgbClr val="7385D1"/>
                </a:solidFill>
              </a:rPr>
              <a:t>deviennent des </a:t>
            </a:r>
            <a:r>
              <a:rPr lang="fr-CA" sz="1400" dirty="0">
                <a:solidFill>
                  <a:srgbClr val="FA4098"/>
                </a:solidFill>
              </a:rPr>
              <a:t>pages HTML </a:t>
            </a:r>
            <a:r>
              <a:rPr lang="fr-CA" sz="1400" dirty="0">
                <a:solidFill>
                  <a:srgbClr val="7385D1"/>
                </a:solidFill>
              </a:rPr>
              <a:t>plutôt que des « </a:t>
            </a:r>
            <a:r>
              <a:rPr lang="fr-CA" sz="1400" dirty="0" err="1">
                <a:solidFill>
                  <a:srgbClr val="FA4098"/>
                </a:solidFill>
              </a:rPr>
              <a:t>ViewResult</a:t>
            </a:r>
            <a:r>
              <a:rPr lang="fr-CA" sz="1400" dirty="0">
                <a:solidFill>
                  <a:srgbClr val="7385D1"/>
                </a:solidFill>
              </a:rPr>
              <a:t> »)</a:t>
            </a:r>
          </a:p>
          <a:p>
            <a:endParaRPr lang="fr-CA" sz="1400" dirty="0">
              <a:solidFill>
                <a:srgbClr val="7385D1"/>
              </a:solidFill>
            </a:endParaRPr>
          </a:p>
          <a:p>
            <a:r>
              <a:rPr lang="fr-CA" sz="1400" dirty="0">
                <a:solidFill>
                  <a:srgbClr val="7385D1"/>
                </a:solidFill>
              </a:rPr>
              <a:t>• Si l’action avait </a:t>
            </a:r>
            <a:r>
              <a:rPr lang="fr-CA" sz="1400" dirty="0">
                <a:solidFill>
                  <a:srgbClr val="FA4098"/>
                </a:solidFill>
              </a:rPr>
              <a:t>return Ok(produits) </a:t>
            </a:r>
            <a:r>
              <a:rPr lang="fr-CA" sz="1400" dirty="0">
                <a:solidFill>
                  <a:srgbClr val="7385D1"/>
                </a:solidFill>
              </a:rPr>
              <a:t>comme dans une </a:t>
            </a:r>
            <a:r>
              <a:rPr lang="fr-CA" sz="1400" dirty="0">
                <a:solidFill>
                  <a:srgbClr val="FA4098"/>
                </a:solidFill>
              </a:rPr>
              <a:t>Web API</a:t>
            </a:r>
            <a:r>
              <a:rPr lang="fr-CA" sz="1400" dirty="0">
                <a:solidFill>
                  <a:srgbClr val="7385D1"/>
                </a:solidFill>
              </a:rPr>
              <a:t>, il aurait été plus facile d’analyser les données retournées par l’</a:t>
            </a:r>
            <a:r>
              <a:rPr lang="fr-CA" sz="1400" dirty="0">
                <a:solidFill>
                  <a:srgbClr val="FA4098"/>
                </a:solidFill>
              </a:rPr>
              <a:t>action</a:t>
            </a:r>
            <a:r>
              <a:rPr lang="fr-CA" sz="1400" dirty="0">
                <a:solidFill>
                  <a:srgbClr val="7385D1"/>
                </a:solidFill>
              </a:rPr>
              <a:t>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16803D3-BECE-A30D-A2FC-11CAF5848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223809"/>
            <a:ext cx="3498336" cy="276362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26014195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7E418A-359A-6491-10BE-0FBC8710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Test qui impliquent l’authentification</a:t>
            </a:r>
          </a:p>
          <a:p>
            <a:pPr lvl="1"/>
            <a:r>
              <a:rPr lang="fr-CA" dirty="0"/>
              <a:t> Méthode de test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d’intégration</a:t>
            </a:r>
          </a:p>
        </p:txBody>
      </p:sp>
      <p:sp>
        <p:nvSpPr>
          <p:cNvPr id="6" name="Titre 2">
            <a:extLst>
              <a:ext uri="{FF2B5EF4-FFF2-40B4-BE49-F238E27FC236}">
                <a16:creationId xmlns:a16="http://schemas.microsoft.com/office/drawing/2014/main" id="{60595637-3134-12F5-8F95-139CAF650682}"/>
              </a:ext>
            </a:extLst>
          </p:cNvPr>
          <p:cNvSpPr txBox="1">
            <a:spLocks/>
          </p:cNvSpPr>
          <p:nvPr/>
        </p:nvSpPr>
        <p:spPr>
          <a:xfrm>
            <a:off x="6631461" y="357829"/>
            <a:ext cx="5482280" cy="3726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+mj-cs"/>
              </a:defRPr>
            </a:lvl1pPr>
          </a:lstStyle>
          <a:p>
            <a:pPr algn="r"/>
            <a:r>
              <a:rPr lang="fr-CA" dirty="0"/>
              <a:t>Notions bonus (Ne seront pas utilisées)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6F54EEC-8002-4FF9-8A5C-AE5225F5F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541" y="1957484"/>
            <a:ext cx="6435778" cy="4732734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0C472B5-BE89-5380-1C31-DBA3EA70A3D4}"/>
              </a:ext>
            </a:extLst>
          </p:cNvPr>
          <p:cNvSpPr txBox="1"/>
          <p:nvPr/>
        </p:nvSpPr>
        <p:spPr>
          <a:xfrm>
            <a:off x="78261" y="2138187"/>
            <a:ext cx="53541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7385D1"/>
                </a:solidFill>
              </a:rPr>
              <a:t>Nous n’irons pas dans les détails, mais voici quelques explications clés :</a:t>
            </a:r>
          </a:p>
          <a:p>
            <a:endParaRPr lang="fr-CA" sz="1400" dirty="0">
              <a:solidFill>
                <a:srgbClr val="7385D1"/>
              </a:solidFill>
            </a:endParaRPr>
          </a:p>
          <a:p>
            <a:r>
              <a:rPr lang="fr-CA" sz="1400" dirty="0">
                <a:solidFill>
                  <a:srgbClr val="7385D1"/>
                </a:solidFill>
              </a:rPr>
              <a:t>• Au lieu d’instancier le </a:t>
            </a:r>
            <a:r>
              <a:rPr lang="fr-CA" sz="1400" dirty="0">
                <a:solidFill>
                  <a:srgbClr val="FA4098"/>
                </a:solidFill>
              </a:rPr>
              <a:t>contrôleur</a:t>
            </a:r>
            <a:r>
              <a:rPr lang="fr-CA" sz="1400" dirty="0">
                <a:solidFill>
                  <a:srgbClr val="7385D1"/>
                </a:solidFill>
              </a:rPr>
              <a:t> et d’appeler l’</a:t>
            </a:r>
            <a:r>
              <a:rPr lang="fr-CA" sz="1400" dirty="0">
                <a:solidFill>
                  <a:srgbClr val="FA4098"/>
                </a:solidFill>
              </a:rPr>
              <a:t>action</a:t>
            </a:r>
            <a:r>
              <a:rPr lang="fr-CA" sz="1400" dirty="0">
                <a:solidFill>
                  <a:srgbClr val="7385D1"/>
                </a:solidFill>
              </a:rPr>
              <a:t> comme on le faisait avant, on doit créer un « </a:t>
            </a:r>
            <a:r>
              <a:rPr lang="fr-CA" sz="1400" dirty="0">
                <a:solidFill>
                  <a:srgbClr val="FA4098"/>
                </a:solidFill>
              </a:rPr>
              <a:t>client</a:t>
            </a:r>
            <a:r>
              <a:rPr lang="fr-CA" sz="1400" dirty="0">
                <a:solidFill>
                  <a:srgbClr val="7385D1"/>
                </a:solidFill>
              </a:rPr>
              <a:t> » qui envoie une requête à l’</a:t>
            </a:r>
            <a:r>
              <a:rPr lang="fr-CA" sz="1400" dirty="0">
                <a:solidFill>
                  <a:srgbClr val="FA4098"/>
                </a:solidFill>
              </a:rPr>
              <a:t>action</a:t>
            </a:r>
            <a:r>
              <a:rPr lang="fr-CA" sz="1400" dirty="0">
                <a:solidFill>
                  <a:srgbClr val="7385D1"/>
                </a:solidFill>
              </a:rPr>
              <a:t> de notre choix pour se « </a:t>
            </a:r>
            <a:r>
              <a:rPr lang="fr-CA" sz="1400" dirty="0">
                <a:solidFill>
                  <a:srgbClr val="FA4098"/>
                </a:solidFill>
              </a:rPr>
              <a:t>connecter</a:t>
            </a:r>
            <a:r>
              <a:rPr lang="fr-CA" sz="1400" dirty="0">
                <a:solidFill>
                  <a:srgbClr val="7385D1"/>
                </a:solidFill>
              </a:rPr>
              <a:t> ». </a:t>
            </a:r>
          </a:p>
          <a:p>
            <a:endParaRPr lang="fr-CA" sz="1400" dirty="0">
              <a:solidFill>
                <a:srgbClr val="7385D1"/>
              </a:solidFill>
            </a:endParaRPr>
          </a:p>
          <a:p>
            <a:r>
              <a:rPr lang="fr-CA" sz="1400" dirty="0">
                <a:solidFill>
                  <a:srgbClr val="7385D1"/>
                </a:solidFill>
              </a:rPr>
              <a:t>• On récupère le </a:t>
            </a:r>
            <a:r>
              <a:rPr lang="fr-CA" sz="1400" dirty="0">
                <a:solidFill>
                  <a:srgbClr val="FA4098"/>
                </a:solidFill>
              </a:rPr>
              <a:t>cookie</a:t>
            </a:r>
            <a:r>
              <a:rPr lang="fr-CA" sz="1400" dirty="0">
                <a:solidFill>
                  <a:srgbClr val="7385D1"/>
                </a:solidFill>
              </a:rPr>
              <a:t> servi par l’</a:t>
            </a:r>
            <a:r>
              <a:rPr lang="fr-CA" sz="1400" dirty="0">
                <a:solidFill>
                  <a:srgbClr val="FA4098"/>
                </a:solidFill>
              </a:rPr>
              <a:t>action</a:t>
            </a:r>
            <a:r>
              <a:rPr lang="fr-CA" sz="1400" dirty="0">
                <a:solidFill>
                  <a:srgbClr val="7385D1"/>
                </a:solidFill>
              </a:rPr>
              <a:t> de connexion.</a:t>
            </a:r>
          </a:p>
          <a:p>
            <a:endParaRPr lang="fr-CA" sz="1400" dirty="0">
              <a:solidFill>
                <a:srgbClr val="7385D1"/>
              </a:solidFill>
            </a:endParaRPr>
          </a:p>
          <a:p>
            <a:r>
              <a:rPr lang="fr-CA" sz="1400" dirty="0">
                <a:solidFill>
                  <a:srgbClr val="7385D1"/>
                </a:solidFill>
              </a:rPr>
              <a:t>• On se sert ensuite de ce </a:t>
            </a:r>
            <a:r>
              <a:rPr lang="fr-CA" sz="1400" dirty="0">
                <a:solidFill>
                  <a:srgbClr val="FA4098"/>
                </a:solidFill>
              </a:rPr>
              <a:t>cookie</a:t>
            </a:r>
            <a:r>
              <a:rPr lang="fr-CA" sz="1400" dirty="0">
                <a:solidFill>
                  <a:srgbClr val="7385D1"/>
                </a:solidFill>
              </a:rPr>
              <a:t> pour appeler une action qui nécessite l’authentification.</a:t>
            </a:r>
          </a:p>
          <a:p>
            <a:endParaRPr lang="fr-CA" sz="1400" dirty="0">
              <a:solidFill>
                <a:srgbClr val="7385D1"/>
              </a:solidFill>
            </a:endParaRPr>
          </a:p>
          <a:p>
            <a:r>
              <a:rPr lang="fr-CA" sz="1400" dirty="0">
                <a:solidFill>
                  <a:srgbClr val="7385D1"/>
                </a:solidFill>
              </a:rPr>
              <a:t>• Malheureusement, comme on travaille avec des </a:t>
            </a:r>
            <a:r>
              <a:rPr lang="fr-CA" sz="1400" dirty="0">
                <a:solidFill>
                  <a:srgbClr val="FA4098"/>
                </a:solidFill>
              </a:rPr>
              <a:t>requêtes</a:t>
            </a:r>
            <a:r>
              <a:rPr lang="fr-CA" sz="1400" dirty="0">
                <a:solidFill>
                  <a:srgbClr val="7385D1"/>
                </a:solidFill>
              </a:rPr>
              <a:t> et des </a:t>
            </a:r>
            <a:r>
              <a:rPr lang="fr-CA" sz="1400" dirty="0">
                <a:solidFill>
                  <a:srgbClr val="FA4098"/>
                </a:solidFill>
              </a:rPr>
              <a:t>réponses HTTP</a:t>
            </a:r>
            <a:r>
              <a:rPr lang="fr-CA" sz="1400" dirty="0">
                <a:solidFill>
                  <a:srgbClr val="7385D1"/>
                </a:solidFill>
              </a:rPr>
              <a:t>, il n’est pas évident d’accéder aux données retournées. (Les </a:t>
            </a:r>
            <a:r>
              <a:rPr lang="fr-CA" sz="1400" dirty="0">
                <a:solidFill>
                  <a:srgbClr val="FA4098"/>
                </a:solidFill>
              </a:rPr>
              <a:t>return </a:t>
            </a:r>
            <a:r>
              <a:rPr lang="fr-CA" sz="1400" dirty="0" err="1">
                <a:solidFill>
                  <a:srgbClr val="FA4098"/>
                </a:solidFill>
              </a:rPr>
              <a:t>View</a:t>
            </a:r>
            <a:r>
              <a:rPr lang="fr-CA" sz="1400" dirty="0">
                <a:solidFill>
                  <a:srgbClr val="FA4098"/>
                </a:solidFill>
              </a:rPr>
              <a:t>() </a:t>
            </a:r>
            <a:r>
              <a:rPr lang="fr-CA" sz="1400" dirty="0">
                <a:solidFill>
                  <a:srgbClr val="7385D1"/>
                </a:solidFill>
              </a:rPr>
              <a:t>deviennent des </a:t>
            </a:r>
            <a:r>
              <a:rPr lang="fr-CA" sz="1400" dirty="0">
                <a:solidFill>
                  <a:srgbClr val="FA4098"/>
                </a:solidFill>
              </a:rPr>
              <a:t>pages HTML </a:t>
            </a:r>
            <a:r>
              <a:rPr lang="fr-CA" sz="1400" dirty="0">
                <a:solidFill>
                  <a:srgbClr val="7385D1"/>
                </a:solidFill>
              </a:rPr>
              <a:t>plutôt que des « </a:t>
            </a:r>
            <a:r>
              <a:rPr lang="fr-CA" sz="1400" dirty="0" err="1">
                <a:solidFill>
                  <a:srgbClr val="FA4098"/>
                </a:solidFill>
              </a:rPr>
              <a:t>ViewResult</a:t>
            </a:r>
            <a:r>
              <a:rPr lang="fr-CA" sz="1400" dirty="0">
                <a:solidFill>
                  <a:srgbClr val="7385D1"/>
                </a:solidFill>
              </a:rPr>
              <a:t> »)</a:t>
            </a:r>
          </a:p>
          <a:p>
            <a:endParaRPr lang="fr-CA" sz="1400" dirty="0">
              <a:solidFill>
                <a:srgbClr val="7385D1"/>
              </a:solidFill>
            </a:endParaRPr>
          </a:p>
          <a:p>
            <a:r>
              <a:rPr lang="fr-CA" sz="1400" dirty="0">
                <a:solidFill>
                  <a:srgbClr val="7385D1"/>
                </a:solidFill>
              </a:rPr>
              <a:t>• Si l’action avait </a:t>
            </a:r>
            <a:r>
              <a:rPr lang="fr-CA" sz="1400" dirty="0">
                <a:solidFill>
                  <a:srgbClr val="FA4098"/>
                </a:solidFill>
              </a:rPr>
              <a:t>return Ok(produits) </a:t>
            </a:r>
            <a:r>
              <a:rPr lang="fr-CA" sz="1400" dirty="0">
                <a:solidFill>
                  <a:srgbClr val="7385D1"/>
                </a:solidFill>
              </a:rPr>
              <a:t>comme dans une </a:t>
            </a:r>
            <a:r>
              <a:rPr lang="fr-CA" sz="1400" dirty="0">
                <a:solidFill>
                  <a:srgbClr val="FA4098"/>
                </a:solidFill>
              </a:rPr>
              <a:t>Web API</a:t>
            </a:r>
            <a:r>
              <a:rPr lang="fr-CA" sz="1400" dirty="0">
                <a:solidFill>
                  <a:srgbClr val="7385D1"/>
                </a:solidFill>
              </a:rPr>
              <a:t>, il aurait été plus facile d’analyser les données retournées par l’</a:t>
            </a:r>
            <a:r>
              <a:rPr lang="fr-CA" sz="1400" dirty="0">
                <a:solidFill>
                  <a:srgbClr val="FA4098"/>
                </a:solidFill>
              </a:rPr>
              <a:t>action</a:t>
            </a:r>
            <a:r>
              <a:rPr lang="fr-CA" sz="1400" dirty="0">
                <a:solidFill>
                  <a:srgbClr val="7385D1"/>
                </a:solidFill>
              </a:rPr>
              <a:t>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16803D3-BECE-A30D-A2FC-11CAF5848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223809"/>
            <a:ext cx="3498336" cy="276362"/>
          </a:xfrm>
          <a:prstGeom prst="rect">
            <a:avLst/>
          </a:prstGeom>
          <a:ln w="28575">
            <a:solidFill>
              <a:srgbClr val="7385D1"/>
            </a:solidFill>
          </a:ln>
        </p:spPr>
      </p:pic>
    </p:spTree>
    <p:extLst>
      <p:ext uri="{BB962C8B-B14F-4D97-AF65-F5344CB8AC3E}">
        <p14:creationId xmlns:p14="http://schemas.microsoft.com/office/powerpoint/2010/main" val="1780285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6AC4F0E-D956-7F0E-5509-53BFEC2DC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Tests fonctionnels</a:t>
            </a:r>
          </a:p>
          <a:p>
            <a:pPr lvl="1"/>
            <a:r>
              <a:rPr lang="fr-CA" dirty="0"/>
              <a:t> Les tests fonctionnels ont pour objectif d’effectuer des tests en abordant la </a:t>
            </a:r>
            <a:r>
              <a:rPr lang="fr-CA" dirty="0">
                <a:solidFill>
                  <a:srgbClr val="FA4098"/>
                </a:solidFill>
              </a:rPr>
              <a:t>perspective d’un utilisateur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Cela implique d’</a:t>
            </a:r>
            <a:r>
              <a:rPr lang="fr-CA" dirty="0">
                <a:solidFill>
                  <a:srgbClr val="FA4098"/>
                </a:solidFill>
              </a:rPr>
              <a:t>interagir avec l’interface graphique </a:t>
            </a:r>
            <a:r>
              <a:rPr lang="fr-CA" dirty="0"/>
              <a:t>de l’application et d’analyser si le comportement du système est celui attendu par l’utilisateur.</a:t>
            </a:r>
          </a:p>
          <a:p>
            <a:pPr lvl="2"/>
            <a:r>
              <a:rPr lang="fr-CA" dirty="0"/>
              <a:t> Généralement, cela requiert la </a:t>
            </a:r>
            <a:r>
              <a:rPr lang="fr-CA" dirty="0">
                <a:solidFill>
                  <a:srgbClr val="FA4098"/>
                </a:solidFill>
              </a:rPr>
              <a:t>participation d’un humain</a:t>
            </a:r>
            <a:r>
              <a:rPr lang="fr-CA" dirty="0"/>
              <a:t> si on souhaite avoir des tests complets.</a:t>
            </a:r>
          </a:p>
          <a:p>
            <a:pPr lvl="2"/>
            <a:r>
              <a:rPr lang="fr-CA" dirty="0"/>
              <a:t> Il existe des </a:t>
            </a:r>
            <a:r>
              <a:rPr lang="fr-CA" dirty="0">
                <a:solidFill>
                  <a:srgbClr val="FA4098"/>
                </a:solidFill>
              </a:rPr>
              <a:t>outils pour automatiser les tests fonctionnels</a:t>
            </a:r>
            <a:r>
              <a:rPr lang="fr-CA" dirty="0"/>
              <a:t>, (donc des outils capables d’interagir avec un interface graphique un peu comme un utilisateur le ferait) mais cela ne représente pas toujours des tests aussi riches qu’avec de vrais utilisateurs.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fonctionnels</a:t>
            </a:r>
          </a:p>
        </p:txBody>
      </p:sp>
    </p:spTree>
    <p:extLst>
      <p:ext uri="{BB962C8B-B14F-4D97-AF65-F5344CB8AC3E}">
        <p14:creationId xmlns:p14="http://schemas.microsoft.com/office/powerpoint/2010/main" val="135489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3BA1007-B503-6EFB-17EA-0FC5E8CE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Motivation</a:t>
            </a:r>
          </a:p>
          <a:p>
            <a:pPr lvl="1"/>
            <a:r>
              <a:rPr lang="fr-CA" dirty="0"/>
              <a:t> « Mon code fonctionne déjà très bien et j’ai tout testé, pourquoi est-ce que je ferais des tests pour ce qui marche déjà à merveille ? »</a:t>
            </a:r>
          </a:p>
          <a:p>
            <a:pPr lvl="2"/>
            <a:r>
              <a:rPr lang="fr-CA" dirty="0"/>
              <a:t> Même si quelque chose </a:t>
            </a:r>
            <a:r>
              <a:rPr lang="fr-CA" b="1" dirty="0"/>
              <a:t>fonctionne parfaitement</a:t>
            </a:r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présentement</a:t>
            </a:r>
            <a:r>
              <a:rPr lang="fr-CA" dirty="0"/>
              <a:t>, à mesure qu’on ajoutera de nouvelles fonctionnalités (Ex : Itérations </a:t>
            </a:r>
            <a:r>
              <a:rPr lang="fr-CA" dirty="0">
                <a:solidFill>
                  <a:srgbClr val="FA4098"/>
                </a:solidFill>
              </a:rPr>
              <a:t>Agile</a:t>
            </a:r>
            <a:r>
              <a:rPr lang="fr-CA" dirty="0"/>
              <a:t>), des choses qui fonctionnaient </a:t>
            </a:r>
            <a:r>
              <a:rPr lang="fr-CA" dirty="0">
                <a:solidFill>
                  <a:srgbClr val="FA4098"/>
                </a:solidFill>
              </a:rPr>
              <a:t>avant</a:t>
            </a:r>
            <a:r>
              <a:rPr lang="fr-CA" dirty="0"/>
              <a:t> </a:t>
            </a:r>
            <a:r>
              <a:rPr lang="fr-CA" b="1" dirty="0"/>
              <a:t>pourraient</a:t>
            </a:r>
            <a:r>
              <a:rPr lang="fr-CA" dirty="0"/>
              <a:t> </a:t>
            </a:r>
            <a:r>
              <a:rPr lang="fr-CA" b="1" dirty="0"/>
              <a:t>briser</a:t>
            </a:r>
            <a:r>
              <a:rPr lang="fr-CA" dirty="0"/>
              <a:t> </a:t>
            </a:r>
            <a:r>
              <a:rPr lang="fr-CA" dirty="0">
                <a:solidFill>
                  <a:srgbClr val="FA4098"/>
                </a:solidFill>
              </a:rPr>
              <a:t>plus tard</a:t>
            </a:r>
            <a:r>
              <a:rPr lang="fr-CA" dirty="0"/>
              <a:t>.</a:t>
            </a:r>
          </a:p>
          <a:p>
            <a:pPr lvl="3"/>
            <a:r>
              <a:rPr lang="fr-CA" dirty="0"/>
              <a:t> Les </a:t>
            </a:r>
            <a:r>
              <a:rPr lang="fr-CA" dirty="0">
                <a:solidFill>
                  <a:srgbClr val="FA4098"/>
                </a:solidFill>
              </a:rPr>
              <a:t>tests</a:t>
            </a:r>
            <a:r>
              <a:rPr lang="fr-CA" dirty="0"/>
              <a:t> ne nous aident pas seulement à vérifier que quelque chose fonctionne maintenant. Ils nous aident aussi à vérifier que quelque chose </a:t>
            </a:r>
            <a:r>
              <a:rPr lang="fr-CA" b="1" u="sng" dirty="0"/>
              <a:t>continue</a:t>
            </a:r>
            <a:r>
              <a:rPr lang="fr-CA" dirty="0"/>
              <a:t> de bien fonctionner malgré des changements.</a:t>
            </a:r>
          </a:p>
          <a:p>
            <a:pPr lvl="3"/>
            <a:r>
              <a:rPr lang="fr-CA" dirty="0"/>
              <a:t> C’est beaucoup plus facile de </a:t>
            </a:r>
            <a:r>
              <a:rPr lang="fr-CA" b="1" dirty="0"/>
              <a:t>trouver ce qui doit être modifié suite à une évolution de la BD</a:t>
            </a:r>
            <a:r>
              <a:rPr lang="fr-CA" dirty="0"/>
              <a:t> si nos </a:t>
            </a:r>
            <a:r>
              <a:rPr lang="fr-CA" dirty="0">
                <a:solidFill>
                  <a:srgbClr val="FA4098"/>
                </a:solidFill>
              </a:rPr>
              <a:t>tests</a:t>
            </a:r>
            <a:r>
              <a:rPr lang="fr-CA" dirty="0"/>
              <a:t> nous indiquent ce qui a </a:t>
            </a:r>
            <a:r>
              <a:rPr lang="fr-CA" dirty="0">
                <a:solidFill>
                  <a:srgbClr val="FA4098"/>
                </a:solidFill>
              </a:rPr>
              <a:t>brisé</a:t>
            </a:r>
            <a:r>
              <a:rPr lang="fr-CA" dirty="0"/>
              <a:t>.</a:t>
            </a:r>
          </a:p>
          <a:p>
            <a:pPr lvl="2"/>
            <a:r>
              <a:rPr lang="fr-CA" dirty="0"/>
              <a:t> Bref, il ne faut pas sous-estimer l’utilité des tests à </a:t>
            </a:r>
            <a:r>
              <a:rPr lang="fr-CA" dirty="0">
                <a:solidFill>
                  <a:srgbClr val="FA4098"/>
                </a:solidFill>
              </a:rPr>
              <a:t>long terme</a:t>
            </a:r>
            <a:r>
              <a:rPr lang="fr-CA" dirty="0"/>
              <a:t>. On les fait rouler à chaque fois que l’application </a:t>
            </a:r>
            <a:r>
              <a:rPr lang="fr-CA" b="1" dirty="0"/>
              <a:t>évolue</a:t>
            </a:r>
            <a:r>
              <a:rPr lang="fr-CA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</a:t>
            </a:r>
          </a:p>
        </p:txBody>
      </p:sp>
    </p:spTree>
    <p:extLst>
      <p:ext uri="{BB962C8B-B14F-4D97-AF65-F5344CB8AC3E}">
        <p14:creationId xmlns:p14="http://schemas.microsoft.com/office/powerpoint/2010/main" val="185871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3BA1007-B503-6EFB-17EA-0FC5E8CE4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00" y="1150571"/>
            <a:ext cx="10512000" cy="5026393"/>
          </a:xfrm>
        </p:spPr>
        <p:txBody>
          <a:bodyPr/>
          <a:lstStyle/>
          <a:p>
            <a:r>
              <a:rPr lang="fr-CA" dirty="0"/>
              <a:t> Création d’un projet de test</a:t>
            </a:r>
          </a:p>
          <a:p>
            <a:pPr lvl="1"/>
            <a:r>
              <a:rPr lang="fr-CA" dirty="0"/>
              <a:t> Dans la même solution que notre projet </a:t>
            </a:r>
            <a:r>
              <a:rPr lang="fr-CA" dirty="0">
                <a:solidFill>
                  <a:srgbClr val="FA4098"/>
                </a:solidFill>
              </a:rPr>
              <a:t>ASP.NET Core 6 MVC</a:t>
            </a:r>
            <a:r>
              <a:rPr lang="fr-CA" dirty="0"/>
              <a:t>, on crée un projet avec le </a:t>
            </a:r>
            <a:r>
              <a:rPr lang="fr-CA" dirty="0" err="1"/>
              <a:t>template</a:t>
            </a:r>
            <a:r>
              <a:rPr lang="fr-CA" dirty="0"/>
              <a:t> </a:t>
            </a:r>
            <a:r>
              <a:rPr lang="fr-CA" dirty="0" err="1">
                <a:solidFill>
                  <a:srgbClr val="FA4098"/>
                </a:solidFill>
              </a:rPr>
              <a:t>xUnit</a:t>
            </a:r>
            <a:r>
              <a:rPr lang="fr-CA" dirty="0">
                <a:solidFill>
                  <a:srgbClr val="FA4098"/>
                </a:solidFill>
              </a:rPr>
              <a:t> Test Project</a:t>
            </a:r>
            <a:r>
              <a:rPr lang="fr-CA" dirty="0"/>
              <a:t> 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1BEC91D-7D3B-C973-8DD0-9A1DC810B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53" y="2463449"/>
            <a:ext cx="6220693" cy="1200318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5166EC3-DC0C-A22A-D997-709887BD5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379" y="3244608"/>
            <a:ext cx="3000794" cy="838317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D2CA724-E87F-F9E4-CFC0-AC1EDD64D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055" y="4643225"/>
            <a:ext cx="2743583" cy="153373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9135C8A-FD1A-4AB6-07FB-7FB249E2FC57}"/>
              </a:ext>
            </a:extLst>
          </p:cNvPr>
          <p:cNvSpPr txBox="1"/>
          <p:nvPr/>
        </p:nvSpPr>
        <p:spPr>
          <a:xfrm>
            <a:off x="574685" y="4873931"/>
            <a:ext cx="16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B3D1"/>
                </a:solidFill>
              </a:rPr>
              <a:t>Projet principal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8E32A2A-A7DA-5580-4132-831867747B86}"/>
              </a:ext>
            </a:extLst>
          </p:cNvPr>
          <p:cNvSpPr txBox="1"/>
          <p:nvPr/>
        </p:nvSpPr>
        <p:spPr>
          <a:xfrm>
            <a:off x="737520" y="5294038"/>
            <a:ext cx="16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B3D1"/>
                </a:solidFill>
              </a:rPr>
              <a:t>Projet de test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BAD9E0A-0CCD-E142-F938-249F2EF22CB5}"/>
              </a:ext>
            </a:extLst>
          </p:cNvPr>
          <p:cNvCxnSpPr>
            <a:cxnSpLocks/>
          </p:cNvCxnSpPr>
          <p:nvPr/>
        </p:nvCxnSpPr>
        <p:spPr>
          <a:xfrm>
            <a:off x="2285807" y="5058597"/>
            <a:ext cx="841248" cy="0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D3CE509-0BC2-F96B-A6C5-CBDABD93C4A2}"/>
              </a:ext>
            </a:extLst>
          </p:cNvPr>
          <p:cNvCxnSpPr>
            <a:cxnSpLocks/>
          </p:cNvCxnSpPr>
          <p:nvPr/>
        </p:nvCxnSpPr>
        <p:spPr>
          <a:xfrm flipV="1">
            <a:off x="2285807" y="5326821"/>
            <a:ext cx="841248" cy="14451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6AADEE4F-A2C7-DBC7-D04F-6AD622B41C77}"/>
              </a:ext>
            </a:extLst>
          </p:cNvPr>
          <p:cNvSpPr txBox="1"/>
          <p:nvPr/>
        </p:nvSpPr>
        <p:spPr>
          <a:xfrm>
            <a:off x="7072318" y="4444926"/>
            <a:ext cx="4156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solidFill>
                  <a:srgbClr val="73B3D1"/>
                </a:solidFill>
              </a:rPr>
              <a:t>Comme on a plusieurs projets dans notre </a:t>
            </a:r>
            <a:r>
              <a:rPr lang="fr-CA" dirty="0">
                <a:solidFill>
                  <a:srgbClr val="FA4098"/>
                </a:solidFill>
              </a:rPr>
              <a:t>solution</a:t>
            </a:r>
            <a:r>
              <a:rPr lang="fr-CA" dirty="0">
                <a:solidFill>
                  <a:srgbClr val="73B3D1"/>
                </a:solidFill>
              </a:rPr>
              <a:t>, il est préférable que la solution ne soit pas dans le même dossier.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84D52C9-42D5-1D5C-9C99-188C7E746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501" y="5412323"/>
            <a:ext cx="2981899" cy="923329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B9F4D26-22FD-6179-C160-798F438A9933}"/>
              </a:ext>
            </a:extLst>
          </p:cNvPr>
          <p:cNvCxnSpPr>
            <a:cxnSpLocks/>
          </p:cNvCxnSpPr>
          <p:nvPr/>
        </p:nvCxnSpPr>
        <p:spPr>
          <a:xfrm flipH="1" flipV="1">
            <a:off x="7687347" y="6204522"/>
            <a:ext cx="274029" cy="334443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1B78E872-2D6F-88EB-D46E-E0B7C74F0A5D}"/>
              </a:ext>
            </a:extLst>
          </p:cNvPr>
          <p:cNvSpPr txBox="1"/>
          <p:nvPr/>
        </p:nvSpPr>
        <p:spPr>
          <a:xfrm>
            <a:off x="7935682" y="6406063"/>
            <a:ext cx="1686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solidFill>
                  <a:srgbClr val="FA4098"/>
                </a:solidFill>
              </a:rPr>
              <a:t>Non</a:t>
            </a:r>
            <a:r>
              <a:rPr lang="fr-CA" sz="1400" dirty="0"/>
              <a:t> </a:t>
            </a:r>
            <a:r>
              <a:rPr lang="en-CA" sz="1400" dirty="0"/>
              <a:t>😠❌</a:t>
            </a:r>
            <a:endParaRPr lang="fr-CA" sz="14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0DFBC94-1332-B2A9-E165-B645C70EC27C}"/>
              </a:ext>
            </a:extLst>
          </p:cNvPr>
          <p:cNvSpPr/>
          <p:nvPr/>
        </p:nvSpPr>
        <p:spPr>
          <a:xfrm>
            <a:off x="6496666" y="4082925"/>
            <a:ext cx="5184058" cy="2723456"/>
          </a:xfrm>
          <a:prstGeom prst="ellipse">
            <a:avLst/>
          </a:prstGeom>
          <a:noFill/>
          <a:ln>
            <a:solidFill>
              <a:srgbClr val="FA40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095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6B9EA4EE-7032-B8AF-C701-F1ADF6944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483" y="4662641"/>
            <a:ext cx="9383434" cy="1962424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3BA1007-B503-6EFB-17EA-0FC5E8CE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Faire rouler les tests </a:t>
            </a:r>
            <a:r>
              <a:rPr lang="en-CA" dirty="0"/>
              <a:t>🚗🚙</a:t>
            </a:r>
            <a:endParaRPr lang="fr-CA" dirty="0"/>
          </a:p>
          <a:p>
            <a:endParaRPr lang="fr-CA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E4AFC02-7CD6-73F0-6C5D-07434C21B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28" y="2969124"/>
            <a:ext cx="5210902" cy="1343212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DBBE650-09C2-BF26-BE58-B6049E94CF98}"/>
              </a:ext>
            </a:extLst>
          </p:cNvPr>
          <p:cNvCxnSpPr>
            <a:cxnSpLocks/>
          </p:cNvCxnSpPr>
          <p:nvPr/>
        </p:nvCxnSpPr>
        <p:spPr>
          <a:xfrm flipH="1">
            <a:off x="9142033" y="3771923"/>
            <a:ext cx="628341" cy="33222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8319F9C6-AA5F-62EB-0562-4B3233FF5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395" y="1892286"/>
            <a:ext cx="4763165" cy="628738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1EDDF54-F290-EB2E-2FEC-A7C1A0C83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1649" y="2934836"/>
            <a:ext cx="3886742" cy="619211"/>
          </a:xfrm>
          <a:prstGeom prst="rect">
            <a:avLst/>
          </a:prstGeom>
          <a:ln w="28575">
            <a:solidFill>
              <a:srgbClr val="73B3D1"/>
            </a:solidFill>
          </a:ln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5969FB0-0BE1-9B64-6B8A-EEA6B2C3C398}"/>
              </a:ext>
            </a:extLst>
          </p:cNvPr>
          <p:cNvCxnSpPr>
            <a:cxnSpLocks/>
          </p:cNvCxnSpPr>
          <p:nvPr/>
        </p:nvCxnSpPr>
        <p:spPr>
          <a:xfrm flipH="1">
            <a:off x="2705853" y="3078327"/>
            <a:ext cx="628341" cy="33222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ECFE663-5B03-88A6-B155-EC10AC7676D3}"/>
              </a:ext>
            </a:extLst>
          </p:cNvPr>
          <p:cNvCxnSpPr>
            <a:cxnSpLocks/>
          </p:cNvCxnSpPr>
          <p:nvPr/>
        </p:nvCxnSpPr>
        <p:spPr>
          <a:xfrm flipH="1">
            <a:off x="8108727" y="2097037"/>
            <a:ext cx="628341" cy="33222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7C03B3E5-6AB3-1E76-B950-EF76E8C330B9}"/>
              </a:ext>
            </a:extLst>
          </p:cNvPr>
          <p:cNvSpPr txBox="1"/>
          <p:nvPr/>
        </p:nvSpPr>
        <p:spPr>
          <a:xfrm>
            <a:off x="8027938" y="2491468"/>
            <a:ext cx="2072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400" b="1" dirty="0">
                <a:solidFill>
                  <a:srgbClr val="FA4098"/>
                </a:solidFill>
              </a:rPr>
              <a:t>ou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E8C413A-79EE-0243-307C-5091CFAC6ABE}"/>
              </a:ext>
            </a:extLst>
          </p:cNvPr>
          <p:cNvSpPr txBox="1"/>
          <p:nvPr/>
        </p:nvSpPr>
        <p:spPr>
          <a:xfrm>
            <a:off x="3595246" y="4999729"/>
            <a:ext cx="140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✅🥳🎈</a:t>
            </a:r>
            <a:endParaRPr lang="fr-CA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CF43EBB-1D9F-F404-1F6C-42590030CD4D}"/>
              </a:ext>
            </a:extLst>
          </p:cNvPr>
          <p:cNvSpPr txBox="1"/>
          <p:nvPr/>
        </p:nvSpPr>
        <p:spPr>
          <a:xfrm>
            <a:off x="1450969" y="6176965"/>
            <a:ext cx="65769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rgbClr val="FA4098"/>
                </a:solidFill>
              </a:rPr>
              <a:t>Nommez vos fonctions de test unitaire avec le nom de l’action et une description du test pour que le but du test soit évident dans cet interface.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5F20CEB-916D-C64A-5F69-D63AE1F6868D}"/>
              </a:ext>
            </a:extLst>
          </p:cNvPr>
          <p:cNvSpPr txBox="1"/>
          <p:nvPr/>
        </p:nvSpPr>
        <p:spPr>
          <a:xfrm>
            <a:off x="1241649" y="3590488"/>
            <a:ext cx="38867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100" dirty="0">
                <a:solidFill>
                  <a:srgbClr val="73B3D1"/>
                </a:solidFill>
              </a:rPr>
              <a:t>(Si vous voulez être sûrs que ça compile bien avant de tester)</a:t>
            </a:r>
          </a:p>
        </p:txBody>
      </p:sp>
    </p:spTree>
    <p:extLst>
      <p:ext uri="{BB962C8B-B14F-4D97-AF65-F5344CB8AC3E}">
        <p14:creationId xmlns:p14="http://schemas.microsoft.com/office/powerpoint/2010/main" val="416564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3BA1007-B503-6EFB-17EA-0FC5E8CE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Tests unitaires</a:t>
            </a:r>
          </a:p>
          <a:p>
            <a:pPr lvl="1"/>
            <a:r>
              <a:rPr lang="fr-CA" dirty="0"/>
              <a:t> Le but des </a:t>
            </a:r>
            <a:r>
              <a:rPr lang="fr-CA" dirty="0">
                <a:solidFill>
                  <a:srgbClr val="FA4098"/>
                </a:solidFill>
              </a:rPr>
              <a:t>tests unitaires</a:t>
            </a:r>
            <a:r>
              <a:rPr lang="fr-CA" dirty="0"/>
              <a:t> est généralement de tester </a:t>
            </a:r>
            <a:r>
              <a:rPr lang="fr-CA" b="1" dirty="0"/>
              <a:t>une seule fonction</a:t>
            </a:r>
            <a:r>
              <a:rPr lang="fr-CA" dirty="0"/>
              <a:t>, en l’isolant du reste du programme.</a:t>
            </a:r>
          </a:p>
          <a:p>
            <a:pPr lvl="2"/>
            <a:r>
              <a:rPr lang="fr-CA" dirty="0"/>
              <a:t> Si elle a des dépendances ou des paramètres, on les lui fournit méticuleusement.</a:t>
            </a:r>
          </a:p>
          <a:p>
            <a:pPr lvl="2"/>
            <a:r>
              <a:rPr lang="fr-CA" dirty="0"/>
              <a:t> Si elle effectue des actions ou retourne des données, on les analyse méticuleusement.</a:t>
            </a:r>
          </a:p>
          <a:p>
            <a:pPr lvl="1"/>
            <a:r>
              <a:rPr lang="fr-CA" dirty="0"/>
              <a:t> Nous ne pourrons pas vraiment tester l’interaction avec la </a:t>
            </a:r>
            <a:r>
              <a:rPr lang="fr-CA" dirty="0">
                <a:solidFill>
                  <a:srgbClr val="FA4098"/>
                </a:solidFill>
              </a:rPr>
              <a:t>base de données</a:t>
            </a:r>
            <a:r>
              <a:rPr lang="fr-CA" dirty="0"/>
              <a:t> avec les </a:t>
            </a:r>
            <a:r>
              <a:rPr lang="fr-CA" dirty="0">
                <a:solidFill>
                  <a:srgbClr val="FA4098"/>
                </a:solidFill>
              </a:rPr>
              <a:t>tests unitaires</a:t>
            </a:r>
            <a:r>
              <a:rPr lang="fr-CA" dirty="0"/>
              <a:t>. (Seulement l’interaction avec le </a:t>
            </a:r>
            <a:r>
              <a:rPr lang="fr-CA" dirty="0" err="1">
                <a:solidFill>
                  <a:srgbClr val="FA4098"/>
                </a:solidFill>
              </a:rPr>
              <a:t>DbContext</a:t>
            </a:r>
            <a:r>
              <a:rPr lang="fr-CA" dirty="0"/>
              <a:t>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unitaires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3D8BD74-1111-0C27-B675-C5A43FC52A37}"/>
              </a:ext>
            </a:extLst>
          </p:cNvPr>
          <p:cNvSpPr/>
          <p:nvPr/>
        </p:nvSpPr>
        <p:spPr>
          <a:xfrm>
            <a:off x="4812484" y="4558137"/>
            <a:ext cx="2567031" cy="1610686"/>
          </a:xfrm>
          <a:prstGeom prst="roundRect">
            <a:avLst/>
          </a:prstGeom>
          <a:noFill/>
          <a:ln w="76200">
            <a:solidFill>
              <a:srgbClr val="739C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800" dirty="0">
                <a:solidFill>
                  <a:srgbClr val="739CD1"/>
                </a:solidFill>
              </a:rPr>
              <a:t>Fonction </a:t>
            </a:r>
            <a:r>
              <a:rPr lang="en-CA" sz="2800" dirty="0">
                <a:solidFill>
                  <a:srgbClr val="739CD1"/>
                </a:solidFill>
              </a:rPr>
              <a:t>🔩</a:t>
            </a:r>
            <a:endParaRPr lang="fr-CA" sz="2800" dirty="0">
              <a:solidFill>
                <a:srgbClr val="739CD1"/>
              </a:solidFill>
            </a:endParaRP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3AD3DC74-D1C9-0B2C-2638-C4B49BAAD72E}"/>
              </a:ext>
            </a:extLst>
          </p:cNvPr>
          <p:cNvSpPr/>
          <p:nvPr/>
        </p:nvSpPr>
        <p:spPr>
          <a:xfrm>
            <a:off x="2642532" y="4679777"/>
            <a:ext cx="2094453" cy="1367406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On fournit l’input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DD8DEE1-7780-8856-D050-EBDE73E4BF7E}"/>
              </a:ext>
            </a:extLst>
          </p:cNvPr>
          <p:cNvSpPr/>
          <p:nvPr/>
        </p:nvSpPr>
        <p:spPr>
          <a:xfrm>
            <a:off x="7455015" y="4679777"/>
            <a:ext cx="2167157" cy="1367406"/>
          </a:xfrm>
          <a:prstGeom prst="rightArrow">
            <a:avLst/>
          </a:prstGeom>
          <a:solidFill>
            <a:srgbClr val="FA40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>
                <a:solidFill>
                  <a:schemeClr val="bg1"/>
                </a:solidFill>
              </a:rPr>
              <a:t>On vérifie si l’output est exact</a:t>
            </a:r>
          </a:p>
        </p:txBody>
      </p:sp>
    </p:spTree>
    <p:extLst>
      <p:ext uri="{BB962C8B-B14F-4D97-AF65-F5344CB8AC3E}">
        <p14:creationId xmlns:p14="http://schemas.microsoft.com/office/powerpoint/2010/main" val="401443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D5D6B66-9336-66F2-57E0-6BD0E01EB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Dans les prochaines diapos on teste...</a:t>
            </a:r>
          </a:p>
          <a:p>
            <a:pPr lvl="1"/>
            <a:r>
              <a:rPr lang="fr-CA" dirty="0"/>
              <a:t> Ex 1 : Action sans paramètre (Contrôleur sans dépendance)</a:t>
            </a:r>
          </a:p>
          <a:p>
            <a:pPr lvl="2"/>
            <a:r>
              <a:rPr lang="fr-CA" dirty="0"/>
              <a:t> Retourne </a:t>
            </a:r>
            <a:r>
              <a:rPr lang="fr-CA" dirty="0">
                <a:solidFill>
                  <a:srgbClr val="FA4098"/>
                </a:solidFill>
              </a:rPr>
              <a:t>List&lt;String&gt;</a:t>
            </a:r>
          </a:p>
          <a:p>
            <a:pPr lvl="1"/>
            <a:r>
              <a:rPr lang="fr-CA" dirty="0"/>
              <a:t> Ex 2 : Action sans paramètre (Contrôleur avec </a:t>
            </a:r>
            <a:r>
              <a:rPr lang="fr-CA" dirty="0" err="1"/>
              <a:t>DbContext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 Retourne </a:t>
            </a:r>
            <a:r>
              <a:rPr lang="fr-CA" dirty="0">
                <a:solidFill>
                  <a:srgbClr val="FA4098"/>
                </a:solidFill>
              </a:rPr>
              <a:t>List&lt;Produit&gt;</a:t>
            </a:r>
            <a:r>
              <a:rPr lang="fr-CA" dirty="0"/>
              <a:t> ou </a:t>
            </a:r>
            <a:r>
              <a:rPr lang="fr-CA" dirty="0" err="1">
                <a:solidFill>
                  <a:srgbClr val="FA4098"/>
                </a:solidFill>
              </a:rPr>
              <a:t>Problem</a:t>
            </a:r>
            <a:endParaRPr lang="fr-CA" dirty="0">
              <a:solidFill>
                <a:srgbClr val="FA4098"/>
              </a:solidFill>
            </a:endParaRPr>
          </a:p>
          <a:p>
            <a:pPr lvl="1"/>
            <a:r>
              <a:rPr lang="fr-CA" dirty="0"/>
              <a:t> Ex 3 : Action avec paramètre (Contrôleur avec </a:t>
            </a:r>
            <a:r>
              <a:rPr lang="fr-CA" dirty="0" err="1"/>
              <a:t>DbContext</a:t>
            </a:r>
            <a:r>
              <a:rPr lang="fr-CA" dirty="0"/>
              <a:t>)</a:t>
            </a:r>
          </a:p>
          <a:p>
            <a:pPr lvl="2"/>
            <a:r>
              <a:rPr lang="fr-CA" dirty="0"/>
              <a:t> Ajoute un </a:t>
            </a:r>
            <a:r>
              <a:rPr lang="fr-CA" dirty="0">
                <a:solidFill>
                  <a:srgbClr val="FA4098"/>
                </a:solidFill>
              </a:rPr>
              <a:t>Produit</a:t>
            </a:r>
            <a:r>
              <a:rPr lang="fr-CA" dirty="0"/>
              <a:t> dans un </a:t>
            </a:r>
            <a:r>
              <a:rPr lang="fr-CA" dirty="0" err="1">
                <a:solidFill>
                  <a:srgbClr val="FA4098"/>
                </a:solidFill>
              </a:rPr>
              <a:t>DbSet</a:t>
            </a:r>
            <a:r>
              <a:rPr lang="fr-CA" dirty="0"/>
              <a:t> si le </a:t>
            </a:r>
            <a:r>
              <a:rPr lang="fr-CA" dirty="0" err="1">
                <a:solidFill>
                  <a:srgbClr val="FA4098"/>
                </a:solidFill>
              </a:rPr>
              <a:t>ModelState</a:t>
            </a:r>
            <a:r>
              <a:rPr lang="fr-CA" dirty="0"/>
              <a:t> est valide</a:t>
            </a:r>
            <a:endParaRPr lang="fr-CA" dirty="0">
              <a:solidFill>
                <a:srgbClr val="FA4098"/>
              </a:solidFill>
            </a:endParaRPr>
          </a:p>
          <a:p>
            <a:pPr lvl="1"/>
            <a:r>
              <a:rPr lang="fr-CA" dirty="0"/>
              <a:t> Catalogue d’exemples d’assertions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DF98CF1-0A05-47FD-6742-0626D22A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unitaires	</a:t>
            </a:r>
          </a:p>
        </p:txBody>
      </p:sp>
    </p:spTree>
    <p:extLst>
      <p:ext uri="{BB962C8B-B14F-4D97-AF65-F5344CB8AC3E}">
        <p14:creationId xmlns:p14="http://schemas.microsoft.com/office/powerpoint/2010/main" val="1831840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3BA1007-B503-6EFB-17EA-0FC5E8CE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 Exemple 1 : Action sans dépendances ni paramètres</a:t>
            </a:r>
          </a:p>
          <a:p>
            <a:pPr lvl="1"/>
            <a:r>
              <a:rPr lang="fr-CA" dirty="0"/>
              <a:t> On voudrait vérifier que la </a:t>
            </a:r>
            <a:r>
              <a:rPr lang="fr-CA" dirty="0">
                <a:solidFill>
                  <a:srgbClr val="FA4098"/>
                </a:solidFill>
              </a:rPr>
              <a:t>vue </a:t>
            </a:r>
            <a:r>
              <a:rPr lang="fr-CA" dirty="0" err="1">
                <a:solidFill>
                  <a:srgbClr val="FA4098"/>
                </a:solidFill>
              </a:rPr>
              <a:t>Razor</a:t>
            </a:r>
            <a:r>
              <a:rPr lang="fr-CA" dirty="0"/>
              <a:t> recevra bel et bien une </a:t>
            </a:r>
            <a:r>
              <a:rPr lang="fr-CA" b="1" dirty="0"/>
              <a:t>liste</a:t>
            </a:r>
            <a:r>
              <a:rPr lang="fr-CA" dirty="0"/>
              <a:t> de trois </a:t>
            </a:r>
            <a:r>
              <a:rPr lang="fr-CA" dirty="0">
                <a:solidFill>
                  <a:srgbClr val="FA4098"/>
                </a:solidFill>
              </a:rPr>
              <a:t>string</a:t>
            </a:r>
            <a:r>
              <a:rPr lang="fr-CA" dirty="0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FB7D0EE-9A1B-F896-66AC-F91794A7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Tests unitaires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2A61383-121C-6CEF-7F03-D10359D6682A}"/>
              </a:ext>
            </a:extLst>
          </p:cNvPr>
          <p:cNvSpPr txBox="1"/>
          <p:nvPr/>
        </p:nvSpPr>
        <p:spPr>
          <a:xfrm>
            <a:off x="0" y="6519446"/>
            <a:ext cx="9253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9CD1"/>
                </a:solidFill>
              </a:rPr>
              <a:t>Ceci est un bon exemple d’action qu’on ne devrait pas tester. Elle a très peu de chances de faillir.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BC8AC35-CD7B-6AD0-EFEA-73E68D24B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700" y="3658997"/>
            <a:ext cx="6706880" cy="964248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1F68726-097E-C8D3-65AF-7F22C52D4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299" y="3317093"/>
            <a:ext cx="2305372" cy="1648055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E45730FD-160C-FB34-703D-7FD4AA36CBFC}"/>
              </a:ext>
            </a:extLst>
          </p:cNvPr>
          <p:cNvCxnSpPr>
            <a:cxnSpLocks/>
          </p:cNvCxnSpPr>
          <p:nvPr/>
        </p:nvCxnSpPr>
        <p:spPr>
          <a:xfrm flipH="1">
            <a:off x="10282181" y="4371775"/>
            <a:ext cx="628341" cy="332228"/>
          </a:xfrm>
          <a:prstGeom prst="straightConnector1">
            <a:avLst/>
          </a:prstGeom>
          <a:ln w="57150">
            <a:solidFill>
              <a:srgbClr val="FA409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A63A7DA8-9B46-9493-BB53-A55AFC7CC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632" y="4827623"/>
            <a:ext cx="3713816" cy="800504"/>
          </a:xfrm>
          <a:prstGeom prst="rect">
            <a:avLst/>
          </a:prstGeom>
          <a:ln w="28575">
            <a:solidFill>
              <a:srgbClr val="739CD1"/>
            </a:solidFill>
          </a:ln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D5D8714-3ED5-1C7D-947F-F7474539D299}"/>
              </a:ext>
            </a:extLst>
          </p:cNvPr>
          <p:cNvSpPr txBox="1"/>
          <p:nvPr/>
        </p:nvSpPr>
        <p:spPr>
          <a:xfrm>
            <a:off x="838200" y="4935487"/>
            <a:ext cx="3431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solidFill>
                  <a:srgbClr val="739CD1"/>
                </a:solidFill>
              </a:rPr>
              <a:t>Le </a:t>
            </a:r>
            <a:r>
              <a:rPr lang="fr-CA" sz="1600" b="1" dirty="0">
                <a:solidFill>
                  <a:srgbClr val="739CD1"/>
                </a:solidFill>
              </a:rPr>
              <a:t>contrôleur</a:t>
            </a:r>
            <a:r>
              <a:rPr lang="fr-CA" sz="1600" dirty="0">
                <a:solidFill>
                  <a:srgbClr val="739CD1"/>
                </a:solidFill>
              </a:rPr>
              <a:t> qui contient cette action n’a aucune </a:t>
            </a:r>
            <a:r>
              <a:rPr lang="fr-CA" sz="1600" dirty="0">
                <a:solidFill>
                  <a:srgbClr val="FA4098"/>
                </a:solidFill>
              </a:rPr>
              <a:t>injection de dépendance</a:t>
            </a:r>
            <a:r>
              <a:rPr lang="fr-CA" sz="1600" dirty="0">
                <a:solidFill>
                  <a:srgbClr val="739CD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45736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28217</TotalTime>
  <Words>3710</Words>
  <Application>Microsoft Office PowerPoint</Application>
  <PresentationFormat>Grand écran</PresentationFormat>
  <Paragraphs>304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Symbol</vt:lpstr>
      <vt:lpstr>Wingdings</vt:lpstr>
      <vt:lpstr>Thème Office</vt:lpstr>
      <vt:lpstr>Semaine 13</vt:lpstr>
      <vt:lpstr>Sommaire 📃</vt:lpstr>
      <vt:lpstr>Tests</vt:lpstr>
      <vt:lpstr>Tests</vt:lpstr>
      <vt:lpstr>Tests</vt:lpstr>
      <vt:lpstr>Tests</vt:lpstr>
      <vt:lpstr>Tests unitaires</vt:lpstr>
      <vt:lpstr>Tests unitaires </vt:lpstr>
      <vt:lpstr>Tests unitaires</vt:lpstr>
      <vt:lpstr>Tests unitaires</vt:lpstr>
      <vt:lpstr>Tests unitaires</vt:lpstr>
      <vt:lpstr>Tests unitaires</vt:lpstr>
      <vt:lpstr>Tests unitaires</vt:lpstr>
      <vt:lpstr>Tests unitaires</vt:lpstr>
      <vt:lpstr>Tests unitaires</vt:lpstr>
      <vt:lpstr>Tests unitaires</vt:lpstr>
      <vt:lpstr>Tests unitaires</vt:lpstr>
      <vt:lpstr>Tests unitaires</vt:lpstr>
      <vt:lpstr>Tests unitaires</vt:lpstr>
      <vt:lpstr>Tests unitaires</vt:lpstr>
      <vt:lpstr>Tests unitaires</vt:lpstr>
      <vt:lpstr>Tests unitaires</vt:lpstr>
      <vt:lpstr>Tests unitaires</vt:lpstr>
      <vt:lpstr>Tests unitaires</vt:lpstr>
      <vt:lpstr>Tests unitaires</vt:lpstr>
      <vt:lpstr>Tests d’intégration</vt:lpstr>
      <vt:lpstr>Tests d’intégration</vt:lpstr>
      <vt:lpstr>Tests d’intégration</vt:lpstr>
      <vt:lpstr>Tests d’intégration</vt:lpstr>
      <vt:lpstr>Tests d’intégration</vt:lpstr>
      <vt:lpstr>Tests d’intégration</vt:lpstr>
      <vt:lpstr>Tests d’intégration</vt:lpstr>
      <vt:lpstr>Tests d’intégration</vt:lpstr>
      <vt:lpstr>Tests d’intégration</vt:lpstr>
      <vt:lpstr>Tests d’intégration</vt:lpstr>
      <vt:lpstr>Tests d’intégration</vt:lpstr>
      <vt:lpstr>Tests d’intégration</vt:lpstr>
      <vt:lpstr>Tests d’intégration</vt:lpstr>
      <vt:lpstr>Tests fonctionnels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</dc:creator>
  <cp:lastModifiedBy>Vallières Chantal</cp:lastModifiedBy>
  <cp:revision>7905</cp:revision>
  <dcterms:created xsi:type="dcterms:W3CDTF">2021-06-05T18:50:42Z</dcterms:created>
  <dcterms:modified xsi:type="dcterms:W3CDTF">2023-05-01T14:35:59Z</dcterms:modified>
</cp:coreProperties>
</file>