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93" r:id="rId5"/>
    <p:sldId id="296" r:id="rId6"/>
    <p:sldId id="298" r:id="rId7"/>
    <p:sldId id="297" r:id="rId8"/>
    <p:sldId id="302" r:id="rId9"/>
    <p:sldId id="299" r:id="rId10"/>
    <p:sldId id="301" r:id="rId11"/>
    <p:sldId id="300" r:id="rId12"/>
    <p:sldId id="304" r:id="rId13"/>
    <p:sldId id="303" r:id="rId14"/>
    <p:sldId id="305" r:id="rId15"/>
    <p:sldId id="306" r:id="rId16"/>
    <p:sldId id="307" r:id="rId17"/>
    <p:sldId id="308" r:id="rId18"/>
    <p:sldId id="312" r:id="rId19"/>
    <p:sldId id="313" r:id="rId20"/>
    <p:sldId id="315" r:id="rId21"/>
    <p:sldId id="316" r:id="rId22"/>
    <p:sldId id="317" r:id="rId23"/>
    <p:sldId id="318" r:id="rId24"/>
    <p:sldId id="319" r:id="rId25"/>
    <p:sldId id="311" r:id="rId26"/>
    <p:sldId id="320" r:id="rId27"/>
    <p:sldId id="294" r:id="rId28"/>
    <p:sldId id="32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AB73D1"/>
    <a:srgbClr val="73B3D1"/>
    <a:srgbClr val="9073D1"/>
    <a:srgbClr val="7385D1"/>
    <a:srgbClr val="BD7ABF"/>
    <a:srgbClr val="BF779D"/>
    <a:srgbClr val="B177BF"/>
    <a:srgbClr val="739CD1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195" autoAdjust="0"/>
    <p:restoredTop sz="96713" autoAdjust="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472247" y="4086437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Bases de données et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AF3ACB-7C32-4605-9708-6B49F1A6DE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18781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4B11609-5959-464A-A0B8-13C16A52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65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DDA586-F506-4D6F-A1DB-920377860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A2B6AA-BEDC-46F8-9B1A-690EBBCFD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8B7190-DCD0-470D-AE20-691CB5B986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93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AB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AB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AB73D1"/>
                </a:solidFill>
              </a:defRPr>
            </a:lvl3pPr>
            <a:lvl4pPr>
              <a:defRPr>
                <a:solidFill>
                  <a:srgbClr val="AB73D1"/>
                </a:solidFill>
              </a:defRPr>
            </a:lvl4pPr>
            <a:lvl5pPr>
              <a:defRPr>
                <a:solidFill>
                  <a:srgbClr val="AB73D1"/>
                </a:solidFill>
              </a:defRPr>
            </a:lvl5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1E9FEF-F323-4AE8-9CF6-B45BBDC5D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2795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D7A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D7A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D7ABF"/>
                </a:solidFill>
              </a:defRPr>
            </a:lvl3pPr>
            <a:lvl4pPr>
              <a:defRPr>
                <a:solidFill>
                  <a:srgbClr val="BD7ABF"/>
                </a:solidFill>
              </a:defRPr>
            </a:lvl4pPr>
            <a:lvl5pPr>
              <a:defRPr>
                <a:solidFill>
                  <a:srgbClr val="BD7ABF"/>
                </a:solidFill>
              </a:defRPr>
            </a:lvl5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2023-04-10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 10 Partie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 lnSpcReduction="10000"/>
          </a:bodyPr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F861C5-A0BB-3FC5-8CAA-DAF7133F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" y="3194304"/>
            <a:ext cx="2820117" cy="35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Insérer un utilisateur dans la table</a:t>
            </a:r>
          </a:p>
          <a:p>
            <a:pPr lvl="1"/>
            <a:r>
              <a:rPr lang="fr-CA" dirty="0"/>
              <a:t> Pour le chiffrement du NAS, il y a quelques préparatifs ...</a:t>
            </a:r>
          </a:p>
          <a:p>
            <a:pPr lvl="2"/>
            <a:r>
              <a:rPr lang="fr-CA" dirty="0"/>
              <a:t> Créer une </a:t>
            </a:r>
            <a:r>
              <a:rPr lang="fr-CA" dirty="0">
                <a:solidFill>
                  <a:srgbClr val="FA4098"/>
                </a:solidFill>
              </a:rPr>
              <a:t>clé MASTER</a:t>
            </a:r>
            <a:r>
              <a:rPr lang="fr-CA" dirty="0"/>
              <a:t> pour la BD.</a:t>
            </a:r>
          </a:p>
          <a:p>
            <a:pPr lvl="2"/>
            <a:r>
              <a:rPr lang="fr-CA" dirty="0"/>
              <a:t> Créer un </a:t>
            </a:r>
            <a:r>
              <a:rPr lang="fr-CA" dirty="0">
                <a:solidFill>
                  <a:srgbClr val="FA4098"/>
                </a:solidFill>
              </a:rPr>
              <a:t>certificat auto-signé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Créer une </a:t>
            </a:r>
            <a:r>
              <a:rPr lang="fr-CA" dirty="0">
                <a:solidFill>
                  <a:srgbClr val="FA4098"/>
                </a:solidFill>
              </a:rPr>
              <a:t>clé symétrique</a:t>
            </a:r>
            <a:r>
              <a:rPr lang="fr-CA" dirty="0"/>
              <a:t> pour le chiffrement / déchiffrement.</a:t>
            </a:r>
          </a:p>
          <a:p>
            <a:pPr lvl="1"/>
            <a:r>
              <a:rPr lang="fr-CA" dirty="0"/>
              <a:t> Après ça nous pourrons </a:t>
            </a:r>
            <a:r>
              <a:rPr lang="fr-CA" dirty="0">
                <a:solidFill>
                  <a:srgbClr val="FA4098"/>
                </a:solidFill>
              </a:rPr>
              <a:t>chiffrer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déchiffrer</a:t>
            </a:r>
            <a:r>
              <a:rPr lang="fr-CA" dirty="0"/>
              <a:t> des données librement.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61475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Préparatifs pour créer une clé symétrique</a:t>
            </a:r>
          </a:p>
          <a:p>
            <a:pPr lvl="1"/>
            <a:r>
              <a:rPr lang="fr-CA" dirty="0"/>
              <a:t> Créer une </a:t>
            </a:r>
            <a:r>
              <a:rPr lang="fr-CA" dirty="0">
                <a:solidFill>
                  <a:srgbClr val="FA4098"/>
                </a:solidFill>
              </a:rPr>
              <a:t>clé MASTER</a:t>
            </a:r>
            <a:r>
              <a:rPr lang="fr-CA" dirty="0"/>
              <a:t>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Créer un </a:t>
            </a:r>
            <a:r>
              <a:rPr lang="fr-CA" dirty="0">
                <a:solidFill>
                  <a:srgbClr val="FA4098"/>
                </a:solidFill>
              </a:rPr>
              <a:t>certificat auto-signé </a:t>
            </a:r>
            <a:r>
              <a:rPr lang="fr-CA" dirty="0"/>
              <a:t>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A1EE8B-AC04-3467-A14F-47CC4DE0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127" y="1150572"/>
            <a:ext cx="1500073" cy="6651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434ADE-1922-5A34-A0D7-536DB5009728}"/>
              </a:ext>
            </a:extLst>
          </p:cNvPr>
          <p:cNvSpPr txBox="1"/>
          <p:nvPr/>
        </p:nvSpPr>
        <p:spPr>
          <a:xfrm>
            <a:off x="10143846" y="965906"/>
            <a:ext cx="4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⭐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EB4BC1-F4C7-44A6-523F-E62A6B0E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0" y="2306457"/>
            <a:ext cx="6263110" cy="135731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AA26FC7-BD63-D31E-EACF-629CE84C0F80}"/>
              </a:ext>
            </a:extLst>
          </p:cNvPr>
          <p:cNvSpPr txBox="1"/>
          <p:nvPr/>
        </p:nvSpPr>
        <p:spPr>
          <a:xfrm>
            <a:off x="7000562" y="2523447"/>
            <a:ext cx="425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• La </a:t>
            </a:r>
            <a:r>
              <a:rPr lang="fr-CA" dirty="0">
                <a:solidFill>
                  <a:srgbClr val="FA4098"/>
                </a:solidFill>
              </a:rPr>
              <a:t>master key</a:t>
            </a:r>
            <a:r>
              <a:rPr lang="fr-CA" dirty="0">
                <a:solidFill>
                  <a:srgbClr val="9073D1"/>
                </a:solidFill>
              </a:rPr>
              <a:t> est nécessaire pour pouvoir chiffrer et protéger les autres clés. (Dont la clé symétrique qu’on s’apprête à créer)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D0A063B-E21A-14C3-EDD6-C22DC4EBB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50" y="4474386"/>
            <a:ext cx="6632352" cy="123304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8B8A14C-9F05-BD1F-30ED-6AE1075D239F}"/>
              </a:ext>
            </a:extLst>
          </p:cNvPr>
          <p:cNvSpPr txBox="1"/>
          <p:nvPr/>
        </p:nvSpPr>
        <p:spPr>
          <a:xfrm>
            <a:off x="7365483" y="4261366"/>
            <a:ext cx="4521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• Le </a:t>
            </a:r>
            <a:r>
              <a:rPr lang="fr-CA" dirty="0">
                <a:solidFill>
                  <a:srgbClr val="FA4098"/>
                </a:solidFill>
              </a:rPr>
              <a:t>certificat</a:t>
            </a:r>
            <a:r>
              <a:rPr lang="fr-CA" dirty="0">
                <a:solidFill>
                  <a:srgbClr val="9073D1"/>
                </a:solidFill>
              </a:rPr>
              <a:t> est nécessaire pour authentifier le </a:t>
            </a:r>
            <a:r>
              <a:rPr lang="fr-CA" b="1" dirty="0">
                <a:solidFill>
                  <a:srgbClr val="9073D1"/>
                </a:solidFill>
              </a:rPr>
              <a:t>détenteur d’une clé</a:t>
            </a:r>
            <a:r>
              <a:rPr lang="fr-CA" dirty="0">
                <a:solidFill>
                  <a:srgbClr val="9073D1"/>
                </a:solidFill>
              </a:rPr>
              <a:t>. Nous en aurons besoin pour que la base de données sache que c’est bel et bien nous qui sommes en train d’essayer de </a:t>
            </a:r>
            <a:r>
              <a:rPr lang="fr-CA" b="1" dirty="0">
                <a:solidFill>
                  <a:srgbClr val="9073D1"/>
                </a:solidFill>
              </a:rPr>
              <a:t>déchiffrer les données</a:t>
            </a:r>
            <a:r>
              <a:rPr lang="fr-CA" dirty="0">
                <a:solidFill>
                  <a:srgbClr val="9073D1"/>
                </a:solidFill>
              </a:rPr>
              <a:t>.</a:t>
            </a:r>
          </a:p>
          <a:p>
            <a:r>
              <a:rPr lang="fr-CA" dirty="0">
                <a:solidFill>
                  <a:srgbClr val="9073D1"/>
                </a:solidFill>
              </a:rPr>
              <a:t>• On aurait d’ailleurs pu spécifier une </a:t>
            </a:r>
            <a:r>
              <a:rPr lang="fr-CA" b="1" dirty="0">
                <a:solidFill>
                  <a:srgbClr val="9073D1"/>
                </a:solidFill>
              </a:rPr>
              <a:t>date d’expiration</a:t>
            </a:r>
            <a:r>
              <a:rPr lang="fr-CA" dirty="0">
                <a:solidFill>
                  <a:srgbClr val="9073D1"/>
                </a:solidFill>
              </a:rPr>
              <a:t> et un </a:t>
            </a:r>
            <a:r>
              <a:rPr lang="fr-CA" b="1" dirty="0">
                <a:solidFill>
                  <a:srgbClr val="9073D1"/>
                </a:solidFill>
              </a:rPr>
              <a:t>mot de passe</a:t>
            </a:r>
            <a:r>
              <a:rPr lang="fr-CA" dirty="0">
                <a:solidFill>
                  <a:srgbClr val="9073D1"/>
                </a:solidFill>
              </a:rPr>
              <a:t> pour le certificat, mais gardons ça simple.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0B92C7-B406-FDC9-11E4-94B9E9B35411}"/>
              </a:ext>
            </a:extLst>
          </p:cNvPr>
          <p:cNvSpPr txBox="1"/>
          <p:nvPr/>
        </p:nvSpPr>
        <p:spPr>
          <a:xfrm>
            <a:off x="6660860" y="1815762"/>
            <a:ext cx="5202771" cy="646331"/>
          </a:xfrm>
          <a:prstGeom prst="rect">
            <a:avLst/>
          </a:prstGeom>
          <a:noFill/>
          <a:ln w="15875">
            <a:solidFill>
              <a:srgbClr val="FA4098"/>
            </a:solidFill>
          </a:ln>
        </p:spPr>
        <p:txBody>
          <a:bodyPr wrap="none" rtlCol="0">
            <a:spAutoFit/>
          </a:bodyPr>
          <a:lstStyle/>
          <a:p>
            <a:r>
              <a:rPr lang="fr-CA" dirty="0"/>
              <a:t>Attention: ici au cégep, les PASSWORD doivent suivre </a:t>
            </a:r>
          </a:p>
          <a:p>
            <a:r>
              <a:rPr lang="fr-CA" dirty="0"/>
              <a:t>les règles du cégep.. Ce mot de passe est trop court!.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DBB7A88-FCEB-0309-F7CE-79B889CD2EC9}"/>
              </a:ext>
            </a:extLst>
          </p:cNvPr>
          <p:cNvCxnSpPr>
            <a:stCxn id="4" idx="1"/>
          </p:cNvCxnSpPr>
          <p:nvPr/>
        </p:nvCxnSpPr>
        <p:spPr>
          <a:xfrm flipH="1">
            <a:off x="6388100" y="2138928"/>
            <a:ext cx="27276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Préparatifs pour créer une clé symétrique</a:t>
            </a:r>
          </a:p>
          <a:p>
            <a:pPr lvl="1"/>
            <a:r>
              <a:rPr lang="fr-CA" dirty="0"/>
              <a:t> Créer la </a:t>
            </a:r>
            <a:r>
              <a:rPr lang="fr-CA" dirty="0">
                <a:solidFill>
                  <a:srgbClr val="FA4098"/>
                </a:solidFill>
              </a:rPr>
              <a:t>clé symétrique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Voilà, nous allons être prêts à chiffrer des données. En général, ça ressemblera à ça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80811C-813B-9B7C-1BDA-8B3FD6DA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10" y="2185177"/>
            <a:ext cx="9831379" cy="105297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DAD52D-A0C4-372F-41E1-BE528545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24" y="4087959"/>
            <a:ext cx="9638950" cy="161946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CDB6B3-D78C-597C-C0CA-DC367684E531}"/>
              </a:ext>
            </a:extLst>
          </p:cNvPr>
          <p:cNvSpPr/>
          <p:nvPr/>
        </p:nvSpPr>
        <p:spPr>
          <a:xfrm>
            <a:off x="3131444" y="4379053"/>
            <a:ext cx="1029496" cy="19008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FD914-7332-E04B-4C4D-A26B4F3A2847}"/>
              </a:ext>
            </a:extLst>
          </p:cNvPr>
          <p:cNvSpPr/>
          <p:nvPr/>
        </p:nvSpPr>
        <p:spPr>
          <a:xfrm>
            <a:off x="7293781" y="4913008"/>
            <a:ext cx="1095210" cy="16233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869D0-EAAA-12FC-B8A1-13FE2AFFE0F8}"/>
              </a:ext>
            </a:extLst>
          </p:cNvPr>
          <p:cNvSpPr/>
          <p:nvPr/>
        </p:nvSpPr>
        <p:spPr>
          <a:xfrm>
            <a:off x="3268464" y="5256617"/>
            <a:ext cx="959587" cy="19008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6D22B-67C2-72EC-E045-F185B51E4926}"/>
              </a:ext>
            </a:extLst>
          </p:cNvPr>
          <p:cNvSpPr/>
          <p:nvPr/>
        </p:nvSpPr>
        <p:spPr>
          <a:xfrm>
            <a:off x="3336974" y="2432807"/>
            <a:ext cx="1050468" cy="22377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252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Insérer un utilisateur dans la table</a:t>
            </a:r>
          </a:p>
          <a:p>
            <a:pPr lvl="1"/>
            <a:r>
              <a:rPr lang="fr-CA" dirty="0"/>
              <a:t> Avec le </a:t>
            </a:r>
            <a:r>
              <a:rPr lang="fr-CA" b="1" dirty="0"/>
              <a:t>chiffrement du NAS</a:t>
            </a:r>
            <a:r>
              <a:rPr lang="fr-CA" dirty="0"/>
              <a:t> cette fois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5DFB324-528D-625B-A1BA-9FB5917A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64" y="2062684"/>
            <a:ext cx="7270316" cy="47009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8E4C66-624D-EE26-43F5-60ADEC767A4C}"/>
              </a:ext>
            </a:extLst>
          </p:cNvPr>
          <p:cNvSpPr/>
          <p:nvPr/>
        </p:nvSpPr>
        <p:spPr>
          <a:xfrm>
            <a:off x="5055843" y="4477624"/>
            <a:ext cx="6570826" cy="111573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B92F83C-A4A9-0019-561E-F332E956D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1" y="3665886"/>
            <a:ext cx="4508554" cy="13770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9109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Déchiffrer le NAS d’un utilisateur dans la table</a:t>
            </a:r>
          </a:p>
          <a:p>
            <a:pPr lvl="1"/>
            <a:r>
              <a:rPr lang="fr-CA" dirty="0"/>
              <a:t> Hmmm, c’est bel et bien chiffré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On peut déchiffrer comme ceci :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0AB743-1E5F-4E78-59D9-4A06C6D6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27" y="2109586"/>
            <a:ext cx="7144747" cy="39058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37307C-6998-1431-9C5D-F484378D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01" y="2648772"/>
            <a:ext cx="6077798" cy="5430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386004-737D-77A2-93F6-103F5C31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66" y="4046508"/>
            <a:ext cx="10159068" cy="152932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EC4AFA5-16F0-AADE-4F8C-3ACCE720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309" y="5365320"/>
            <a:ext cx="2362530" cy="59063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8C95B67-3FE1-FD74-2D13-C7F99C66E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72" y="5752235"/>
            <a:ext cx="4793744" cy="99806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60F44A-B17C-B0C6-FBBD-9A62D40C566F}"/>
              </a:ext>
            </a:extLst>
          </p:cNvPr>
          <p:cNvSpPr/>
          <p:nvPr/>
        </p:nvSpPr>
        <p:spPr>
          <a:xfrm>
            <a:off x="4085439" y="4639111"/>
            <a:ext cx="780176" cy="29884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5E5EAB-90DE-4FBF-6CAA-777399487C3E}"/>
              </a:ext>
            </a:extLst>
          </p:cNvPr>
          <p:cNvSpPr/>
          <p:nvPr/>
        </p:nvSpPr>
        <p:spPr>
          <a:xfrm>
            <a:off x="1100356" y="6344981"/>
            <a:ext cx="812334" cy="18658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861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Une </a:t>
            </a:r>
            <a:r>
              <a:rPr lang="fr-CA" dirty="0">
                <a:solidFill>
                  <a:srgbClr val="FA4098"/>
                </a:solidFill>
              </a:rPr>
              <a:t>nouvelle clé</a:t>
            </a:r>
            <a:r>
              <a:rPr lang="fr-CA" dirty="0"/>
              <a:t> symétrique, à chaque fois !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Dans vos </a:t>
            </a:r>
            <a:r>
              <a:rPr lang="fr-CA" dirty="0" err="1"/>
              <a:t>TPs</a:t>
            </a:r>
            <a:r>
              <a:rPr lang="fr-CA" dirty="0"/>
              <a:t>, comme vous changerez fréquemment de machine (donc de BD, physiquement) pour avancer votre travail, gardez à l’esprit qu’à chaque fois que vos migrations créeront une </a:t>
            </a:r>
            <a:r>
              <a:rPr lang="fr-CA" dirty="0">
                <a:solidFill>
                  <a:srgbClr val="FA4098"/>
                </a:solidFill>
              </a:rPr>
              <a:t>clé symétrique</a:t>
            </a:r>
            <a:r>
              <a:rPr lang="fr-CA" dirty="0"/>
              <a:t>, </a:t>
            </a:r>
            <a:r>
              <a:rPr lang="fr-CA" b="1" dirty="0"/>
              <a:t>elle sera différente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C’est donc inutile de conserver des données chiffrées de votre session de travail précédente. (À moins de faire un </a:t>
            </a:r>
            <a:r>
              <a:rPr lang="fr-CA" dirty="0">
                <a:solidFill>
                  <a:srgbClr val="FA4098"/>
                </a:solidFill>
              </a:rPr>
              <a:t>backup de la BD</a:t>
            </a:r>
            <a:r>
              <a:rPr lang="fr-CA" dirty="0"/>
              <a:t>, mais ce n’est pas le but : avec </a:t>
            </a:r>
            <a:r>
              <a:rPr lang="fr-CA" dirty="0" err="1">
                <a:solidFill>
                  <a:srgbClr val="FA4098"/>
                </a:solidFill>
              </a:rPr>
              <a:t>Evolve</a:t>
            </a:r>
            <a:r>
              <a:rPr lang="fr-CA" dirty="0"/>
              <a:t>, pendant le développement de l’appli, c’est facile de recréer la BD)</a:t>
            </a:r>
          </a:p>
          <a:p>
            <a:pPr lvl="2"/>
            <a:r>
              <a:rPr lang="fr-CA" dirty="0"/>
              <a:t> Contentez-vous de réexécuter toutes vos </a:t>
            </a:r>
            <a:r>
              <a:rPr lang="fr-CA" dirty="0">
                <a:solidFill>
                  <a:srgbClr val="FA4098"/>
                </a:solidFill>
              </a:rPr>
              <a:t>migrations</a:t>
            </a:r>
            <a:r>
              <a:rPr lang="fr-CA" dirty="0"/>
              <a:t> chaque fois que vous changez de machine pour utiliser le même ensemble initial de données de test. (et donc </a:t>
            </a:r>
            <a:r>
              <a:rPr lang="fr-CA" dirty="0" err="1"/>
              <a:t>re-chiffrer</a:t>
            </a:r>
            <a:r>
              <a:rPr lang="fr-CA" dirty="0"/>
              <a:t>, avec la nouvelle clé)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78135D-941D-B167-C646-9DA8D5C2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29" y="1736300"/>
            <a:ext cx="9798341" cy="46892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68853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 Authentifier un utilisateur (Exemple avec une procédure)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80069B-CC48-6627-33C3-E713BCF4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70" y="1760162"/>
            <a:ext cx="7388491" cy="42741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07ED54-E1CA-9719-D004-AD75F06D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52" y="6135020"/>
            <a:ext cx="5278981" cy="60959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14E026-D357-507A-E1FD-E86178B0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485" y="6136605"/>
            <a:ext cx="1438476" cy="609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D5C0065-5E7A-CC26-4B87-E351A60B530D}"/>
              </a:ext>
            </a:extLst>
          </p:cNvPr>
          <p:cNvSpPr/>
          <p:nvPr/>
        </p:nvSpPr>
        <p:spPr>
          <a:xfrm>
            <a:off x="9616261" y="6225965"/>
            <a:ext cx="536895" cy="427707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7E190B-30EA-CC4E-15E6-C339E03F5784}"/>
              </a:ext>
            </a:extLst>
          </p:cNvPr>
          <p:cNvSpPr txBox="1"/>
          <p:nvPr/>
        </p:nvSpPr>
        <p:spPr>
          <a:xfrm>
            <a:off x="385894" y="1760162"/>
            <a:ext cx="3842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• On prend le </a:t>
            </a:r>
            <a:r>
              <a:rPr lang="fr-CA" dirty="0">
                <a:solidFill>
                  <a:srgbClr val="FA4098"/>
                </a:solidFill>
              </a:rPr>
              <a:t>mot de passe</a:t>
            </a:r>
            <a:r>
              <a:rPr lang="fr-CA" dirty="0">
                <a:solidFill>
                  <a:srgbClr val="9073D1"/>
                </a:solidFill>
              </a:rPr>
              <a:t> </a:t>
            </a:r>
            <a:r>
              <a:rPr lang="fr-CA" i="1" dirty="0">
                <a:solidFill>
                  <a:srgbClr val="9073D1"/>
                </a:solidFill>
              </a:rPr>
              <a:t>tenté</a:t>
            </a:r>
            <a:r>
              <a:rPr lang="fr-CA" dirty="0">
                <a:solidFill>
                  <a:srgbClr val="9073D1"/>
                </a:solidFill>
              </a:rPr>
              <a:t> par l’utilisateur, on lui </a:t>
            </a:r>
            <a:r>
              <a:rPr lang="fr-CA" b="1" dirty="0">
                <a:solidFill>
                  <a:srgbClr val="9073D1"/>
                </a:solidFill>
              </a:rPr>
              <a:t>concatène</a:t>
            </a:r>
            <a:r>
              <a:rPr lang="fr-CA" dirty="0">
                <a:solidFill>
                  <a:srgbClr val="9073D1"/>
                </a:solidFill>
              </a:rPr>
              <a:t> le </a:t>
            </a:r>
            <a:r>
              <a:rPr lang="fr-CA" dirty="0">
                <a:solidFill>
                  <a:srgbClr val="FA4098"/>
                </a:solidFill>
              </a:rPr>
              <a:t>sel </a:t>
            </a:r>
            <a:r>
              <a:rPr lang="fr-CA" dirty="0">
                <a:solidFill>
                  <a:srgbClr val="9073D1"/>
                </a:solidFill>
              </a:rPr>
              <a:t>qui avait été utilisé pour </a:t>
            </a:r>
            <a:r>
              <a:rPr lang="fr-CA" b="1" dirty="0">
                <a:solidFill>
                  <a:srgbClr val="9073D1"/>
                </a:solidFill>
              </a:rPr>
              <a:t>hacher</a:t>
            </a:r>
            <a:r>
              <a:rPr lang="fr-CA" dirty="0">
                <a:solidFill>
                  <a:srgbClr val="9073D1"/>
                </a:solidFill>
              </a:rPr>
              <a:t> le mot de passe existant.. et on hache !</a:t>
            </a:r>
          </a:p>
          <a:p>
            <a:endParaRPr lang="fr-CA" dirty="0">
              <a:solidFill>
                <a:srgbClr val="9073D1"/>
              </a:solidFill>
            </a:endParaRPr>
          </a:p>
          <a:p>
            <a:r>
              <a:rPr lang="fr-CA" dirty="0">
                <a:solidFill>
                  <a:srgbClr val="9073D1"/>
                </a:solidFill>
              </a:rPr>
              <a:t>• Si le </a:t>
            </a:r>
            <a:r>
              <a:rPr lang="fr-CA" dirty="0">
                <a:solidFill>
                  <a:srgbClr val="FA4098"/>
                </a:solidFill>
              </a:rPr>
              <a:t>hachage</a:t>
            </a:r>
            <a:r>
              <a:rPr lang="fr-CA" dirty="0">
                <a:solidFill>
                  <a:srgbClr val="9073D1"/>
                </a:solidFill>
              </a:rPr>
              <a:t> obtenu est </a:t>
            </a:r>
            <a:r>
              <a:rPr lang="fr-CA" b="1" dirty="0">
                <a:solidFill>
                  <a:srgbClr val="9073D1"/>
                </a:solidFill>
              </a:rPr>
              <a:t>identique</a:t>
            </a:r>
            <a:r>
              <a:rPr lang="fr-CA" dirty="0">
                <a:solidFill>
                  <a:srgbClr val="9073D1"/>
                </a:solidFill>
              </a:rPr>
              <a:t> au mot de passe haché dans la BD : le mot de passe fourni est le bon !</a:t>
            </a:r>
          </a:p>
        </p:txBody>
      </p:sp>
    </p:spTree>
    <p:extLst>
      <p:ext uri="{BB962C8B-B14F-4D97-AF65-F5344CB8AC3E}">
        <p14:creationId xmlns:p14="http://schemas.microsoft.com/office/powerpoint/2010/main" val="137497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Configuration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DD313D-0707-8AB7-EB0F-8E3E4352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29" y="2189217"/>
            <a:ext cx="10688542" cy="130510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6A63317-CB61-C1F2-9ACA-0D80600FB73A}"/>
              </a:ext>
            </a:extLst>
          </p:cNvPr>
          <p:cNvSpPr txBox="1"/>
          <p:nvPr/>
        </p:nvSpPr>
        <p:spPr>
          <a:xfrm>
            <a:off x="7860485" y="3199765"/>
            <a:ext cx="366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Juste après </a:t>
            </a:r>
            <a:r>
              <a:rPr lang="fr-CA" sz="1400" dirty="0">
                <a:solidFill>
                  <a:srgbClr val="FA4098"/>
                </a:solidFill>
              </a:rPr>
              <a:t>.</a:t>
            </a:r>
            <a:r>
              <a:rPr lang="fr-CA" sz="1400" dirty="0" err="1">
                <a:solidFill>
                  <a:srgbClr val="FA4098"/>
                </a:solidFill>
              </a:rPr>
              <a:t>AddDbContext</a:t>
            </a:r>
            <a:r>
              <a:rPr lang="fr-CA" sz="1400" dirty="0">
                <a:solidFill>
                  <a:srgbClr val="FA4098"/>
                </a:solidFill>
              </a:rPr>
              <a:t>...</a:t>
            </a:r>
            <a:r>
              <a:rPr lang="fr-CA" sz="1400" dirty="0">
                <a:solidFill>
                  <a:srgbClr val="9073D1"/>
                </a:solidFill>
              </a:rPr>
              <a:t> dans </a:t>
            </a:r>
            <a:r>
              <a:rPr lang="fr-CA" sz="1400" dirty="0" err="1">
                <a:solidFill>
                  <a:srgbClr val="FA4098"/>
                </a:solidFill>
              </a:rPr>
              <a:t>Program.cs</a:t>
            </a:r>
            <a:endParaRPr lang="fr-CA" sz="1400" dirty="0">
              <a:solidFill>
                <a:srgbClr val="FA4098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C25236-D0C5-DB0D-1233-AEAC2624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65" y="3382379"/>
            <a:ext cx="2848373" cy="119079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1EEFD3-DD34-4F9F-E68C-A4617A6D0DFA}"/>
              </a:ext>
            </a:extLst>
          </p:cNvPr>
          <p:cNvSpPr txBox="1"/>
          <p:nvPr/>
        </p:nvSpPr>
        <p:spPr>
          <a:xfrm>
            <a:off x="4508537" y="3553082"/>
            <a:ext cx="414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N’oubliez pas </a:t>
            </a:r>
            <a:r>
              <a:rPr lang="fr-CA" sz="1400" dirty="0" err="1">
                <a:solidFill>
                  <a:srgbClr val="FA4098"/>
                </a:solidFill>
              </a:rPr>
              <a:t>UseAuthentication</a:t>
            </a:r>
            <a:r>
              <a:rPr lang="fr-CA" sz="1400" dirty="0">
                <a:solidFill>
                  <a:srgbClr val="FA4098"/>
                </a:solidFill>
              </a:rPr>
              <a:t>()</a:t>
            </a:r>
            <a:r>
              <a:rPr lang="fr-CA" sz="1400" dirty="0">
                <a:solidFill>
                  <a:srgbClr val="9073D1"/>
                </a:solidFill>
              </a:rPr>
              <a:t> un peu plus bas.</a:t>
            </a:r>
            <a:endParaRPr lang="fr-CA" sz="1400" dirty="0">
              <a:solidFill>
                <a:srgbClr val="FA4098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515A4EC-3C59-5DD9-B3EC-404E43122275}"/>
              </a:ext>
            </a:extLst>
          </p:cNvPr>
          <p:cNvCxnSpPr>
            <a:cxnSpLocks/>
          </p:cNvCxnSpPr>
          <p:nvPr/>
        </p:nvCxnSpPr>
        <p:spPr>
          <a:xfrm flipH="1">
            <a:off x="4248478" y="3993160"/>
            <a:ext cx="52011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CA114CD-59E8-0EB4-2E20-FCB4AFFC2783}"/>
              </a:ext>
            </a:extLst>
          </p:cNvPr>
          <p:cNvSpPr txBox="1"/>
          <p:nvPr/>
        </p:nvSpPr>
        <p:spPr>
          <a:xfrm>
            <a:off x="6333687" y="2841770"/>
            <a:ext cx="3514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FA4098"/>
                </a:solidFill>
              </a:rPr>
              <a:t>/Controller/Action </a:t>
            </a:r>
            <a:r>
              <a:rPr lang="fr-CA" sz="1200" dirty="0">
                <a:solidFill>
                  <a:srgbClr val="9073D1"/>
                </a:solidFill>
              </a:rPr>
              <a:t>pour </a:t>
            </a:r>
            <a:r>
              <a:rPr lang="fr-CA" sz="1200" dirty="0">
                <a:solidFill>
                  <a:srgbClr val="FA4098"/>
                </a:solidFill>
              </a:rPr>
              <a:t>Connexion </a:t>
            </a:r>
            <a:r>
              <a:rPr lang="fr-CA" sz="1200" dirty="0">
                <a:solidFill>
                  <a:srgbClr val="9073D1"/>
                </a:solidFill>
              </a:rPr>
              <a:t>et</a:t>
            </a:r>
            <a:r>
              <a:rPr lang="fr-CA" sz="1200" dirty="0">
                <a:solidFill>
                  <a:srgbClr val="FA4098"/>
                </a:solidFill>
              </a:rPr>
              <a:t> Déconnexion</a:t>
            </a:r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7BBC1442-30FB-C977-EF68-6B76AB86C75E}"/>
              </a:ext>
            </a:extLst>
          </p:cNvPr>
          <p:cNvSpPr/>
          <p:nvPr/>
        </p:nvSpPr>
        <p:spPr>
          <a:xfrm>
            <a:off x="6127756" y="2701255"/>
            <a:ext cx="151215" cy="562062"/>
          </a:xfrm>
          <a:prstGeom prst="rightBrace">
            <a:avLst>
              <a:gd name="adj1" fmla="val 35104"/>
              <a:gd name="adj2" fmla="val 50000"/>
            </a:avLst>
          </a:prstGeom>
          <a:ln w="12700"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7816A30-C617-E1BD-4F1C-946F7BD17EFF}"/>
              </a:ext>
            </a:extLst>
          </p:cNvPr>
          <p:cNvSpPr txBox="1"/>
          <p:nvPr/>
        </p:nvSpPr>
        <p:spPr>
          <a:xfrm>
            <a:off x="838200" y="5338096"/>
            <a:ext cx="41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... C’est tout pour la configuration ! </a:t>
            </a:r>
            <a:r>
              <a:rPr lang="en-CA" dirty="0">
                <a:solidFill>
                  <a:srgbClr val="9073D1"/>
                </a:solidFill>
              </a:rPr>
              <a:t>🤏</a:t>
            </a:r>
            <a:endParaRPr lang="fr-CA" dirty="0">
              <a:solidFill>
                <a:srgbClr val="FA409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864888D-FC69-7198-1039-2BF4AF1D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996" y="4338840"/>
            <a:ext cx="1905266" cy="73352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B19EB8E-AD35-C788-C8EA-E589019A7CC5}"/>
              </a:ext>
            </a:extLst>
          </p:cNvPr>
          <p:cNvSpPr txBox="1"/>
          <p:nvPr/>
        </p:nvSpPr>
        <p:spPr>
          <a:xfrm>
            <a:off x="7860485" y="3969044"/>
            <a:ext cx="414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Notre table </a:t>
            </a:r>
            <a:r>
              <a:rPr lang="fr-CA" sz="1400" dirty="0">
                <a:solidFill>
                  <a:srgbClr val="FA4098"/>
                </a:solidFill>
              </a:rPr>
              <a:t>Utilisateur</a:t>
            </a:r>
            <a:r>
              <a:rPr lang="fr-CA" sz="1400" dirty="0">
                <a:solidFill>
                  <a:srgbClr val="9073D1"/>
                </a:solidFill>
              </a:rPr>
              <a:t> a été </a:t>
            </a:r>
            <a:r>
              <a:rPr lang="fr-CA" sz="1400" b="1" dirty="0" err="1"/>
              <a:t>scaffold</a:t>
            </a:r>
            <a:r>
              <a:rPr lang="fr-CA" sz="1400" dirty="0">
                <a:solidFill>
                  <a:srgbClr val="9073D1"/>
                </a:solidFill>
              </a:rPr>
              <a:t> en Model</a:t>
            </a:r>
            <a:endParaRPr lang="fr-CA" sz="1400" dirty="0">
              <a:solidFill>
                <a:srgbClr val="FA4098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906C479-20AE-A959-4C3E-06BE3E53B3E8}"/>
              </a:ext>
            </a:extLst>
          </p:cNvPr>
          <p:cNvCxnSpPr>
            <a:cxnSpLocks/>
          </p:cNvCxnSpPr>
          <p:nvPr/>
        </p:nvCxnSpPr>
        <p:spPr>
          <a:xfrm flipH="1">
            <a:off x="8397379" y="4573170"/>
            <a:ext cx="562063" cy="36095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0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Contrôleur pour </a:t>
            </a:r>
            <a:r>
              <a:rPr lang="fr-CA" dirty="0">
                <a:solidFill>
                  <a:srgbClr val="FA4098"/>
                </a:solidFill>
              </a:rPr>
              <a:t>inscription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connexion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déconnexion</a:t>
            </a:r>
          </a:p>
          <a:p>
            <a:pPr lvl="2"/>
            <a:r>
              <a:rPr lang="fr-CA" dirty="0"/>
              <a:t> Créez un </a:t>
            </a:r>
            <a:r>
              <a:rPr lang="fr-CA" b="1" u="sng" dirty="0"/>
              <a:t>contrôleur vide</a:t>
            </a:r>
            <a:r>
              <a:rPr lang="fr-CA" dirty="0"/>
              <a:t> au lieu de l’auto-générer. Les actions seront </a:t>
            </a:r>
            <a:r>
              <a:rPr lang="fr-CA" b="1" dirty="0"/>
              <a:t>atypiques</a:t>
            </a:r>
            <a:r>
              <a:rPr lang="fr-CA" dirty="0"/>
              <a:t>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D94330-89ED-7BF7-1136-AA1786AB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95" y="2552577"/>
            <a:ext cx="5973009" cy="175284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CC0A32-2347-CB63-E716-F489F5CE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89" y="4768952"/>
            <a:ext cx="4923104" cy="151067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DD42FF-5AB2-22CF-A793-6399CCE14FC4}"/>
              </a:ext>
            </a:extLst>
          </p:cNvPr>
          <p:cNvSpPr txBox="1"/>
          <p:nvPr/>
        </p:nvSpPr>
        <p:spPr>
          <a:xfrm>
            <a:off x="1122030" y="5062623"/>
            <a:ext cx="5482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• Les exemples d’</a:t>
            </a:r>
            <a:r>
              <a:rPr lang="fr-CA" dirty="0">
                <a:solidFill>
                  <a:srgbClr val="FA4098"/>
                </a:solidFill>
              </a:rPr>
              <a:t>actions</a:t>
            </a:r>
            <a:r>
              <a:rPr lang="fr-CA" dirty="0">
                <a:solidFill>
                  <a:srgbClr val="9073D1"/>
                </a:solidFill>
              </a:rPr>
              <a:t> des prochaines diapos sont adaptées à cette </a:t>
            </a:r>
            <a:r>
              <a:rPr lang="fr-CA" dirty="0">
                <a:solidFill>
                  <a:srgbClr val="FA4098"/>
                </a:solidFill>
              </a:rPr>
              <a:t>table d’utilisateurs</a:t>
            </a:r>
            <a:r>
              <a:rPr lang="fr-CA" dirty="0">
                <a:solidFill>
                  <a:srgbClr val="9073D1"/>
                </a:solidFill>
              </a:rPr>
              <a:t>. Rien ne vous empêche d’ajouter / retirer des propriétés.</a:t>
            </a:r>
          </a:p>
        </p:txBody>
      </p:sp>
    </p:spTree>
    <p:extLst>
      <p:ext uri="{BB962C8B-B14F-4D97-AF65-F5344CB8AC3E}">
        <p14:creationId xmlns:p14="http://schemas.microsoft.com/office/powerpoint/2010/main" val="83519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Inscription</a:t>
            </a:r>
            <a:r>
              <a:rPr lang="fr-CA" dirty="0"/>
              <a:t> : </a:t>
            </a:r>
            <a:r>
              <a:rPr lang="fr-CA" dirty="0" err="1">
                <a:solidFill>
                  <a:srgbClr val="FA4098"/>
                </a:solidFill>
              </a:rPr>
              <a:t>ViewModel</a:t>
            </a:r>
            <a:r>
              <a:rPr lang="fr-CA" dirty="0"/>
              <a:t> pour envoyer les informations d’inscription de la vue au contrôleur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A5B484-F00F-CF26-3141-63F62556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0" y="2508876"/>
            <a:ext cx="7266538" cy="408819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EFAC47-1671-0962-E9F4-B6598D8FF875}"/>
              </a:ext>
            </a:extLst>
          </p:cNvPr>
          <p:cNvSpPr txBox="1"/>
          <p:nvPr/>
        </p:nvSpPr>
        <p:spPr>
          <a:xfrm>
            <a:off x="195707" y="3053593"/>
            <a:ext cx="4275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• Ce </a:t>
            </a:r>
            <a:r>
              <a:rPr lang="fr-CA" dirty="0" err="1">
                <a:solidFill>
                  <a:srgbClr val="FA4098"/>
                </a:solidFill>
              </a:rPr>
              <a:t>ViewModel</a:t>
            </a:r>
            <a:r>
              <a:rPr lang="fr-CA" dirty="0">
                <a:solidFill>
                  <a:srgbClr val="9073D1"/>
                </a:solidFill>
              </a:rPr>
              <a:t> ne fait référence à aucune table dans la BD et sert juste à </a:t>
            </a:r>
            <a:r>
              <a:rPr lang="fr-CA" b="1" dirty="0">
                <a:solidFill>
                  <a:srgbClr val="9073D1"/>
                </a:solidFill>
              </a:rPr>
              <a:t>encapsuler</a:t>
            </a:r>
            <a:r>
              <a:rPr lang="fr-CA" dirty="0">
                <a:solidFill>
                  <a:srgbClr val="9073D1"/>
                </a:solidFill>
              </a:rPr>
              <a:t> les données du formulaire d’inscription pour les envoyer au contrôleur.</a:t>
            </a:r>
          </a:p>
          <a:p>
            <a:endParaRPr lang="fr-CA" dirty="0">
              <a:solidFill>
                <a:srgbClr val="9073D1"/>
              </a:solidFill>
            </a:endParaRPr>
          </a:p>
          <a:p>
            <a:r>
              <a:rPr lang="fr-CA" dirty="0">
                <a:solidFill>
                  <a:srgbClr val="9073D1"/>
                </a:solidFill>
              </a:rPr>
              <a:t>• On doit se </a:t>
            </a:r>
            <a:r>
              <a:rPr lang="fr-CA" i="1" dirty="0">
                <a:solidFill>
                  <a:srgbClr val="9073D1"/>
                </a:solidFill>
              </a:rPr>
              <a:t>gâter</a:t>
            </a:r>
            <a:r>
              <a:rPr lang="fr-CA" dirty="0">
                <a:solidFill>
                  <a:srgbClr val="9073D1"/>
                </a:solidFill>
              </a:rPr>
              <a:t> sur les [</a:t>
            </a:r>
            <a:r>
              <a:rPr lang="fr-CA" dirty="0" err="1">
                <a:solidFill>
                  <a:srgbClr val="FA4098"/>
                </a:solidFill>
              </a:rPr>
              <a:t>DataAnnotations</a:t>
            </a:r>
            <a:r>
              <a:rPr lang="fr-CA" dirty="0">
                <a:solidFill>
                  <a:srgbClr val="9073D1"/>
                </a:solidFill>
              </a:rPr>
              <a:t>] pour </a:t>
            </a:r>
            <a:r>
              <a:rPr lang="fr-CA" b="1" dirty="0">
                <a:solidFill>
                  <a:srgbClr val="9073D1"/>
                </a:solidFill>
              </a:rPr>
              <a:t>offrir le meilleur feedback possible </a:t>
            </a:r>
            <a:r>
              <a:rPr lang="fr-CA" dirty="0">
                <a:solidFill>
                  <a:srgbClr val="9073D1"/>
                </a:solidFill>
              </a:rPr>
              <a:t>lors de la validation du formulaire d’inscription.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387BDB2-3ADC-B1F1-53CC-04FEFAE6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383" y="172620"/>
            <a:ext cx="2715004" cy="74305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1914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solidFill>
                  <a:srgbClr val="9073D1"/>
                </a:solidFill>
              </a:rPr>
              <a:t>Gestion des utilisateurs</a:t>
            </a:r>
          </a:p>
          <a:p>
            <a:r>
              <a:rPr lang="fr-CA" dirty="0">
                <a:solidFill>
                  <a:srgbClr val="AB73D1"/>
                </a:solidFill>
              </a:rPr>
              <a:t> Validation du </a:t>
            </a:r>
            <a:r>
              <a:rPr lang="fr-CA" dirty="0" err="1">
                <a:solidFill>
                  <a:srgbClr val="AB73D1"/>
                </a:solidFill>
              </a:rPr>
              <a:t>ModelState</a:t>
            </a:r>
            <a:r>
              <a:rPr lang="fr-CA" dirty="0">
                <a:solidFill>
                  <a:srgbClr val="AB73D1"/>
                </a:solidFill>
              </a:rPr>
              <a:t> personnalisée</a:t>
            </a:r>
          </a:p>
          <a:p>
            <a:r>
              <a:rPr lang="fr-CA" dirty="0">
                <a:solidFill>
                  <a:srgbClr val="BD7ABF"/>
                </a:solidFill>
              </a:rPr>
              <a:t> </a:t>
            </a:r>
            <a:r>
              <a:rPr lang="fr-CA" dirty="0" err="1">
                <a:solidFill>
                  <a:srgbClr val="BD7ABF"/>
                </a:solidFill>
              </a:rPr>
              <a:t>GitKraken</a:t>
            </a:r>
            <a:r>
              <a:rPr lang="fr-CA" dirty="0">
                <a:solidFill>
                  <a:srgbClr val="BD7ABF"/>
                </a:solidFill>
              </a:rPr>
              <a:t> en 4D5 (TP2)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497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Inscription</a:t>
            </a:r>
            <a:r>
              <a:rPr lang="fr-CA" dirty="0"/>
              <a:t> : Action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E58E43-18CD-2A35-51E6-68CAB3B4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66" y="1848044"/>
            <a:ext cx="7457813" cy="483192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E87DA8-59BE-1396-DD77-BC5590F2BB10}"/>
              </a:ext>
            </a:extLst>
          </p:cNvPr>
          <p:cNvSpPr txBox="1"/>
          <p:nvPr/>
        </p:nvSpPr>
        <p:spPr>
          <a:xfrm>
            <a:off x="78261" y="2555845"/>
            <a:ext cx="4275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• En résumé :</a:t>
            </a:r>
          </a:p>
          <a:p>
            <a:r>
              <a:rPr lang="fr-CA" dirty="0">
                <a:solidFill>
                  <a:srgbClr val="9073D1"/>
                </a:solidFill>
              </a:rPr>
              <a:t>-&gt; On vérifie si le </a:t>
            </a:r>
            <a:r>
              <a:rPr lang="fr-CA" dirty="0">
                <a:solidFill>
                  <a:srgbClr val="FA4098"/>
                </a:solidFill>
              </a:rPr>
              <a:t>pseudonyme</a:t>
            </a:r>
            <a:r>
              <a:rPr lang="fr-CA" dirty="0">
                <a:solidFill>
                  <a:srgbClr val="9073D1"/>
                </a:solidFill>
              </a:rPr>
              <a:t> est </a:t>
            </a:r>
            <a:r>
              <a:rPr lang="fr-CA" b="1" dirty="0">
                <a:solidFill>
                  <a:srgbClr val="9073D1"/>
                </a:solidFill>
              </a:rPr>
              <a:t>déjà utilisé</a:t>
            </a:r>
            <a:r>
              <a:rPr lang="fr-CA" dirty="0">
                <a:solidFill>
                  <a:srgbClr val="9073D1"/>
                </a:solidFill>
              </a:rPr>
              <a:t>.</a:t>
            </a:r>
          </a:p>
          <a:p>
            <a:r>
              <a:rPr lang="fr-CA" dirty="0">
                <a:solidFill>
                  <a:srgbClr val="9073D1"/>
                </a:solidFill>
              </a:rPr>
              <a:t>-&gt; On </a:t>
            </a:r>
            <a:r>
              <a:rPr lang="fr-CA" b="1" dirty="0">
                <a:solidFill>
                  <a:srgbClr val="9073D1"/>
                </a:solidFill>
              </a:rPr>
              <a:t>INSERT</a:t>
            </a:r>
            <a:r>
              <a:rPr lang="fr-CA" dirty="0">
                <a:solidFill>
                  <a:srgbClr val="9073D1"/>
                </a:solidFill>
              </a:rPr>
              <a:t> le nouvel utilisateur à l’aide d’une </a:t>
            </a:r>
            <a:r>
              <a:rPr lang="fr-CA" dirty="0">
                <a:solidFill>
                  <a:srgbClr val="FA4098"/>
                </a:solidFill>
              </a:rPr>
              <a:t>procédure stockée</a:t>
            </a:r>
            <a:r>
              <a:rPr lang="fr-CA" dirty="0">
                <a:solidFill>
                  <a:srgbClr val="9073D1"/>
                </a:solidFill>
              </a:rPr>
              <a:t>. (Montrée dans les diapos précédentes)</a:t>
            </a:r>
          </a:p>
          <a:p>
            <a:r>
              <a:rPr lang="fr-CA" dirty="0">
                <a:solidFill>
                  <a:srgbClr val="9073D1"/>
                </a:solidFill>
              </a:rPr>
              <a:t>-&gt; Si </a:t>
            </a:r>
            <a:r>
              <a:rPr lang="fr-CA" dirty="0">
                <a:solidFill>
                  <a:srgbClr val="FA4098"/>
                </a:solidFill>
              </a:rPr>
              <a:t>exception SQL</a:t>
            </a:r>
            <a:r>
              <a:rPr lang="fr-CA" dirty="0">
                <a:solidFill>
                  <a:srgbClr val="9073D1"/>
                </a:solidFill>
              </a:rPr>
              <a:t> quelconque, on revient dans la </a:t>
            </a:r>
            <a:r>
              <a:rPr lang="fr-CA" b="1" dirty="0">
                <a:solidFill>
                  <a:srgbClr val="9073D1"/>
                </a:solidFill>
              </a:rPr>
              <a:t>vue d’inscription</a:t>
            </a:r>
            <a:r>
              <a:rPr lang="fr-CA" dirty="0">
                <a:solidFill>
                  <a:srgbClr val="9073D1"/>
                </a:solidFill>
              </a:rPr>
              <a:t>. Ça ne devrait pas arriver si on a bien fait nos </a:t>
            </a:r>
            <a:r>
              <a:rPr lang="fr-CA" dirty="0" err="1">
                <a:solidFill>
                  <a:srgbClr val="FA4098"/>
                </a:solidFill>
              </a:rPr>
              <a:t>DataAnnotations</a:t>
            </a:r>
            <a:r>
              <a:rPr lang="fr-CA" dirty="0">
                <a:solidFill>
                  <a:srgbClr val="9073D1"/>
                </a:solidFill>
              </a:rPr>
              <a:t> dans le </a:t>
            </a:r>
            <a:r>
              <a:rPr lang="fr-CA" dirty="0" err="1">
                <a:solidFill>
                  <a:srgbClr val="FA4098"/>
                </a:solidFill>
              </a:rPr>
              <a:t>ViewModel</a:t>
            </a:r>
            <a:r>
              <a:rPr lang="fr-CA" dirty="0">
                <a:solidFill>
                  <a:srgbClr val="9073D1"/>
                </a:solidFill>
              </a:rPr>
              <a:t> et que la BD est fonctionnelle.</a:t>
            </a:r>
          </a:p>
          <a:p>
            <a:r>
              <a:rPr lang="fr-CA" dirty="0">
                <a:solidFill>
                  <a:srgbClr val="9073D1"/>
                </a:solidFill>
              </a:rPr>
              <a:t>-&gt; Sinon, tout est beau et on peut changer de vue </a:t>
            </a:r>
            <a:r>
              <a:rPr lang="fr-CA" dirty="0" err="1">
                <a:solidFill>
                  <a:srgbClr val="9073D1"/>
                </a:solidFill>
              </a:rPr>
              <a:t>Razor</a:t>
            </a:r>
            <a:r>
              <a:rPr lang="fr-CA" dirty="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90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Connexion</a:t>
            </a:r>
            <a:r>
              <a:rPr lang="fr-CA" dirty="0"/>
              <a:t> : </a:t>
            </a:r>
            <a:r>
              <a:rPr lang="fr-CA" dirty="0" err="1">
                <a:solidFill>
                  <a:srgbClr val="FA4098"/>
                </a:solidFill>
              </a:rPr>
              <a:t>ViewModel</a:t>
            </a:r>
            <a:r>
              <a:rPr lang="fr-CA" dirty="0"/>
              <a:t> pour envoyer les informations de connexion de la vue au contrôleur</a:t>
            </a:r>
          </a:p>
          <a:p>
            <a:pPr lvl="2"/>
            <a:r>
              <a:rPr lang="fr-CA" dirty="0"/>
              <a:t> Vous pourriez décider d’utiliser le courriel au lieu du pseudonyme.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851B6A-EFD2-0062-7619-195B0C7B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84" y="2895961"/>
            <a:ext cx="7573432" cy="232442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0F94E9-CC7F-C2C3-460B-C2798987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979" y="172620"/>
            <a:ext cx="2715004" cy="74305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425289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Connexion</a:t>
            </a:r>
            <a:r>
              <a:rPr lang="fr-CA" dirty="0"/>
              <a:t> : Action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4F7251-A04B-4ECA-4C2A-271EBE71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50" y="2155971"/>
            <a:ext cx="8810080" cy="451357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B28597E-F24B-BA99-0251-EFDE48307CDB}"/>
              </a:ext>
            </a:extLst>
          </p:cNvPr>
          <p:cNvSpPr txBox="1"/>
          <p:nvPr/>
        </p:nvSpPr>
        <p:spPr>
          <a:xfrm>
            <a:off x="78261" y="2535547"/>
            <a:ext cx="2891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En résumé :</a:t>
            </a:r>
          </a:p>
          <a:p>
            <a:r>
              <a:rPr lang="fr-CA" sz="1600" dirty="0">
                <a:solidFill>
                  <a:srgbClr val="9073D1"/>
                </a:solidFill>
              </a:rPr>
              <a:t>-&gt; On utilise une </a:t>
            </a:r>
            <a:r>
              <a:rPr lang="fr-CA" sz="1600" dirty="0">
                <a:solidFill>
                  <a:srgbClr val="FA4098"/>
                </a:solidFill>
              </a:rPr>
              <a:t>procédure stockée</a:t>
            </a:r>
            <a:r>
              <a:rPr lang="fr-CA" sz="1600" dirty="0">
                <a:solidFill>
                  <a:srgbClr val="9073D1"/>
                </a:solidFill>
              </a:rPr>
              <a:t> qui retourne l’utilisateur </a:t>
            </a:r>
            <a:r>
              <a:rPr lang="fr-CA" sz="1600" b="1" dirty="0">
                <a:solidFill>
                  <a:srgbClr val="9073D1"/>
                </a:solidFill>
              </a:rPr>
              <a:t>seulement si le mot de passe fourni est valide</a:t>
            </a:r>
            <a:r>
              <a:rPr lang="fr-CA" sz="1600" dirty="0">
                <a:solidFill>
                  <a:srgbClr val="9073D1"/>
                </a:solidFill>
              </a:rPr>
              <a:t> ! (Montrée dans la prochaine diapo)</a:t>
            </a:r>
          </a:p>
          <a:p>
            <a:r>
              <a:rPr lang="fr-CA" sz="1600" dirty="0">
                <a:solidFill>
                  <a:srgbClr val="9073D1"/>
                </a:solidFill>
              </a:rPr>
              <a:t>-&gt; Si les identifiants fournis sont </a:t>
            </a:r>
            <a:r>
              <a:rPr lang="fr-CA" sz="1600" b="1" dirty="0">
                <a:solidFill>
                  <a:srgbClr val="9073D1"/>
                </a:solidFill>
              </a:rPr>
              <a:t>valides</a:t>
            </a:r>
            <a:r>
              <a:rPr lang="fr-CA" sz="1600" dirty="0">
                <a:solidFill>
                  <a:srgbClr val="9073D1"/>
                </a:solidFill>
              </a:rPr>
              <a:t>, on crée un </a:t>
            </a:r>
            <a:r>
              <a:rPr lang="fr-CA" sz="1600" dirty="0">
                <a:solidFill>
                  <a:srgbClr val="FA4098"/>
                </a:solidFill>
              </a:rPr>
              <a:t>cookie</a:t>
            </a:r>
            <a:r>
              <a:rPr lang="fr-CA" sz="1600" dirty="0">
                <a:solidFill>
                  <a:srgbClr val="9073D1"/>
                </a:solidFill>
              </a:rPr>
              <a:t> </a:t>
            </a:r>
            <a:r>
              <a:rPr lang="en-CA" sz="1600" dirty="0">
                <a:solidFill>
                  <a:srgbClr val="9073D1"/>
                </a:solidFill>
              </a:rPr>
              <a:t>🍪 </a:t>
            </a:r>
            <a:r>
              <a:rPr lang="fr-CA" sz="1600" dirty="0">
                <a:solidFill>
                  <a:srgbClr val="9073D1"/>
                </a:solidFill>
              </a:rPr>
              <a:t>qui identifie l’utilisateur, on lui envoie en le stockant dans son navigateur et on redirige vers une autre page.</a:t>
            </a:r>
          </a:p>
          <a:p>
            <a:r>
              <a:rPr lang="fr-CA" sz="1600" dirty="0">
                <a:solidFill>
                  <a:srgbClr val="9073D1"/>
                </a:solidFill>
              </a:rPr>
              <a:t>-&gt; Si les identifiants sont </a:t>
            </a:r>
            <a:r>
              <a:rPr lang="fr-CA" sz="1600" b="1" dirty="0">
                <a:solidFill>
                  <a:srgbClr val="9073D1"/>
                </a:solidFill>
              </a:rPr>
              <a:t>invalides</a:t>
            </a:r>
            <a:r>
              <a:rPr lang="fr-CA" sz="1600" dirty="0">
                <a:solidFill>
                  <a:srgbClr val="9073D1"/>
                </a:solidFill>
              </a:rPr>
              <a:t>, on reste sur la même page et on affiche un message d’erreur.</a:t>
            </a:r>
          </a:p>
        </p:txBody>
      </p:sp>
      <p:pic>
        <p:nvPicPr>
          <p:cNvPr id="9" name="Image 8" descr="Une image contenant vitesse&#10;&#10;Description générée automatiquement">
            <a:extLst>
              <a:ext uri="{FF2B5EF4-FFF2-40B4-BE49-F238E27FC236}">
                <a16:creationId xmlns:a16="http://schemas.microsoft.com/office/drawing/2014/main" id="{25E935E5-638C-AA8B-207D-CA2635186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228" y="657996"/>
            <a:ext cx="2694220" cy="16389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0B68B3-AA74-6952-2977-42F844CE8159}"/>
              </a:ext>
            </a:extLst>
          </p:cNvPr>
          <p:cNvSpPr/>
          <p:nvPr/>
        </p:nvSpPr>
        <p:spPr>
          <a:xfrm>
            <a:off x="3389152" y="2734811"/>
            <a:ext cx="8534400" cy="203852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FBD3E-6708-B169-453A-33009E6B7E80}"/>
              </a:ext>
            </a:extLst>
          </p:cNvPr>
          <p:cNvSpPr/>
          <p:nvPr/>
        </p:nvSpPr>
        <p:spPr>
          <a:xfrm>
            <a:off x="3381005" y="4848837"/>
            <a:ext cx="7482738" cy="142247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581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Connexion</a:t>
            </a:r>
            <a:r>
              <a:rPr lang="fr-CA" dirty="0"/>
              <a:t> : </a:t>
            </a:r>
            <a:r>
              <a:rPr lang="fr-CA" dirty="0">
                <a:solidFill>
                  <a:srgbClr val="FA4098"/>
                </a:solidFill>
              </a:rPr>
              <a:t>Procédure stockée</a:t>
            </a:r>
            <a:r>
              <a:rPr lang="fr-CA" dirty="0"/>
              <a:t> qui retourne l’utilisateur </a:t>
            </a:r>
            <a:r>
              <a:rPr lang="fr-CA" b="1" dirty="0"/>
              <a:t>SI les identifiants fournis sont valides</a:t>
            </a:r>
            <a:r>
              <a:rPr lang="fr-CA" dirty="0"/>
              <a:t>. (Similaire à celle montrée plus tôt)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FE737F-806B-EAD8-B13B-B2AF5D5C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62" y="2481553"/>
            <a:ext cx="9365875" cy="395989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28F724-0A5D-F758-6FAB-1BEB6FE6F7CB}"/>
              </a:ext>
            </a:extLst>
          </p:cNvPr>
          <p:cNvSpPr txBox="1"/>
          <p:nvPr/>
        </p:nvSpPr>
        <p:spPr>
          <a:xfrm>
            <a:off x="3782518" y="5915355"/>
            <a:ext cx="699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Ici, on ne peut pas juste </a:t>
            </a:r>
            <a:r>
              <a:rPr lang="fr-CA" sz="1400" dirty="0">
                <a:solidFill>
                  <a:srgbClr val="FA4098"/>
                </a:solidFill>
              </a:rPr>
              <a:t>SELECT NULL</a:t>
            </a:r>
            <a:r>
              <a:rPr lang="fr-CA" sz="1400" dirty="0">
                <a:solidFill>
                  <a:srgbClr val="9073D1"/>
                </a:solidFill>
              </a:rPr>
              <a:t>. Rappelez vous qu’avec </a:t>
            </a:r>
            <a:r>
              <a:rPr lang="fr-CA" sz="1400" dirty="0">
                <a:solidFill>
                  <a:srgbClr val="FA4098"/>
                </a:solidFill>
              </a:rPr>
              <a:t>.</a:t>
            </a:r>
            <a:r>
              <a:rPr lang="fr-CA" sz="1400" dirty="0" err="1">
                <a:solidFill>
                  <a:srgbClr val="FA4098"/>
                </a:solidFill>
              </a:rPr>
              <a:t>FromSqlRaw</a:t>
            </a:r>
            <a:r>
              <a:rPr lang="fr-CA" sz="1400" dirty="0">
                <a:solidFill>
                  <a:srgbClr val="9073D1"/>
                </a:solidFill>
              </a:rPr>
              <a:t>, on doit retourner un objet </a:t>
            </a:r>
            <a:r>
              <a:rPr lang="fr-CA" sz="1400" b="1" dirty="0">
                <a:solidFill>
                  <a:srgbClr val="9073D1"/>
                </a:solidFill>
              </a:rPr>
              <a:t>dont la structure correspond à une des tables ou des vues de la BD </a:t>
            </a:r>
            <a:r>
              <a:rPr lang="fr-CA" sz="1400" dirty="0">
                <a:solidFill>
                  <a:srgbClr val="9073D1"/>
                </a:solidFill>
              </a:rPr>
              <a:t>!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9007F66-46E2-19CC-9FD8-3A411F0882BC}"/>
              </a:ext>
            </a:extLst>
          </p:cNvPr>
          <p:cNvCxnSpPr>
            <a:cxnSpLocks/>
          </p:cNvCxnSpPr>
          <p:nvPr/>
        </p:nvCxnSpPr>
        <p:spPr>
          <a:xfrm flipH="1" flipV="1">
            <a:off x="3397541" y="5915355"/>
            <a:ext cx="384977" cy="26161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95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Déconnexion</a:t>
            </a:r>
            <a:r>
              <a:rPr lang="fr-CA" dirty="0"/>
              <a:t> : Action </a:t>
            </a:r>
            <a:r>
              <a:rPr lang="fr-CA" sz="1600" dirty="0"/>
              <a:t>(Presqu’aussi simple qu’avec Angular !)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2208CC-BE18-ABC3-A295-F57AEB1A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67" y="3526624"/>
            <a:ext cx="5410955" cy="166710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877170-B6B2-A9B0-78DE-2ED57639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79" y="3355150"/>
            <a:ext cx="4391638" cy="34294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9D012A2-CCBE-4D23-8C2F-5330CFD5286D}"/>
              </a:ext>
            </a:extLst>
          </p:cNvPr>
          <p:cNvSpPr txBox="1"/>
          <p:nvPr/>
        </p:nvSpPr>
        <p:spPr>
          <a:xfrm>
            <a:off x="456965" y="3663768"/>
            <a:ext cx="548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En résumé :</a:t>
            </a:r>
          </a:p>
          <a:p>
            <a:r>
              <a:rPr lang="fr-CA" sz="1600" dirty="0">
                <a:solidFill>
                  <a:srgbClr val="9073D1"/>
                </a:solidFill>
              </a:rPr>
              <a:t>-&gt; </a:t>
            </a:r>
            <a:r>
              <a:rPr lang="en-CA" sz="1600" dirty="0">
                <a:solidFill>
                  <a:srgbClr val="9073D1"/>
                </a:solidFill>
              </a:rPr>
              <a:t>Avec </a:t>
            </a:r>
            <a:r>
              <a:rPr lang="en-CA" sz="1600" dirty="0">
                <a:solidFill>
                  <a:srgbClr val="FA4098"/>
                </a:solidFill>
              </a:rPr>
              <a:t>.</a:t>
            </a:r>
            <a:r>
              <a:rPr lang="en-CA" sz="1600" dirty="0" err="1">
                <a:solidFill>
                  <a:srgbClr val="FA4098"/>
                </a:solidFill>
              </a:rPr>
              <a:t>SignOutAsync</a:t>
            </a:r>
            <a:r>
              <a:rPr lang="en-CA" sz="1600" dirty="0">
                <a:solidFill>
                  <a:srgbClr val="FA4098"/>
                </a:solidFill>
              </a:rPr>
              <a:t>()</a:t>
            </a:r>
            <a:r>
              <a:rPr lang="en-CA" sz="1600" dirty="0">
                <a:solidFill>
                  <a:srgbClr val="9073D1"/>
                </a:solidFill>
              </a:rPr>
              <a:t>, </a:t>
            </a:r>
            <a:r>
              <a:rPr lang="fr-CA" sz="1600" dirty="0">
                <a:solidFill>
                  <a:srgbClr val="9073D1"/>
                </a:solidFill>
              </a:rPr>
              <a:t>on retire le cookie du navigateur.</a:t>
            </a:r>
          </a:p>
          <a:p>
            <a:r>
              <a:rPr lang="fr-CA" sz="1600" dirty="0">
                <a:solidFill>
                  <a:srgbClr val="9073D1"/>
                </a:solidFill>
              </a:rPr>
              <a:t>-&gt; L’action est de type </a:t>
            </a:r>
            <a:r>
              <a:rPr lang="fr-CA" sz="1600" dirty="0" err="1">
                <a:solidFill>
                  <a:srgbClr val="FA4098"/>
                </a:solidFill>
              </a:rPr>
              <a:t>Get</a:t>
            </a:r>
            <a:r>
              <a:rPr lang="fr-CA" sz="1600" dirty="0">
                <a:solidFill>
                  <a:srgbClr val="9073D1"/>
                </a:solidFill>
              </a:rPr>
              <a:t> car dans ce cas, on a juste fait un « bouton » de déconnexion, sans vue </a:t>
            </a:r>
            <a:r>
              <a:rPr lang="fr-CA" sz="1600" dirty="0" err="1">
                <a:solidFill>
                  <a:srgbClr val="9073D1"/>
                </a:solidFill>
              </a:rPr>
              <a:t>Razor</a:t>
            </a:r>
            <a:r>
              <a:rPr lang="fr-CA" sz="1600" dirty="0">
                <a:solidFill>
                  <a:srgbClr val="9073D1"/>
                </a:solidFill>
              </a:rPr>
              <a:t> particulière.</a:t>
            </a:r>
          </a:p>
          <a:p>
            <a:r>
              <a:rPr lang="fr-CA" sz="1600" dirty="0">
                <a:solidFill>
                  <a:srgbClr val="9073D1"/>
                </a:solidFill>
              </a:rPr>
              <a:t>-&gt; On peut ensuite rediriger vers l’action de notre choix.</a:t>
            </a:r>
          </a:p>
        </p:txBody>
      </p:sp>
      <p:pic>
        <p:nvPicPr>
          <p:cNvPr id="9" name="Image 8" descr="Une image contenant vitesse&#10;&#10;Description générée automatiquement">
            <a:extLst>
              <a:ext uri="{FF2B5EF4-FFF2-40B4-BE49-F238E27FC236}">
                <a16:creationId xmlns:a16="http://schemas.microsoft.com/office/drawing/2014/main" id="{64932DFF-2606-C730-659C-6DD9F1EC8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0" y="1966718"/>
            <a:ext cx="1895911" cy="11533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1C0CE42-9B2E-8A48-63EC-DE063CE28A6C}"/>
              </a:ext>
            </a:extLst>
          </p:cNvPr>
          <p:cNvSpPr txBox="1"/>
          <p:nvPr/>
        </p:nvSpPr>
        <p:spPr>
          <a:xfrm>
            <a:off x="9678098" y="2437211"/>
            <a:ext cx="855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❌</a:t>
            </a:r>
            <a:endParaRPr lang="fr-CA" sz="4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11BE08-2FC5-B68C-1A7F-D1F03B4CB113}"/>
              </a:ext>
            </a:extLst>
          </p:cNvPr>
          <p:cNvSpPr txBox="1"/>
          <p:nvPr/>
        </p:nvSpPr>
        <p:spPr>
          <a:xfrm>
            <a:off x="10363202" y="2901072"/>
            <a:ext cx="165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9073D1"/>
                </a:solidFill>
              </a:rPr>
              <a:t>On coupe dans le sucre</a:t>
            </a:r>
          </a:p>
        </p:txBody>
      </p:sp>
    </p:spTree>
    <p:extLst>
      <p:ext uri="{BB962C8B-B14F-4D97-AF65-F5344CB8AC3E}">
        <p14:creationId xmlns:p14="http://schemas.microsoft.com/office/powerpoint/2010/main" val="2389354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50572"/>
            <a:ext cx="10512000" cy="5026393"/>
          </a:xfrm>
        </p:spPr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Dans </a:t>
            </a:r>
            <a:r>
              <a:rPr lang="fr-CA" b="1" u="sng" dirty="0"/>
              <a:t>n’importe quelle action</a:t>
            </a:r>
            <a:r>
              <a:rPr lang="fr-CA" dirty="0"/>
              <a:t>, grâce au </a:t>
            </a:r>
            <a:r>
              <a:rPr lang="fr-CA" dirty="0">
                <a:solidFill>
                  <a:srgbClr val="FA4098"/>
                </a:solidFill>
              </a:rPr>
              <a:t>cookie </a:t>
            </a:r>
            <a:r>
              <a:rPr lang="en-CA" dirty="0">
                <a:solidFill>
                  <a:srgbClr val="FA4098"/>
                </a:solidFill>
              </a:rPr>
              <a:t>🍪</a:t>
            </a:r>
            <a:r>
              <a:rPr lang="fr-CA" dirty="0"/>
              <a:t>, on peut récupérer l’utilisateur qui vient d’appeler l’action.</a:t>
            </a:r>
          </a:p>
          <a:p>
            <a:pPr lvl="2"/>
            <a:r>
              <a:rPr lang="fr-CA" dirty="0"/>
              <a:t> Avec les if, aucune erreur ne sera générée si l’action est utilisée par un </a:t>
            </a:r>
            <a:r>
              <a:rPr lang="fr-CA" b="1" dirty="0"/>
              <a:t>visiteur</a:t>
            </a:r>
            <a:r>
              <a:rPr lang="fr-CA" dirty="0"/>
              <a:t>, bien entendu.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4707D6-85EE-088D-7AFA-84EDD2BD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9" y="3012280"/>
            <a:ext cx="10004659" cy="307575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26E76-6B78-85DF-7449-C4A44E8974D6}"/>
              </a:ext>
            </a:extLst>
          </p:cNvPr>
          <p:cNvSpPr/>
          <p:nvPr/>
        </p:nvSpPr>
        <p:spPr>
          <a:xfrm>
            <a:off x="1476461" y="3414320"/>
            <a:ext cx="9521505" cy="2214693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58155A-0F04-F2E5-E62C-2FEBFCE7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45" y="6243106"/>
            <a:ext cx="1552792" cy="4667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0C3DF7-4C7F-D207-2AB1-9FD743E03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61" y="6266922"/>
            <a:ext cx="4105848" cy="41915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97227CD-B430-E4CF-6F4F-74CAA7B24A02}"/>
              </a:ext>
            </a:extLst>
          </p:cNvPr>
          <p:cNvSpPr txBox="1"/>
          <p:nvPr/>
        </p:nvSpPr>
        <p:spPr>
          <a:xfrm>
            <a:off x="5938987" y="3638563"/>
            <a:ext cx="4359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FA4098"/>
                </a:solidFill>
              </a:rPr>
              <a:t>(C’est écrit Identity, mais ça n’a rien à voir avec la librairie Identity)</a:t>
            </a:r>
          </a:p>
        </p:txBody>
      </p:sp>
    </p:spTree>
    <p:extLst>
      <p:ext uri="{BB962C8B-B14F-4D97-AF65-F5344CB8AC3E}">
        <p14:creationId xmlns:p14="http://schemas.microsoft.com/office/powerpoint/2010/main" val="4290244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 dans le projet Web</a:t>
            </a:r>
          </a:p>
          <a:p>
            <a:pPr lvl="1"/>
            <a:r>
              <a:rPr lang="fr-CA" dirty="0"/>
              <a:t> Rappel : Pour qu’une action soit seulement utilisable par un utilisateur </a:t>
            </a:r>
            <a:r>
              <a:rPr lang="fr-CA" b="1" dirty="0"/>
              <a:t>authentifié</a:t>
            </a:r>
            <a:r>
              <a:rPr lang="fr-CA" dirty="0"/>
              <a:t>, (donc avec un </a:t>
            </a:r>
            <a:r>
              <a:rPr lang="fr-CA" dirty="0">
                <a:solidFill>
                  <a:srgbClr val="FA4098"/>
                </a:solidFill>
              </a:rPr>
              <a:t>cookie</a:t>
            </a:r>
            <a:r>
              <a:rPr lang="fr-CA" dirty="0"/>
              <a:t>) on ajoute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 au-dessus.</a:t>
            </a:r>
          </a:p>
          <a:p>
            <a:pPr lvl="2"/>
            <a:r>
              <a:rPr lang="fr-CA" dirty="0"/>
              <a:t> Alternativement, on peut mettre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 au-dessus d’un contrôleur pour que TOUTES ses actions soient exclusivement utilisables par un utilisateur authentifié.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838B08-728C-59CF-A7E3-E27FCDD0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28" y="3216030"/>
            <a:ext cx="4791744" cy="89547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4054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16DF424-E74E-5227-8860-CF496443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Usage de </a:t>
            </a:r>
            <a:r>
              <a:rPr lang="fr-CA" dirty="0" err="1">
                <a:solidFill>
                  <a:srgbClr val="FA4098"/>
                </a:solidFill>
              </a:rPr>
              <a:t>ModelState</a:t>
            </a:r>
            <a:r>
              <a:rPr lang="fr-CA" dirty="0"/>
              <a:t> quand on crée / update	</a:t>
            </a:r>
          </a:p>
          <a:p>
            <a:pPr lvl="1"/>
            <a:r>
              <a:rPr lang="fr-CA" dirty="0"/>
              <a:t> Lorsqu’on crée ou update une entité qui possède une ou des références vers une autre entité, </a:t>
            </a:r>
            <a:r>
              <a:rPr lang="fr-CA" dirty="0" err="1">
                <a:solidFill>
                  <a:srgbClr val="FA4098"/>
                </a:solidFill>
              </a:rPr>
              <a:t>ModelState.IsValid</a:t>
            </a:r>
            <a:r>
              <a:rPr lang="fr-CA" dirty="0"/>
              <a:t> peut nous agacer :</a:t>
            </a:r>
          </a:p>
          <a:p>
            <a:pPr lvl="2"/>
            <a:r>
              <a:rPr lang="fr-CA" dirty="0"/>
              <a:t> Au moment où l’</a:t>
            </a:r>
            <a:r>
              <a:rPr lang="fr-CA" b="1" dirty="0"/>
              <a:t>action</a:t>
            </a:r>
            <a:r>
              <a:rPr lang="fr-CA" dirty="0"/>
              <a:t> reçoit l’entité créée dans le formulaire d’une vue </a:t>
            </a:r>
            <a:r>
              <a:rPr lang="fr-CA" dirty="0" err="1"/>
              <a:t>Razor</a:t>
            </a:r>
            <a:r>
              <a:rPr lang="fr-CA" dirty="0"/>
              <a:t>, la référence vers l’entité (Ex : </a:t>
            </a:r>
            <a:r>
              <a:rPr lang="fr-CA" dirty="0" err="1">
                <a:solidFill>
                  <a:srgbClr val="73B3D1"/>
                </a:solidFill>
              </a:rPr>
              <a:t>Employe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 err="1">
                <a:solidFill>
                  <a:schemeClr val="tx1"/>
                </a:solidFill>
              </a:rPr>
              <a:t>Employe</a:t>
            </a:r>
            <a:r>
              <a:rPr lang="fr-CA" dirty="0"/>
              <a:t>, ci-dessous) pourrait être </a:t>
            </a:r>
            <a:r>
              <a:rPr lang="fr-CA" b="1" dirty="0"/>
              <a:t>vide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0A4E7A-FF66-B3D0-625C-EDA409B1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Validation du ModelState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D92955-9FC4-9A0B-27F4-94D81910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550" y="3266073"/>
            <a:ext cx="4390863" cy="3330999"/>
          </a:xfrm>
          <a:prstGeom prst="rect">
            <a:avLst/>
          </a:prstGeom>
          <a:ln w="28575">
            <a:solidFill>
              <a:srgbClr val="AB7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FD61805-F678-59F4-0A19-9AA5248AAA52}"/>
              </a:ext>
            </a:extLst>
          </p:cNvPr>
          <p:cNvCxnSpPr>
            <a:cxnSpLocks/>
          </p:cNvCxnSpPr>
          <p:nvPr/>
        </p:nvCxnSpPr>
        <p:spPr>
          <a:xfrm flipH="1">
            <a:off x="10184235" y="5831900"/>
            <a:ext cx="377505" cy="34506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299EA963-85A2-EB73-BA53-0C2189D9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41" y="3315751"/>
            <a:ext cx="4143953" cy="247685"/>
          </a:xfrm>
          <a:prstGeom prst="rect">
            <a:avLst/>
          </a:prstGeom>
          <a:ln w="28575">
            <a:solidFill>
              <a:srgbClr val="AB7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FA7926B-1F2F-1EE7-C5C2-DB9AF0C83014}"/>
              </a:ext>
            </a:extLst>
          </p:cNvPr>
          <p:cNvSpPr txBox="1"/>
          <p:nvPr/>
        </p:nvSpPr>
        <p:spPr>
          <a:xfrm>
            <a:off x="257157" y="3660377"/>
            <a:ext cx="6999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AB73D1"/>
                </a:solidFill>
              </a:rPr>
              <a:t>• Même si on </a:t>
            </a:r>
            <a:r>
              <a:rPr lang="fr-CA" b="1" dirty="0">
                <a:solidFill>
                  <a:srgbClr val="AB73D1"/>
                </a:solidFill>
              </a:rPr>
              <a:t>comble la référence</a:t>
            </a:r>
            <a:r>
              <a:rPr lang="fr-CA" dirty="0">
                <a:solidFill>
                  <a:srgbClr val="AB73D1"/>
                </a:solidFill>
              </a:rPr>
              <a:t> (comme ci-dessus) dans l’action avant d’utiliser </a:t>
            </a:r>
            <a:r>
              <a:rPr lang="fr-CA" dirty="0" err="1">
                <a:solidFill>
                  <a:srgbClr val="FA4098"/>
                </a:solidFill>
              </a:rPr>
              <a:t>ModelState.IsValid</a:t>
            </a:r>
            <a:r>
              <a:rPr lang="fr-CA" dirty="0">
                <a:solidFill>
                  <a:srgbClr val="AB73D1"/>
                </a:solidFill>
              </a:rPr>
              <a:t>, </a:t>
            </a:r>
            <a:r>
              <a:rPr lang="fr-CA" b="1" dirty="0" err="1">
                <a:solidFill>
                  <a:srgbClr val="AB73D1"/>
                </a:solidFill>
              </a:rPr>
              <a:t>ModelState</a:t>
            </a:r>
            <a:r>
              <a:rPr lang="fr-CA" dirty="0">
                <a:solidFill>
                  <a:srgbClr val="AB73D1"/>
                </a:solidFill>
              </a:rPr>
              <a:t> prend seulement compte de l’état du </a:t>
            </a:r>
            <a:r>
              <a:rPr lang="fr-CA" b="1" dirty="0">
                <a:solidFill>
                  <a:srgbClr val="AB73D1"/>
                </a:solidFill>
              </a:rPr>
              <a:t>Model</a:t>
            </a:r>
            <a:r>
              <a:rPr lang="fr-CA" dirty="0">
                <a:solidFill>
                  <a:srgbClr val="AB73D1"/>
                </a:solidFill>
              </a:rPr>
              <a:t> tel qu’il était lorsqu’il a été reçu par l’action. (Autrement dit, les changements qu’on lui fait dans l’action ne sont pas pris en compte)</a:t>
            </a:r>
          </a:p>
          <a:p>
            <a:r>
              <a:rPr lang="fr-CA" dirty="0">
                <a:solidFill>
                  <a:srgbClr val="AB73D1"/>
                </a:solidFill>
              </a:rPr>
              <a:t>• Dans cette situation, ça signifie que </a:t>
            </a:r>
            <a:r>
              <a:rPr lang="fr-CA" dirty="0" err="1">
                <a:solidFill>
                  <a:srgbClr val="FA4098"/>
                </a:solidFill>
              </a:rPr>
              <a:t>ModelState.IsValid</a:t>
            </a:r>
            <a:r>
              <a:rPr lang="fr-CA" dirty="0">
                <a:solidFill>
                  <a:srgbClr val="AB73D1"/>
                </a:solidFill>
              </a:rPr>
              <a:t> ne pourra jamais être </a:t>
            </a:r>
            <a:r>
              <a:rPr lang="fr-CA" i="1" dirty="0">
                <a:solidFill>
                  <a:srgbClr val="FA4098"/>
                </a:solidFill>
              </a:rPr>
              <a:t>true</a:t>
            </a:r>
            <a:r>
              <a:rPr lang="fr-CA" dirty="0">
                <a:solidFill>
                  <a:srgbClr val="AB73D1"/>
                </a:solidFill>
              </a:rPr>
              <a:t>... dans ce cas, comment on peut vérifier la validité de notre donnée en tenant compte des modifications qu’on lui fait dans l’action ? (Prochaine diapo)</a:t>
            </a:r>
          </a:p>
        </p:txBody>
      </p:sp>
    </p:spTree>
    <p:extLst>
      <p:ext uri="{BB962C8B-B14F-4D97-AF65-F5344CB8AC3E}">
        <p14:creationId xmlns:p14="http://schemas.microsoft.com/office/powerpoint/2010/main" val="2984816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16DF424-E74E-5227-8860-CF496443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Usage de </a:t>
            </a:r>
            <a:r>
              <a:rPr lang="fr-CA" dirty="0" err="1">
                <a:solidFill>
                  <a:srgbClr val="FA4098"/>
                </a:solidFill>
              </a:rPr>
              <a:t>ModelState</a:t>
            </a:r>
            <a:r>
              <a:rPr lang="fr-CA" dirty="0"/>
              <a:t> quand on crée / update	</a:t>
            </a:r>
          </a:p>
          <a:p>
            <a:pPr lvl="1"/>
            <a:r>
              <a:rPr lang="fr-CA" dirty="0"/>
              <a:t> On peut effectuer une autre validation mieux adaptée dans l’action.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0A4E7A-FF66-B3D0-625C-EDA409B1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Validation du ModelState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AE201E-C826-E3CA-45A5-94F61DC6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1" y="3429000"/>
            <a:ext cx="6258798" cy="1724266"/>
          </a:xfrm>
          <a:prstGeom prst="rect">
            <a:avLst/>
          </a:prstGeom>
          <a:ln w="28575">
            <a:solidFill>
              <a:srgbClr val="AB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C6C90D2-F20B-D726-58AC-D7BAB91550FE}"/>
              </a:ext>
            </a:extLst>
          </p:cNvPr>
          <p:cNvSpPr txBox="1"/>
          <p:nvPr/>
        </p:nvSpPr>
        <p:spPr>
          <a:xfrm>
            <a:off x="250919" y="3066136"/>
            <a:ext cx="5136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AB73D1"/>
                </a:solidFill>
              </a:rPr>
              <a:t>• La première ligne est une modification de la donnée reçue en paramètre. (</a:t>
            </a:r>
            <a:r>
              <a:rPr lang="fr-CA" dirty="0" err="1">
                <a:solidFill>
                  <a:srgbClr val="FA4098"/>
                </a:solidFill>
              </a:rPr>
              <a:t>artisteEmploye</a:t>
            </a:r>
            <a:r>
              <a:rPr lang="fr-CA" dirty="0">
                <a:solidFill>
                  <a:srgbClr val="AB73D1"/>
                </a:solidFill>
              </a:rPr>
              <a:t> est la donnée qui a été reçue par l’action)</a:t>
            </a:r>
          </a:p>
          <a:p>
            <a:endParaRPr lang="fr-CA" dirty="0">
              <a:solidFill>
                <a:srgbClr val="AB73D1"/>
              </a:solidFill>
            </a:endParaRPr>
          </a:p>
          <a:p>
            <a:r>
              <a:rPr lang="fr-CA" dirty="0">
                <a:solidFill>
                  <a:srgbClr val="AB73D1"/>
                </a:solidFill>
              </a:rPr>
              <a:t>• Ensuite, on peut utiliser un validateur qui tiendra compte de l’état actuel de notre donnée.</a:t>
            </a:r>
          </a:p>
          <a:p>
            <a:endParaRPr lang="fr-CA" dirty="0">
              <a:solidFill>
                <a:srgbClr val="AB73D1"/>
              </a:solidFill>
            </a:endParaRPr>
          </a:p>
          <a:p>
            <a:r>
              <a:rPr lang="fr-CA" dirty="0">
                <a:solidFill>
                  <a:srgbClr val="AB73D1"/>
                </a:solidFill>
              </a:rPr>
              <a:t>• Dans le constructeur de </a:t>
            </a:r>
            <a:r>
              <a:rPr lang="fr-CA" dirty="0" err="1">
                <a:solidFill>
                  <a:srgbClr val="FA4098"/>
                </a:solidFill>
              </a:rPr>
              <a:t>ValidationContext</a:t>
            </a:r>
            <a:r>
              <a:rPr lang="fr-CA" dirty="0">
                <a:solidFill>
                  <a:srgbClr val="AB73D1"/>
                </a:solidFill>
              </a:rPr>
              <a:t>, on glisse le paramètre qui contient la donnée, comme ça c’est sa classe (et donc ses </a:t>
            </a:r>
            <a:r>
              <a:rPr lang="fr-CA" dirty="0">
                <a:solidFill>
                  <a:srgbClr val="FA4098"/>
                </a:solidFill>
              </a:rPr>
              <a:t>[</a:t>
            </a:r>
            <a:r>
              <a:rPr lang="fr-CA" dirty="0" err="1">
                <a:solidFill>
                  <a:srgbClr val="FA4098"/>
                </a:solidFill>
              </a:rPr>
              <a:t>DataAnnotations</a:t>
            </a:r>
            <a:r>
              <a:rPr lang="fr-CA" dirty="0">
                <a:solidFill>
                  <a:srgbClr val="FA4098"/>
                </a:solidFill>
              </a:rPr>
              <a:t>]</a:t>
            </a:r>
            <a:r>
              <a:rPr lang="fr-CA" dirty="0">
                <a:solidFill>
                  <a:srgbClr val="AB73D1"/>
                </a:solidFill>
              </a:rPr>
              <a:t>) qui sont utilisées.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87F25-3C53-B185-D9D6-06498A811A29}"/>
              </a:ext>
            </a:extLst>
          </p:cNvPr>
          <p:cNvSpPr/>
          <p:nvPr/>
        </p:nvSpPr>
        <p:spPr>
          <a:xfrm>
            <a:off x="5658954" y="3705713"/>
            <a:ext cx="5863904" cy="69628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B12E94-CFB6-B501-3A3E-6A2A2F5AC7DF}"/>
              </a:ext>
            </a:extLst>
          </p:cNvPr>
          <p:cNvSpPr txBox="1"/>
          <p:nvPr/>
        </p:nvSpPr>
        <p:spPr>
          <a:xfrm>
            <a:off x="7376719" y="5184056"/>
            <a:ext cx="481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AB73D1"/>
                </a:solidFill>
              </a:rPr>
              <a:t>(En gros, ce bout de code remplacerait </a:t>
            </a:r>
            <a:r>
              <a:rPr lang="fr-CA" sz="1400" dirty="0" err="1">
                <a:solidFill>
                  <a:srgbClr val="AB73D1"/>
                </a:solidFill>
              </a:rPr>
              <a:t>ModelState.IsValid</a:t>
            </a:r>
            <a:r>
              <a:rPr lang="fr-CA" sz="1400" dirty="0">
                <a:solidFill>
                  <a:srgbClr val="AB73D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12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Gestion des utilisateurs</a:t>
            </a:r>
          </a:p>
          <a:p>
            <a:pPr lvl="1"/>
            <a:r>
              <a:rPr lang="fr-CA" dirty="0"/>
              <a:t> En programmation Web, vous avez principalement utilisé Entity Framework </a:t>
            </a:r>
            <a:r>
              <a:rPr lang="fr-CA" dirty="0">
                <a:solidFill>
                  <a:srgbClr val="FA4098"/>
                </a:solidFill>
              </a:rPr>
              <a:t>Identity</a:t>
            </a:r>
            <a:r>
              <a:rPr lang="fr-CA" dirty="0"/>
              <a:t> pour la gestion des utilisateurs. Dans ce cours, nous allons créer la table d’utilisateurs </a:t>
            </a:r>
            <a:r>
              <a:rPr lang="fr-CA" i="1" dirty="0" err="1"/>
              <a:t>from</a:t>
            </a:r>
            <a:r>
              <a:rPr lang="fr-CA" i="1" dirty="0"/>
              <a:t> scratch</a:t>
            </a:r>
            <a:r>
              <a:rPr lang="fr-CA" dirty="0"/>
              <a:t>. C’est une opportunité de pratiquer certains concepts qui visent à protéger les données :</a:t>
            </a:r>
          </a:p>
          <a:p>
            <a:pPr lvl="2"/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hachage</a:t>
            </a:r>
            <a:r>
              <a:rPr lang="fr-CA" dirty="0"/>
              <a:t> </a:t>
            </a:r>
            <a:r>
              <a:rPr lang="en-CA" dirty="0"/>
              <a:t>🥩</a:t>
            </a:r>
            <a:endParaRPr lang="fr-CA" dirty="0"/>
          </a:p>
          <a:p>
            <a:pPr lvl="2"/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salage</a:t>
            </a:r>
            <a:r>
              <a:rPr lang="fr-CA" dirty="0"/>
              <a:t> </a:t>
            </a:r>
            <a:r>
              <a:rPr lang="en-CA" dirty="0"/>
              <a:t>🧂</a:t>
            </a:r>
            <a:endParaRPr lang="fr-CA" dirty="0"/>
          </a:p>
          <a:p>
            <a:pPr lvl="2"/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chiffrement</a:t>
            </a:r>
            <a:r>
              <a:rPr lang="fr-CA" dirty="0"/>
              <a:t> </a:t>
            </a:r>
            <a:r>
              <a:rPr lang="en-CA" dirty="0"/>
              <a:t>🧮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291748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427012"/>
          </a:xfrm>
        </p:spPr>
        <p:txBody>
          <a:bodyPr/>
          <a:lstStyle/>
          <a:p>
            <a:r>
              <a:rPr lang="fr-CA" dirty="0"/>
              <a:t> Table d’utilisateurs</a:t>
            </a:r>
          </a:p>
          <a:p>
            <a:pPr lvl="1"/>
            <a:r>
              <a:rPr lang="fr-CA" dirty="0"/>
              <a:t> Voici un exemple de table d’utilisateurs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2"/>
            <a:r>
              <a:rPr lang="fr-CA" dirty="0"/>
              <a:t> Ces trois colonnes ne sont pas comme les autres : elles ont un </a:t>
            </a:r>
            <a:r>
              <a:rPr lang="fr-CA" i="1" dirty="0"/>
              <a:t>secret obscur</a:t>
            </a:r>
            <a:r>
              <a:rPr lang="fr-CA" dirty="0"/>
              <a:t>.</a:t>
            </a:r>
          </a:p>
          <a:p>
            <a:pPr lvl="3"/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mot de passe</a:t>
            </a:r>
            <a:r>
              <a:rPr lang="fr-CA" dirty="0"/>
              <a:t> est stocké de manière </a:t>
            </a:r>
            <a:r>
              <a:rPr lang="fr-CA" u="sng" dirty="0">
                <a:solidFill>
                  <a:srgbClr val="FA4098"/>
                </a:solidFill>
              </a:rPr>
              <a:t>hachée</a:t>
            </a:r>
            <a:r>
              <a:rPr lang="fr-CA" dirty="0"/>
              <a:t> avec du </a:t>
            </a:r>
            <a:r>
              <a:rPr lang="fr-CA" dirty="0">
                <a:solidFill>
                  <a:srgbClr val="FA4098"/>
                </a:solidFill>
              </a:rPr>
              <a:t>sel</a:t>
            </a:r>
            <a:r>
              <a:rPr lang="fr-CA" dirty="0"/>
              <a:t> et ne sera jamais déchiffré.</a:t>
            </a:r>
          </a:p>
          <a:p>
            <a:pPr lvl="3"/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NAS</a:t>
            </a:r>
            <a:r>
              <a:rPr lang="fr-CA" dirty="0"/>
              <a:t> est stocké de manière </a:t>
            </a:r>
            <a:r>
              <a:rPr lang="fr-CA" u="sng" dirty="0">
                <a:solidFill>
                  <a:srgbClr val="FA4098"/>
                </a:solidFill>
              </a:rPr>
              <a:t>chiffrée</a:t>
            </a:r>
            <a:r>
              <a:rPr lang="fr-CA" dirty="0"/>
              <a:t> et pourra être déchiffré par l’application, au besoin.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0C5BB28-EE61-B3A9-F00C-52E650D1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4" y="2209693"/>
            <a:ext cx="9948672" cy="271190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348B1-3B45-AB01-6EF6-A57BCF83BEAF}"/>
              </a:ext>
            </a:extLst>
          </p:cNvPr>
          <p:cNvSpPr/>
          <p:nvPr/>
        </p:nvSpPr>
        <p:spPr>
          <a:xfrm>
            <a:off x="1747259" y="3063001"/>
            <a:ext cx="5475662" cy="552653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9D794-ADD9-8AB1-3833-187E463B330C}"/>
              </a:ext>
            </a:extLst>
          </p:cNvPr>
          <p:cNvSpPr/>
          <p:nvPr/>
        </p:nvSpPr>
        <p:spPr>
          <a:xfrm>
            <a:off x="1747259" y="3847300"/>
            <a:ext cx="3932088" cy="259737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1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 Table d’utilisateurs</a:t>
            </a:r>
          </a:p>
          <a:p>
            <a:pPr lvl="1"/>
            <a:r>
              <a:rPr lang="fr-CA" dirty="0"/>
              <a:t> Mot de passe </a:t>
            </a:r>
            <a:r>
              <a:rPr lang="fr-CA" u="sng" dirty="0">
                <a:solidFill>
                  <a:srgbClr val="FA4098"/>
                </a:solidFill>
              </a:rPr>
              <a:t>haché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L’utilisateur s’inscrit</a:t>
            </a:r>
            <a:r>
              <a:rPr lang="fr-CA" dirty="0"/>
              <a:t> : On prend son mot de passe « </a:t>
            </a:r>
            <a:r>
              <a:rPr lang="fr-CA" dirty="0">
                <a:solidFill>
                  <a:srgbClr val="FA4098"/>
                </a:solidFill>
              </a:rPr>
              <a:t>Patate1234</a:t>
            </a:r>
            <a:r>
              <a:rPr lang="fr-CA" dirty="0"/>
              <a:t> », on lui ajoute un sel aléatoire : « Patate1234</a:t>
            </a:r>
            <a:r>
              <a:rPr lang="fr-CA" dirty="0">
                <a:solidFill>
                  <a:srgbClr val="FA4098"/>
                </a:solidFill>
              </a:rPr>
              <a:t>AB8201F039E91C7900AAB2...</a:t>
            </a:r>
            <a:r>
              <a:rPr lang="fr-CA" dirty="0"/>
              <a:t> », on hache le mot de passe avec un algorithme jugé sécuritaire (</a:t>
            </a:r>
            <a:r>
              <a:rPr lang="fr-CA" dirty="0">
                <a:solidFill>
                  <a:srgbClr val="FA4098"/>
                </a:solidFill>
              </a:rPr>
              <a:t>SHA-256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SHA-3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BLAKE2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Argon2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bcrypt</a:t>
            </a:r>
            <a:r>
              <a:rPr lang="fr-CA" dirty="0"/>
              <a:t>, etc.) : « </a:t>
            </a:r>
            <a:r>
              <a:rPr lang="fr-CA" dirty="0">
                <a:solidFill>
                  <a:srgbClr val="FA4098"/>
                </a:solidFill>
              </a:rPr>
              <a:t>3810CBAA7200FFD83810A...</a:t>
            </a:r>
            <a:r>
              <a:rPr lang="fr-CA" dirty="0"/>
              <a:t> » et on stocke cette valeur hachée dans la BD.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L’utilisateur se connecte</a:t>
            </a:r>
            <a:r>
              <a:rPr lang="fr-CA" dirty="0"/>
              <a:t> : On prend le mot de passe qu’il tente « </a:t>
            </a:r>
            <a:r>
              <a:rPr lang="fr-CA" dirty="0">
                <a:solidFill>
                  <a:srgbClr val="FA4098"/>
                </a:solidFill>
              </a:rPr>
              <a:t>Patate1234</a:t>
            </a:r>
            <a:r>
              <a:rPr lang="fr-CA" dirty="0"/>
              <a:t> », on lui ajoute le même </a:t>
            </a:r>
            <a:r>
              <a:rPr lang="fr-CA" dirty="0">
                <a:solidFill>
                  <a:srgbClr val="FA4098"/>
                </a:solidFill>
              </a:rPr>
              <a:t>sel</a:t>
            </a:r>
            <a:r>
              <a:rPr lang="fr-CA" dirty="0"/>
              <a:t> (qu’on a gardé en mémoire lors de l’</a:t>
            </a:r>
            <a:r>
              <a:rPr lang="fr-CA" b="1" dirty="0"/>
              <a:t>inscription</a:t>
            </a:r>
            <a:r>
              <a:rPr lang="fr-CA" dirty="0"/>
              <a:t>) : « Patate1234</a:t>
            </a:r>
            <a:r>
              <a:rPr lang="fr-CA" dirty="0">
                <a:solidFill>
                  <a:srgbClr val="FA4098"/>
                </a:solidFill>
              </a:rPr>
              <a:t>AB8201F039E91C7900AAB2...</a:t>
            </a:r>
            <a:r>
              <a:rPr lang="fr-CA" dirty="0"/>
              <a:t> » puis on hache le mot de passe avec le même algorithme que lors de l’inscription. Est-ce que le résultat obtenu est identique à la valeur hachée stockée dans la BD ? </a:t>
            </a:r>
            <a:r>
              <a:rPr lang="fr-CA" b="1" dirty="0"/>
              <a:t>Oui ?</a:t>
            </a:r>
            <a:r>
              <a:rPr lang="fr-CA" dirty="0"/>
              <a:t> -&gt; Authentification réussie ! </a:t>
            </a:r>
            <a:r>
              <a:rPr lang="en-CA" dirty="0"/>
              <a:t>✅</a:t>
            </a:r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mot de passe</a:t>
            </a:r>
            <a:r>
              <a:rPr lang="fr-CA" dirty="0"/>
              <a:t> ne sera </a:t>
            </a:r>
            <a:r>
              <a:rPr lang="fr-CA" b="1" dirty="0"/>
              <a:t>jamais stocké en clair</a:t>
            </a:r>
            <a:r>
              <a:rPr lang="fr-CA" dirty="0"/>
              <a:t> et même les administrateurs de la BD ne peuvent pas connaître le mot de passe facilement.</a:t>
            </a:r>
          </a:p>
          <a:p>
            <a:pPr marL="914400" lvl="2" indent="0">
              <a:buNone/>
            </a:pPr>
            <a:endParaRPr lang="fr-CA" dirty="0"/>
          </a:p>
          <a:p>
            <a:pPr lvl="2"/>
            <a:r>
              <a:rPr lang="fr-CA" dirty="0"/>
              <a:t> Le </a:t>
            </a:r>
            <a:r>
              <a:rPr lang="fr-CA" dirty="0">
                <a:solidFill>
                  <a:srgbClr val="FA4098"/>
                </a:solidFill>
              </a:rPr>
              <a:t>sel</a:t>
            </a:r>
            <a:r>
              <a:rPr lang="fr-CA" dirty="0"/>
              <a:t> est </a:t>
            </a:r>
            <a:r>
              <a:rPr lang="fr-CA" b="1" dirty="0"/>
              <a:t>stocké en clair</a:t>
            </a:r>
            <a:r>
              <a:rPr lang="fr-CA" dirty="0"/>
              <a:t>. Un sel différent a été obtenu de manière </a:t>
            </a:r>
            <a:r>
              <a:rPr lang="fr-CA" b="1" dirty="0"/>
              <a:t>aléatoire</a:t>
            </a:r>
            <a:r>
              <a:rPr lang="fr-CA" dirty="0"/>
              <a:t> pour chaque utilisateur, mais il est </a:t>
            </a:r>
            <a:r>
              <a:rPr lang="fr-CA" b="1" dirty="0"/>
              <a:t>fixe</a:t>
            </a:r>
            <a:r>
              <a:rPr lang="fr-CA" dirty="0"/>
              <a:t> pour l’utilisateur une fois choisi.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63215E-0D79-7932-113E-CCE6218B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96" y="975131"/>
            <a:ext cx="5477639" cy="5430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B5FFCD6-C42F-D354-8A27-0323A5A145E0}"/>
              </a:ext>
            </a:extLst>
          </p:cNvPr>
          <p:cNvSpPr/>
          <p:nvPr/>
        </p:nvSpPr>
        <p:spPr>
          <a:xfrm>
            <a:off x="1117600" y="5232400"/>
            <a:ext cx="10232600" cy="94456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510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150572"/>
            <a:ext cx="10796016" cy="5603796"/>
          </a:xfrm>
        </p:spPr>
        <p:txBody>
          <a:bodyPr/>
          <a:lstStyle/>
          <a:p>
            <a:r>
              <a:rPr lang="fr-CA" dirty="0"/>
              <a:t> Table d’utilisateurs</a:t>
            </a:r>
          </a:p>
          <a:p>
            <a:pPr lvl="1"/>
            <a:r>
              <a:rPr lang="fr-CA" dirty="0"/>
              <a:t> Mot de passe </a:t>
            </a:r>
            <a:r>
              <a:rPr lang="fr-CA" u="sng" dirty="0">
                <a:solidFill>
                  <a:srgbClr val="FA4098"/>
                </a:solidFill>
              </a:rPr>
              <a:t>haché</a:t>
            </a:r>
          </a:p>
          <a:p>
            <a:pPr lvl="2"/>
            <a:r>
              <a:rPr lang="fr-CA" dirty="0"/>
              <a:t> À quoi sert le sel ?</a:t>
            </a:r>
          </a:p>
          <a:p>
            <a:pPr lvl="3"/>
            <a:r>
              <a:rPr lang="fr-CA" dirty="0"/>
              <a:t> Une grande portion </a:t>
            </a:r>
            <a:r>
              <a:rPr lang="fr-CA"/>
              <a:t>d’utilisateurs ont tendance à utiliser </a:t>
            </a:r>
            <a:r>
              <a:rPr lang="fr-CA" b="1" dirty="0"/>
              <a:t>un ensemble très populaire de mots de passe faibles</a:t>
            </a:r>
            <a:r>
              <a:rPr lang="fr-CA" dirty="0"/>
              <a:t>. (</a:t>
            </a:r>
            <a:r>
              <a:rPr lang="fr-CA" dirty="0">
                <a:solidFill>
                  <a:srgbClr val="FA4098"/>
                </a:solidFill>
              </a:rPr>
              <a:t>password123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password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123456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qwerty</a:t>
            </a:r>
            <a:r>
              <a:rPr lang="fr-CA" dirty="0"/>
              <a:t>, etc.) Ça veut dire que sans sel, les hachages de ces mots de passe très populaires deviennent </a:t>
            </a:r>
            <a:r>
              <a:rPr lang="fr-CA" b="1" u="sng" dirty="0"/>
              <a:t>méga fréquents</a:t>
            </a:r>
            <a:r>
              <a:rPr lang="fr-CA" dirty="0"/>
              <a:t>. Si un attaquant a accès aux mots de passe hachés, il pourrait deviner les mots de passe très populaires car leur hachage est « célèbre ». Le </a:t>
            </a:r>
            <a:r>
              <a:rPr lang="fr-CA" dirty="0">
                <a:solidFill>
                  <a:srgbClr val="FA4098"/>
                </a:solidFill>
              </a:rPr>
              <a:t>sel</a:t>
            </a:r>
            <a:r>
              <a:rPr lang="fr-CA" dirty="0"/>
              <a:t>, qui est pseudo-aléatoire et surtout </a:t>
            </a:r>
            <a:r>
              <a:rPr lang="fr-CA" b="1" dirty="0"/>
              <a:t>unique à chaque utilisateur</a:t>
            </a:r>
            <a:r>
              <a:rPr lang="fr-CA" dirty="0"/>
              <a:t>, mitige ce problème et élimine les hachages « célèbres ». (L’attaque décrite s’appelle </a:t>
            </a:r>
            <a:r>
              <a:rPr lang="fr-CA" dirty="0">
                <a:solidFill>
                  <a:srgbClr val="FA4098"/>
                </a:solidFill>
              </a:rPr>
              <a:t>Rainbow table </a:t>
            </a:r>
            <a:r>
              <a:rPr lang="fr-CA" dirty="0" err="1">
                <a:solidFill>
                  <a:srgbClr val="FA4098"/>
                </a:solidFill>
              </a:rPr>
              <a:t>attack</a:t>
            </a:r>
            <a:r>
              <a:rPr lang="fr-CA" dirty="0"/>
              <a:t>. L’attaquant utilise une table de milliers de </a:t>
            </a:r>
            <a:r>
              <a:rPr lang="fr-CA" b="1" dirty="0"/>
              <a:t>hachages populaires</a:t>
            </a:r>
            <a:r>
              <a:rPr lang="fr-CA" dirty="0"/>
              <a:t> pour les comparer à ceux dans la BD)</a:t>
            </a:r>
          </a:p>
          <a:p>
            <a:pPr lvl="2"/>
            <a:r>
              <a:rPr lang="fr-CA" dirty="0"/>
              <a:t> Pourquoi le sel est stocké en clair ?</a:t>
            </a:r>
          </a:p>
          <a:p>
            <a:pPr lvl="3"/>
            <a:r>
              <a:rPr lang="fr-CA" dirty="0"/>
              <a:t> Le sel </a:t>
            </a:r>
            <a:r>
              <a:rPr lang="fr-CA" b="1" dirty="0"/>
              <a:t>n’est pas secret</a:t>
            </a:r>
            <a:r>
              <a:rPr lang="fr-CA" dirty="0"/>
              <a:t>. Son objectif est seulement </a:t>
            </a:r>
            <a:r>
              <a:rPr lang="fr-CA" b="1" dirty="0"/>
              <a:t>d’ajouter de l’aléatoire dans les hachages</a:t>
            </a:r>
            <a:r>
              <a:rPr lang="fr-CA" dirty="0"/>
              <a:t>. (Éviter de le dévoiler inutilement est quand même logique)</a:t>
            </a:r>
          </a:p>
          <a:p>
            <a:pPr lvl="2"/>
            <a:r>
              <a:rPr lang="fr-CA" dirty="0"/>
              <a:t> Pourquoi le mot de passe est VARBINARY(</a:t>
            </a:r>
            <a:r>
              <a:rPr lang="fr-CA" dirty="0">
                <a:solidFill>
                  <a:srgbClr val="FA4098"/>
                </a:solidFill>
              </a:rPr>
              <a:t>32</a:t>
            </a:r>
            <a:r>
              <a:rPr lang="fr-CA" dirty="0"/>
              <a:t>) et le sel est VARBINARY(</a:t>
            </a:r>
            <a:r>
              <a:rPr lang="fr-CA" dirty="0">
                <a:solidFill>
                  <a:srgbClr val="FA4098"/>
                </a:solidFill>
              </a:rPr>
              <a:t>16</a:t>
            </a:r>
            <a:r>
              <a:rPr lang="fr-CA" dirty="0"/>
              <a:t>) ?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32</a:t>
            </a:r>
            <a:r>
              <a:rPr lang="fr-CA" dirty="0"/>
              <a:t> : Les algorithmes de hachage produisent un output de taille fixe. (Ex : SHA-256 -&gt; 32 bytes)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16</a:t>
            </a:r>
            <a:r>
              <a:rPr lang="fr-CA" dirty="0"/>
              <a:t> : Un sel de 16 bytes est suffisant pour créer amplement d’aléatoire.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090CA8-210F-1449-0AAC-5D1F11B3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96" y="975131"/>
            <a:ext cx="5477639" cy="54300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27156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Table d’utilisateurs</a:t>
            </a:r>
          </a:p>
          <a:p>
            <a:pPr lvl="1"/>
            <a:r>
              <a:rPr lang="fr-CA" dirty="0"/>
              <a:t> NAS (ou autre donnée sensible) </a:t>
            </a:r>
            <a:r>
              <a:rPr lang="fr-CA" u="sng" dirty="0">
                <a:solidFill>
                  <a:srgbClr val="FA4098"/>
                </a:solidFill>
              </a:rPr>
              <a:t>chiffré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L’utilisateur fournit une information sensible</a:t>
            </a:r>
            <a:r>
              <a:rPr lang="fr-CA" dirty="0"/>
              <a:t> : « </a:t>
            </a:r>
            <a:r>
              <a:rPr lang="fr-CA" dirty="0">
                <a:solidFill>
                  <a:srgbClr val="FA4098"/>
                </a:solidFill>
              </a:rPr>
              <a:t>442120982</a:t>
            </a:r>
            <a:r>
              <a:rPr lang="fr-CA" dirty="0"/>
              <a:t> » puis on chiffre la donnée à l’aide d’un algorithme de chiffrement symétrique (AES, </a:t>
            </a:r>
            <a:r>
              <a:rPr lang="fr-CA" dirty="0" err="1"/>
              <a:t>Twofish</a:t>
            </a:r>
            <a:r>
              <a:rPr lang="fr-CA" dirty="0"/>
              <a:t>, ChaCha20, etc.) et d’une clé secrète : « </a:t>
            </a:r>
            <a:r>
              <a:rPr lang="fr-CA" dirty="0">
                <a:solidFill>
                  <a:srgbClr val="FA4098"/>
                </a:solidFill>
              </a:rPr>
              <a:t>12098ABC00FF826181CAA393...</a:t>
            </a:r>
            <a:r>
              <a:rPr lang="fr-CA" dirty="0"/>
              <a:t> » et on stocke cette donnée chiffrée. Pas nécessaire d’utiliser du sel car l’algorithme de chiffrement ET la clé secrète apportent déjà assez d’aléatoire.</a:t>
            </a:r>
          </a:p>
          <a:p>
            <a:pPr lvl="2"/>
            <a:r>
              <a:rPr lang="fr-CA" dirty="0"/>
              <a:t> </a:t>
            </a:r>
            <a:r>
              <a:rPr lang="fr-CA" b="1" dirty="0"/>
              <a:t>Le système a éventuellement besoin de cette information</a:t>
            </a:r>
            <a:r>
              <a:rPr lang="fr-CA" dirty="0"/>
              <a:t> : On déchiffre la donnée stockée avec la même clé secrète que pour le chiffrement. C’est tout : on a récupéré la donnée sensible initiale.</a:t>
            </a:r>
          </a:p>
          <a:p>
            <a:pPr lvl="2"/>
            <a:r>
              <a:rPr lang="fr-CA" dirty="0"/>
              <a:t> Pourquoi </a:t>
            </a:r>
            <a:r>
              <a:rPr lang="fr-CA" dirty="0" err="1">
                <a:solidFill>
                  <a:srgbClr val="FA4098"/>
                </a:solidFill>
              </a:rPr>
              <a:t>varbinary</a:t>
            </a:r>
            <a:r>
              <a:rPr lang="fr-CA" dirty="0">
                <a:solidFill>
                  <a:srgbClr val="FA4098"/>
                </a:solidFill>
              </a:rPr>
              <a:t>(max)</a:t>
            </a:r>
            <a:r>
              <a:rPr lang="fr-CA" dirty="0"/>
              <a:t> ? L’output d’un algorithme de chiffrement qui travaille « par bloc » comme AES n’est pas fixe. (Contrairement à une fonction de hachage) Pour ne pas se mettre à calculer la taille de l’output, utiliserons simplement </a:t>
            </a:r>
            <a:r>
              <a:rPr lang="fr-CA" dirty="0" err="1">
                <a:solidFill>
                  <a:srgbClr val="FA4098"/>
                </a:solidFill>
              </a:rPr>
              <a:t>varbinary</a:t>
            </a:r>
            <a:r>
              <a:rPr lang="fr-CA" dirty="0">
                <a:solidFill>
                  <a:srgbClr val="FA4098"/>
                </a:solidFill>
              </a:rPr>
              <a:t>(max)</a:t>
            </a:r>
            <a:r>
              <a:rPr lang="fr-CA" dirty="0"/>
              <a:t>. De toute façon, le type </a:t>
            </a:r>
            <a:r>
              <a:rPr lang="fr-CA" u="sng" dirty="0" err="1">
                <a:solidFill>
                  <a:srgbClr val="FA4098"/>
                </a:solidFill>
              </a:rPr>
              <a:t>var</a:t>
            </a:r>
            <a:r>
              <a:rPr lang="fr-CA" dirty="0" err="1"/>
              <a:t>binary</a:t>
            </a:r>
            <a:r>
              <a:rPr lang="fr-CA" dirty="0"/>
              <a:t> s’adaptera à la taille occupée par la donnée.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B90AE7-FDA3-44A1-01CD-7D933473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51" y="912235"/>
            <a:ext cx="4569551" cy="32265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90375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707428"/>
          </a:xfrm>
        </p:spPr>
        <p:txBody>
          <a:bodyPr>
            <a:normAutofit/>
          </a:bodyPr>
          <a:lstStyle/>
          <a:p>
            <a:r>
              <a:rPr lang="fr-CA" dirty="0"/>
              <a:t> Table d’utilisateurs</a:t>
            </a:r>
          </a:p>
          <a:p>
            <a:pPr lvl="1"/>
            <a:r>
              <a:rPr lang="fr-CA" sz="2000" dirty="0"/>
              <a:t> NAS (ou autre donnée sensible) </a:t>
            </a:r>
            <a:r>
              <a:rPr lang="fr-CA" sz="2000" u="sng" dirty="0">
                <a:solidFill>
                  <a:srgbClr val="FA4098"/>
                </a:solidFill>
              </a:rPr>
              <a:t>chiffré</a:t>
            </a:r>
          </a:p>
          <a:p>
            <a:pPr lvl="2"/>
            <a:r>
              <a:rPr lang="fr-CA" sz="1800" dirty="0"/>
              <a:t> Mieux un algorithme de chiffrement </a:t>
            </a:r>
            <a:r>
              <a:rPr lang="fr-CA" sz="1800" dirty="0">
                <a:solidFill>
                  <a:srgbClr val="FA4098"/>
                </a:solidFill>
              </a:rPr>
              <a:t>symétrique</a:t>
            </a:r>
            <a:r>
              <a:rPr lang="fr-CA" sz="1800" dirty="0"/>
              <a:t> ou </a:t>
            </a:r>
            <a:r>
              <a:rPr lang="fr-CA" sz="1800" dirty="0">
                <a:solidFill>
                  <a:srgbClr val="FA4098"/>
                </a:solidFill>
              </a:rPr>
              <a:t>asymétrique</a:t>
            </a:r>
            <a:r>
              <a:rPr lang="fr-CA" sz="1800" dirty="0"/>
              <a:t> ? Pour cette situation, un </a:t>
            </a:r>
            <a:r>
              <a:rPr lang="fr-CA" sz="1800" b="1" dirty="0"/>
              <a:t>algorithme symétrique est mieux</a:t>
            </a:r>
            <a:r>
              <a:rPr lang="fr-CA" sz="1800" dirty="0"/>
              <a:t>, car beaucoup plus </a:t>
            </a:r>
            <a:r>
              <a:rPr lang="fr-CA" sz="1800" u="sng" dirty="0"/>
              <a:t>performant</a:t>
            </a:r>
            <a:r>
              <a:rPr lang="fr-CA" sz="1800" dirty="0"/>
              <a:t>. Les deux sont </a:t>
            </a:r>
            <a:r>
              <a:rPr lang="fr-CA" sz="1800" b="1" dirty="0"/>
              <a:t>sécuritaires</a:t>
            </a:r>
            <a:r>
              <a:rPr lang="fr-CA" sz="1800" dirty="0"/>
              <a:t> cela dit. </a:t>
            </a:r>
            <a:r>
              <a:rPr lang="fr-CA" sz="1800" dirty="0">
                <a:solidFill>
                  <a:srgbClr val="FA4098"/>
                </a:solidFill>
              </a:rPr>
              <a:t>Asymétrique</a:t>
            </a:r>
            <a:r>
              <a:rPr lang="fr-CA" sz="1800" dirty="0"/>
              <a:t> est généralement </a:t>
            </a:r>
            <a:r>
              <a:rPr lang="fr-CA" sz="1800" b="1" dirty="0"/>
              <a:t>plus sécuritaire</a:t>
            </a:r>
            <a:r>
              <a:rPr lang="fr-CA" sz="1800" dirty="0"/>
              <a:t> et est nécessaire dans certaines situations. (Communication, signatures digitales, etc.)</a:t>
            </a:r>
          </a:p>
          <a:p>
            <a:pPr lvl="2"/>
            <a:r>
              <a:rPr lang="fr-CA" sz="1800" dirty="0"/>
              <a:t> </a:t>
            </a:r>
            <a:r>
              <a:rPr lang="fr-CA" sz="1800" dirty="0">
                <a:solidFill>
                  <a:srgbClr val="FA4098"/>
                </a:solidFill>
              </a:rPr>
              <a:t>La clé secrète</a:t>
            </a:r>
            <a:r>
              <a:rPr lang="fr-CA" sz="1800" dirty="0"/>
              <a:t> ... ? Elle sort d’où ? La même clé secrète est utilisée pour </a:t>
            </a:r>
            <a:r>
              <a:rPr lang="fr-CA" sz="1800" b="1" dirty="0"/>
              <a:t>chiffrer</a:t>
            </a:r>
            <a:r>
              <a:rPr lang="fr-CA" sz="1800" dirty="0"/>
              <a:t> et </a:t>
            </a:r>
            <a:r>
              <a:rPr lang="fr-CA" sz="1800" b="1" dirty="0"/>
              <a:t>déchiffrer</a:t>
            </a:r>
            <a:r>
              <a:rPr lang="fr-CA" sz="1800" dirty="0"/>
              <a:t>, pour </a:t>
            </a:r>
            <a:r>
              <a:rPr lang="fr-CA" sz="1800" b="1" dirty="0"/>
              <a:t>tous les utilisateurs</a:t>
            </a:r>
            <a:r>
              <a:rPr lang="fr-CA" sz="1800" dirty="0"/>
              <a:t>. (Donc la même clé pour TOUS, contrairement à un </a:t>
            </a:r>
            <a:r>
              <a:rPr lang="fr-CA" sz="1800" dirty="0">
                <a:solidFill>
                  <a:srgbClr val="FA4098"/>
                </a:solidFill>
              </a:rPr>
              <a:t>sel</a:t>
            </a:r>
            <a:r>
              <a:rPr lang="fr-CA" sz="1800" dirty="0"/>
              <a:t>) Elle est donc ultra-méga-secrète et doit être conservée en sécurité à tout prix !</a:t>
            </a:r>
          </a:p>
          <a:p>
            <a:pPr lvl="2"/>
            <a:r>
              <a:rPr lang="fr-CA" sz="1800" dirty="0"/>
              <a:t> Où stocke-t-on la clé secrète ... ?</a:t>
            </a:r>
          </a:p>
          <a:p>
            <a:pPr lvl="3"/>
            <a:r>
              <a:rPr lang="fr-CA" sz="1600" dirty="0">
                <a:solidFill>
                  <a:srgbClr val="FA4098"/>
                </a:solidFill>
              </a:rPr>
              <a:t>Gros budget, grosse sécurité</a:t>
            </a:r>
            <a:r>
              <a:rPr lang="fr-CA" sz="1600" dirty="0"/>
              <a:t> : « </a:t>
            </a:r>
            <a:r>
              <a:rPr lang="fr-CA" sz="1600" dirty="0">
                <a:solidFill>
                  <a:srgbClr val="FA4098"/>
                </a:solidFill>
              </a:rPr>
              <a:t>EKS</a:t>
            </a:r>
            <a:r>
              <a:rPr lang="fr-CA" sz="1600" dirty="0"/>
              <a:t> : </a:t>
            </a:r>
            <a:r>
              <a:rPr lang="fr-CA" sz="1600" dirty="0" err="1"/>
              <a:t>Encrypted</a:t>
            </a:r>
            <a:r>
              <a:rPr lang="fr-CA" sz="1600" dirty="0"/>
              <a:t> Key Store » ou « </a:t>
            </a:r>
            <a:r>
              <a:rPr lang="fr-CA" sz="1600" dirty="0">
                <a:solidFill>
                  <a:srgbClr val="FA4098"/>
                </a:solidFill>
              </a:rPr>
              <a:t>HSM</a:t>
            </a:r>
            <a:r>
              <a:rPr lang="fr-CA" sz="1600" dirty="0"/>
              <a:t> : Hardware Security Module ». Ce sont des systèmes fait exprès pour stocker des clés.</a:t>
            </a:r>
          </a:p>
          <a:p>
            <a:pPr lvl="3"/>
            <a:r>
              <a:rPr lang="fr-CA" sz="1600" dirty="0">
                <a:solidFill>
                  <a:srgbClr val="FA4098"/>
                </a:solidFill>
              </a:rPr>
              <a:t>Budget modeste, sécurité modeste</a:t>
            </a:r>
            <a:r>
              <a:rPr lang="fr-CA" sz="1600" dirty="0"/>
              <a:t> : Dans un fichier chiffré avec un mot de passe, dans une table de BD avec un mot de passe. </a:t>
            </a:r>
          </a:p>
          <a:p>
            <a:pPr lvl="2"/>
            <a:r>
              <a:rPr lang="fr-CA" sz="1800" dirty="0"/>
              <a:t> Les applications qui ont besoin de la clé secrète symétrique peuvent y accéder dans le </a:t>
            </a:r>
            <a:r>
              <a:rPr lang="fr-CA" sz="1800" dirty="0">
                <a:solidFill>
                  <a:srgbClr val="FA4098"/>
                </a:solidFill>
              </a:rPr>
              <a:t>EKS</a:t>
            </a:r>
            <a:r>
              <a:rPr lang="fr-CA" sz="1800" dirty="0"/>
              <a:t> / </a:t>
            </a:r>
            <a:r>
              <a:rPr lang="fr-CA" sz="1800" dirty="0">
                <a:solidFill>
                  <a:srgbClr val="FA4098"/>
                </a:solidFill>
              </a:rPr>
              <a:t>HSM</a:t>
            </a:r>
            <a:r>
              <a:rPr lang="fr-CA" sz="1800" dirty="0"/>
              <a:t> / le </a:t>
            </a:r>
            <a:r>
              <a:rPr lang="fr-CA" sz="1800" dirty="0">
                <a:solidFill>
                  <a:srgbClr val="FA4098"/>
                </a:solidFill>
              </a:rPr>
              <a:t>fichier</a:t>
            </a:r>
            <a:r>
              <a:rPr lang="fr-CA" sz="1800" dirty="0"/>
              <a:t> / la </a:t>
            </a:r>
            <a:r>
              <a:rPr lang="fr-CA" sz="1800" dirty="0">
                <a:solidFill>
                  <a:srgbClr val="FA4098"/>
                </a:solidFill>
              </a:rPr>
              <a:t>table</a:t>
            </a:r>
            <a:r>
              <a:rPr lang="fr-CA" sz="1800" dirty="0"/>
              <a:t> à l’aide de permissions ou d’accès adaptés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3CE4F1-0F9B-F7ED-0B87-59112E6C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51" y="912235"/>
            <a:ext cx="4569551" cy="32265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144366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9995C8-72A1-1D76-903D-76192C37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Insérer un utilisateur dans la table</a:t>
            </a:r>
          </a:p>
          <a:p>
            <a:pPr lvl="1"/>
            <a:r>
              <a:rPr lang="fr-CA" dirty="0"/>
              <a:t> Exemple pour le </a:t>
            </a:r>
            <a:r>
              <a:rPr lang="fr-CA" dirty="0">
                <a:solidFill>
                  <a:srgbClr val="FA4098"/>
                </a:solidFill>
              </a:rPr>
              <a:t>hachage</a:t>
            </a:r>
            <a:r>
              <a:rPr lang="fr-CA" dirty="0"/>
              <a:t> 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BEDF13-8AC7-B3F1-E346-670BEE6D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 des utilisateurs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606CFB-630F-78F7-00E1-16FA9F9A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8" y="2118188"/>
            <a:ext cx="4226069" cy="60776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CE120F-7B76-576D-37AF-B742C5A7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38" y="2725950"/>
            <a:ext cx="3448531" cy="60968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31F87A1-2332-A624-921F-FAE45682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30" y="2165959"/>
            <a:ext cx="6433142" cy="51222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BAFA83A-30B5-067A-4A1D-B3D97C849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977" y="2664059"/>
            <a:ext cx="4506751" cy="52082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3DEA8B4-536E-D95A-C8B1-5CC5AD14C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450" y="3419632"/>
            <a:ext cx="6961488" cy="325543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1666BDD-F34C-55FA-4B43-F18D71B8AE44}"/>
              </a:ext>
            </a:extLst>
          </p:cNvPr>
          <p:cNvSpPr txBox="1"/>
          <p:nvPr/>
        </p:nvSpPr>
        <p:spPr>
          <a:xfrm>
            <a:off x="153762" y="3652008"/>
            <a:ext cx="3845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9073D1"/>
                </a:solidFill>
              </a:rPr>
              <a:t>• Exemple de </a:t>
            </a:r>
            <a:r>
              <a:rPr lang="fr-CA" b="1" dirty="0">
                <a:solidFill>
                  <a:srgbClr val="9073D1"/>
                </a:solidFill>
              </a:rPr>
              <a:t>procédure</a:t>
            </a:r>
            <a:r>
              <a:rPr lang="fr-CA" dirty="0">
                <a:solidFill>
                  <a:srgbClr val="9073D1"/>
                </a:solidFill>
              </a:rPr>
              <a:t> qui </a:t>
            </a:r>
            <a:r>
              <a:rPr lang="fr-CA" b="1" dirty="0">
                <a:solidFill>
                  <a:srgbClr val="9073D1"/>
                </a:solidFill>
              </a:rPr>
              <a:t>INSERT</a:t>
            </a:r>
            <a:r>
              <a:rPr lang="fr-CA" dirty="0">
                <a:solidFill>
                  <a:srgbClr val="9073D1"/>
                </a:solidFill>
              </a:rPr>
              <a:t> un nouvel utilisateur avec son </a:t>
            </a:r>
            <a:r>
              <a:rPr lang="fr-CA" dirty="0">
                <a:solidFill>
                  <a:srgbClr val="FA4098"/>
                </a:solidFill>
              </a:rPr>
              <a:t>mot de passe haché</a:t>
            </a:r>
            <a:r>
              <a:rPr lang="fr-CA" dirty="0">
                <a:solidFill>
                  <a:srgbClr val="9073D1"/>
                </a:solidFill>
              </a:rPr>
              <a:t> et son </a:t>
            </a:r>
            <a:r>
              <a:rPr lang="fr-CA" dirty="0">
                <a:solidFill>
                  <a:srgbClr val="FA4098"/>
                </a:solidFill>
              </a:rPr>
              <a:t>sel aléatoire</a:t>
            </a:r>
            <a:r>
              <a:rPr lang="fr-CA" dirty="0">
                <a:solidFill>
                  <a:srgbClr val="9073D1"/>
                </a:solidFill>
              </a:rPr>
              <a:t>.</a:t>
            </a:r>
          </a:p>
          <a:p>
            <a:endParaRPr lang="fr-CA" dirty="0">
              <a:solidFill>
                <a:srgbClr val="9073D1"/>
              </a:solidFill>
            </a:endParaRPr>
          </a:p>
          <a:p>
            <a:r>
              <a:rPr lang="fr-CA" dirty="0">
                <a:solidFill>
                  <a:srgbClr val="9073D1"/>
                </a:solidFill>
              </a:rPr>
              <a:t>• Nous n’avons pas encore </a:t>
            </a:r>
            <a:r>
              <a:rPr lang="fr-CA" dirty="0">
                <a:solidFill>
                  <a:srgbClr val="FA4098"/>
                </a:solidFill>
              </a:rPr>
              <a:t>chiffré le NAS</a:t>
            </a:r>
            <a:r>
              <a:rPr lang="fr-CA" dirty="0">
                <a:solidFill>
                  <a:srgbClr val="9073D1"/>
                </a:solidFill>
              </a:rPr>
              <a:t>. On fait ça dans les prochaines diapos.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B367F09-0BDD-ED95-2B82-D56767004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9057" y="97565"/>
            <a:ext cx="4959515" cy="156190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4059786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23978</TotalTime>
  <Words>2532</Words>
  <Application>Microsoft Office PowerPoint</Application>
  <PresentationFormat>Grand écran</PresentationFormat>
  <Paragraphs>203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10 Partie 2</vt:lpstr>
      <vt:lpstr>Sommaire 📃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Gestion des utilisateurs</vt:lpstr>
      <vt:lpstr>Validation du ModelState</vt:lpstr>
      <vt:lpstr>Validation du ModelState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Vallières Chantal</cp:lastModifiedBy>
  <cp:revision>6317</cp:revision>
  <dcterms:created xsi:type="dcterms:W3CDTF">2021-06-05T18:50:42Z</dcterms:created>
  <dcterms:modified xsi:type="dcterms:W3CDTF">2023-04-10T19:15:49Z</dcterms:modified>
</cp:coreProperties>
</file>