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9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7" r:id="rId16"/>
    <p:sldId id="376" r:id="rId17"/>
    <p:sldId id="392" r:id="rId18"/>
    <p:sldId id="378" r:id="rId19"/>
    <p:sldId id="380" r:id="rId20"/>
    <p:sldId id="383" r:id="rId21"/>
    <p:sldId id="384" r:id="rId22"/>
    <p:sldId id="381" r:id="rId23"/>
    <p:sldId id="382" r:id="rId24"/>
    <p:sldId id="386" r:id="rId25"/>
    <p:sldId id="385" r:id="rId26"/>
    <p:sldId id="3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6"/>
            <p14:sldId id="392"/>
            <p14:sldId id="378"/>
            <p14:sldId id="380"/>
            <p14:sldId id="383"/>
            <p14:sldId id="384"/>
            <p14:sldId id="381"/>
            <p14:sldId id="382"/>
            <p14:sldId id="386"/>
            <p14:sldId id="385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letier Maxime" initials="PM" lastIdx="1" clrIdx="0">
    <p:extLst>
      <p:ext uri="{19B8F6BF-5375-455C-9EA6-DF929625EA0E}">
        <p15:presenceInfo xmlns:p15="http://schemas.microsoft.com/office/powerpoint/2012/main" userId="Pelletier Maxi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39CD1"/>
    <a:srgbClr val="73B3D1"/>
    <a:srgbClr val="7385D1"/>
    <a:srgbClr val="FFFFFF"/>
    <a:srgbClr val="9073D1"/>
    <a:srgbClr val="B177B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3" autoAdjust="0"/>
    <p:restoredTop sz="96727" autoAdjust="0"/>
  </p:normalViewPr>
  <p:slideViewPr>
    <p:cSldViewPr snapToGrid="0">
      <p:cViewPr varScale="1">
        <p:scale>
          <a:sx n="125" d="100"/>
          <a:sy n="125" d="100"/>
        </p:scale>
        <p:origin x="922" y="77"/>
      </p:cViewPr>
      <p:guideLst/>
    </p:cSldViewPr>
  </p:slideViewPr>
  <p:outlineViewPr>
    <p:cViewPr>
      <p:scale>
        <a:sx n="33" d="100"/>
        <a:sy n="33" d="100"/>
      </p:scale>
      <p:origin x="0" y="-51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7A19-1FB3-4187-B342-4A3D8909E89D}" type="datetimeFigureOut">
              <a:rPr lang="fr-CA" smtClean="0"/>
              <a:t>2023-04-02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3923B-C55C-432A-91C7-8D0033992E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99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Prog. Web </a:t>
            </a:r>
            <a:r>
              <a:rPr lang="fr-CA" sz="1400" b="1">
                <a:solidFill>
                  <a:srgbClr val="73B3D1"/>
                </a:solidFill>
              </a:rPr>
              <a:t>orientée services</a:t>
            </a:r>
            <a:endParaRPr lang="fr-CA" sz="1400" b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2023-04-02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 dirty="0"/>
              <a:t>Semaine </a:t>
            </a:r>
            <a:r>
              <a:rPr lang="fr-CA" dirty="0"/>
              <a:t>10</a:t>
            </a:r>
            <a:endParaRPr lang="fr-CA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1011"/>
          </a:xfrm>
        </p:spPr>
        <p:txBody>
          <a:bodyPr>
            <a:normAutofit/>
          </a:bodyPr>
          <a:lstStyle/>
          <a:p>
            <a:r>
              <a:rPr lang="fr-CA" sz="2000" noProof="0" dirty="0"/>
              <a:t>Intercepteurs, touche pas à mon objet</a:t>
            </a:r>
            <a:r>
              <a:rPr lang="fr-CA" sz="2000" noProof="0"/>
              <a:t>, </a:t>
            </a:r>
            <a:r>
              <a:rPr lang="fr-CA" sz="2000"/>
              <a:t>seed</a:t>
            </a:r>
            <a:r>
              <a:rPr lang="fr-CA" sz="2000" noProof="0"/>
              <a:t> </a:t>
            </a:r>
            <a:r>
              <a:rPr lang="fr-CA" sz="2000" noProof="0" dirty="0"/>
              <a:t>et redirections</a:t>
            </a:r>
            <a:endParaRPr lang="fr-CA" sz="2000" i="1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99" y="4492752"/>
            <a:ext cx="1216634" cy="12166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3130F9-3CE6-4243-B04A-6BC8A6B49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72" y="4306783"/>
            <a:ext cx="1534427" cy="15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Touche pas à MON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D881A-74BA-46DF-B7B8-AE6937A6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30644"/>
          </a:xfrm>
        </p:spPr>
        <p:txBody>
          <a:bodyPr/>
          <a:lstStyle/>
          <a:p>
            <a:r>
              <a:rPr lang="fr-CA" dirty="0"/>
              <a:t> Protéger les objets des </a:t>
            </a:r>
            <a:r>
              <a:rPr lang="fr-CA" i="1" dirty="0"/>
              <a:t>mains </a:t>
            </a:r>
            <a:r>
              <a:rPr lang="fr-CA" i="1"/>
              <a:t>baladeuses</a:t>
            </a:r>
            <a:r>
              <a:rPr lang="fr-CA"/>
              <a:t> </a:t>
            </a:r>
            <a:r>
              <a:rPr lang="en-CA"/>
              <a:t>✋</a:t>
            </a:r>
            <a:endParaRPr lang="fr-CA" dirty="0"/>
          </a:p>
          <a:p>
            <a:pPr lvl="1"/>
            <a:r>
              <a:rPr lang="fr-CA" dirty="0"/>
              <a:t> L’annotation </a:t>
            </a:r>
            <a:r>
              <a:rPr lang="fr-CA" dirty="0">
                <a:solidFill>
                  <a:srgbClr val="FA4098"/>
                </a:solidFill>
              </a:rPr>
              <a:t>[Authorize]</a:t>
            </a:r>
            <a:r>
              <a:rPr lang="fr-CA" dirty="0"/>
              <a:t> permet de réserver </a:t>
            </a:r>
            <a:r>
              <a:rPr lang="fr-CA"/>
              <a:t>certaines actions </a:t>
            </a:r>
            <a:r>
              <a:rPr lang="fr-CA" dirty="0"/>
              <a:t>à des utilisateurs authentifiés.</a:t>
            </a:r>
          </a:p>
          <a:p>
            <a:pPr lvl="1"/>
            <a:r>
              <a:rPr lang="fr-CA" dirty="0"/>
              <a:t> Les </a:t>
            </a:r>
            <a:r>
              <a:rPr lang="fr-CA" dirty="0">
                <a:solidFill>
                  <a:srgbClr val="FA4098"/>
                </a:solidFill>
              </a:rPr>
              <a:t>rôles</a:t>
            </a:r>
            <a:r>
              <a:rPr lang="fr-CA" dirty="0"/>
              <a:t> pourraient nous permettre de limiter certaines actions de manière « générale » (Ex : Tout permettre à un </a:t>
            </a:r>
            <a:r>
              <a:rPr lang="fr-CA" i="1" dirty="0">
                <a:solidFill>
                  <a:srgbClr val="FA4098"/>
                </a:solidFill>
              </a:rPr>
              <a:t>admin</a:t>
            </a:r>
            <a:r>
              <a:rPr lang="fr-CA" dirty="0"/>
              <a:t>, permettre à un </a:t>
            </a:r>
            <a:r>
              <a:rPr lang="fr-CA" i="1" dirty="0">
                <a:solidFill>
                  <a:srgbClr val="FA4098"/>
                </a:solidFill>
              </a:rPr>
              <a:t>modérateur</a:t>
            </a:r>
            <a:r>
              <a:rPr lang="fr-CA" dirty="0"/>
              <a:t> certaines actions disciplinaires, etc.)</a:t>
            </a:r>
          </a:p>
          <a:p>
            <a:pPr lvl="2"/>
            <a:r>
              <a:rPr lang="fr-CA" dirty="0"/>
              <a:t> Cela dit, pour découper quel utilisateur a le droit de manipuler tel ou tel objet, les </a:t>
            </a:r>
            <a:r>
              <a:rPr lang="fr-CA" dirty="0">
                <a:solidFill>
                  <a:srgbClr val="FA4098"/>
                </a:solidFill>
              </a:rPr>
              <a:t>rôles</a:t>
            </a:r>
            <a:r>
              <a:rPr lang="fr-CA" dirty="0"/>
              <a:t> ne sont </a:t>
            </a:r>
            <a:r>
              <a:rPr lang="fr-CA" b="1" dirty="0"/>
              <a:t>pas très adaptés</a:t>
            </a:r>
            <a:r>
              <a:rPr lang="fr-CA" dirty="0"/>
              <a:t>. (Il faudrait 1 </a:t>
            </a:r>
            <a:r>
              <a:rPr lang="fr-CA" dirty="0">
                <a:solidFill>
                  <a:srgbClr val="FA4098"/>
                </a:solidFill>
              </a:rPr>
              <a:t>rôle</a:t>
            </a:r>
            <a:r>
              <a:rPr lang="fr-CA" dirty="0"/>
              <a:t> par </a:t>
            </a:r>
            <a:r>
              <a:rPr lang="fr-CA" dirty="0">
                <a:solidFill>
                  <a:srgbClr val="FA4098"/>
                </a:solidFill>
              </a:rPr>
              <a:t>utilisateur </a:t>
            </a:r>
            <a:r>
              <a:rPr lang="fr-CA" dirty="0"/>
              <a:t>...)</a:t>
            </a:r>
          </a:p>
          <a:p>
            <a:pPr lvl="1"/>
            <a:r>
              <a:rPr lang="fr-CA" dirty="0"/>
              <a:t> L’alternative : </a:t>
            </a:r>
            <a:r>
              <a:rPr lang="fr-CA" dirty="0">
                <a:solidFill>
                  <a:srgbClr val="FA4098"/>
                </a:solidFill>
              </a:rPr>
              <a:t>Relations</a:t>
            </a:r>
            <a:r>
              <a:rPr lang="fr-CA" dirty="0"/>
              <a:t> entre le Model </a:t>
            </a:r>
            <a:r>
              <a:rPr lang="fr-CA" u="sng" dirty="0"/>
              <a:t>Utilisateur</a:t>
            </a:r>
            <a:r>
              <a:rPr lang="fr-CA" dirty="0"/>
              <a:t> et les Models </a:t>
            </a:r>
            <a:r>
              <a:rPr lang="fr-CA" u="sng" dirty="0"/>
              <a:t>objets</a:t>
            </a:r>
          </a:p>
          <a:p>
            <a:pPr lvl="2"/>
            <a:r>
              <a:rPr lang="fr-CA" dirty="0"/>
              <a:t> « Relations » : Références One-to-Many, Many-to-Many ou One-to-One</a:t>
            </a:r>
          </a:p>
          <a:p>
            <a:pPr lvl="2"/>
            <a:r>
              <a:rPr lang="fr-CA" dirty="0"/>
              <a:t> Ex. Le message d’un utilisateur, la galerie d’un utilisateur, l’avatar d’un utilisateur, etc. </a:t>
            </a:r>
          </a:p>
          <a:p>
            <a:pPr lvl="2"/>
            <a:r>
              <a:rPr lang="fr-CA" dirty="0"/>
              <a:t> On peut se servir de cette </a:t>
            </a:r>
            <a:r>
              <a:rPr lang="fr-CA" dirty="0">
                <a:solidFill>
                  <a:srgbClr val="FA4098"/>
                </a:solidFill>
              </a:rPr>
              <a:t>relation</a:t>
            </a:r>
            <a:r>
              <a:rPr lang="fr-CA" dirty="0"/>
              <a:t> pour vérifier si un </a:t>
            </a:r>
            <a:r>
              <a:rPr lang="fr-CA" dirty="0">
                <a:solidFill>
                  <a:srgbClr val="FA4098"/>
                </a:solidFill>
              </a:rPr>
              <a:t>objet</a:t>
            </a:r>
            <a:r>
              <a:rPr lang="fr-CA" dirty="0"/>
              <a:t> est </a:t>
            </a:r>
            <a:r>
              <a:rPr lang="fr-CA" u="sng" dirty="0">
                <a:solidFill>
                  <a:srgbClr val="FA4098"/>
                </a:solidFill>
              </a:rPr>
              <a:t>lié</a:t>
            </a:r>
            <a:r>
              <a:rPr lang="fr-CA" dirty="0"/>
              <a:t> à un </a:t>
            </a:r>
            <a:r>
              <a:rPr lang="fr-CA" dirty="0">
                <a:solidFill>
                  <a:srgbClr val="FA4098"/>
                </a:solidFill>
              </a:rPr>
              <a:t>utilisateur</a:t>
            </a:r>
            <a:r>
              <a:rPr lang="fr-CA" dirty="0"/>
              <a:t> et lui autoriser une action sur le pouce lorsqu’elle est déclenchée.</a:t>
            </a:r>
          </a:p>
          <a:p>
            <a:pPr lvl="3"/>
            <a:r>
              <a:rPr lang="fr-CA" dirty="0"/>
              <a:t> Ex. J’envoie une requête à la Web API pour modifier un « </a:t>
            </a:r>
            <a:r>
              <a:rPr lang="fr-CA" dirty="0">
                <a:solidFill>
                  <a:srgbClr val="FA4098"/>
                </a:solidFill>
              </a:rPr>
              <a:t>objet</a:t>
            </a:r>
            <a:r>
              <a:rPr lang="fr-CA" dirty="0"/>
              <a:t> ». Avant de faire la modification, on vérifie que l’</a:t>
            </a:r>
            <a:r>
              <a:rPr lang="fr-CA" dirty="0">
                <a:solidFill>
                  <a:srgbClr val="FA4098"/>
                </a:solidFill>
              </a:rPr>
              <a:t>objet</a:t>
            </a:r>
            <a:r>
              <a:rPr lang="fr-CA" dirty="0"/>
              <a:t> possède une </a:t>
            </a:r>
            <a:r>
              <a:rPr lang="fr-CA" dirty="0">
                <a:solidFill>
                  <a:srgbClr val="FA4098"/>
                </a:solidFill>
              </a:rPr>
              <a:t>référence </a:t>
            </a:r>
            <a:r>
              <a:rPr lang="fr-CA" dirty="0"/>
              <a:t>vers son « </a:t>
            </a:r>
            <a:r>
              <a:rPr lang="fr-CA" dirty="0">
                <a:solidFill>
                  <a:srgbClr val="FA4098"/>
                </a:solidFill>
              </a:rPr>
              <a:t>objet Utilisateur </a:t>
            </a:r>
            <a:r>
              <a:rPr lang="fr-CA" dirty="0"/>
              <a:t>». Si </a:t>
            </a:r>
            <a:r>
              <a:rPr lang="fr-CA" u="sng" dirty="0"/>
              <a:t>oui</a:t>
            </a:r>
            <a:r>
              <a:rPr lang="fr-CA" dirty="0"/>
              <a:t>, on fait la modification.</a:t>
            </a:r>
          </a:p>
        </p:txBody>
      </p:sp>
    </p:spTree>
    <p:extLst>
      <p:ext uri="{BB962C8B-B14F-4D97-AF65-F5344CB8AC3E}">
        <p14:creationId xmlns:p14="http://schemas.microsoft.com/office/powerpoint/2010/main" val="365108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Touche pas à MON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D881A-74BA-46DF-B7B8-AE6937A6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Retourner seulement les objets de l’utilisateur</a:t>
            </a:r>
          </a:p>
          <a:p>
            <a:pPr lvl="1"/>
            <a:r>
              <a:rPr lang="fr-CA" dirty="0"/>
              <a:t> ( Seulement accessible avec </a:t>
            </a:r>
            <a:r>
              <a:rPr lang="fr-CA" dirty="0">
                <a:solidFill>
                  <a:srgbClr val="FA4098"/>
                </a:solidFill>
              </a:rPr>
              <a:t>authentification</a:t>
            </a:r>
            <a:r>
              <a:rPr lang="fr-CA" dirty="0"/>
              <a:t> )</a:t>
            </a:r>
          </a:p>
          <a:p>
            <a:pPr lvl="2"/>
            <a:r>
              <a:rPr lang="fr-CA" dirty="0"/>
              <a:t> Donc l’action est bloquée par [Authorize]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19D29A-EE8F-41A4-8671-5DFFDECD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95" y="2975060"/>
            <a:ext cx="7335274" cy="241968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A7E948C-93F0-4A8F-9857-0EDC9D95AFBC}"/>
              </a:ext>
            </a:extLst>
          </p:cNvPr>
          <p:cNvSpPr txBox="1"/>
          <p:nvPr/>
        </p:nvSpPr>
        <p:spPr>
          <a:xfrm>
            <a:off x="7538531" y="2279904"/>
            <a:ext cx="4041648" cy="1477328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9CD1"/>
                </a:solidFill>
              </a:rPr>
              <a:t>• </a:t>
            </a:r>
            <a:r>
              <a:rPr lang="fr-CA">
                <a:solidFill>
                  <a:srgbClr val="FA4098"/>
                </a:solidFill>
              </a:rPr>
              <a:t>Users</a:t>
            </a:r>
            <a:r>
              <a:rPr lang="fr-CA">
                <a:solidFill>
                  <a:srgbClr val="739CD1"/>
                </a:solidFill>
              </a:rPr>
              <a:t> </a:t>
            </a:r>
            <a:r>
              <a:rPr lang="fr-CA" dirty="0">
                <a:solidFill>
                  <a:srgbClr val="739CD1"/>
                </a:solidFill>
              </a:rPr>
              <a:t>: </a:t>
            </a:r>
            <a:r>
              <a:rPr lang="fr-CA" dirty="0">
                <a:solidFill>
                  <a:srgbClr val="FA4098"/>
                </a:solidFill>
              </a:rPr>
              <a:t>DbSet</a:t>
            </a:r>
            <a:r>
              <a:rPr lang="fr-CA" dirty="0">
                <a:solidFill>
                  <a:srgbClr val="739CD1"/>
                </a:solidFill>
              </a:rPr>
              <a:t> pour mon </a:t>
            </a:r>
            <a:r>
              <a:rPr lang="fr-CA" dirty="0">
                <a:solidFill>
                  <a:srgbClr val="FA4098"/>
                </a:solidFill>
              </a:rPr>
              <a:t>Model utilisateur</a:t>
            </a:r>
            <a:r>
              <a:rPr lang="fr-CA" dirty="0">
                <a:solidFill>
                  <a:srgbClr val="739CD1"/>
                </a:solidFill>
              </a:rPr>
              <a:t>. (Qui hérite de </a:t>
            </a:r>
            <a:r>
              <a:rPr lang="fr-CA" dirty="0">
                <a:solidFill>
                  <a:srgbClr val="FA4098"/>
                </a:solidFill>
              </a:rPr>
              <a:t>IdentityUser</a:t>
            </a:r>
            <a:r>
              <a:rPr lang="fr-CA" dirty="0">
                <a:solidFill>
                  <a:srgbClr val="739CD1"/>
                </a:solidFill>
              </a:rPr>
              <a:t>)</a:t>
            </a:r>
          </a:p>
          <a:p>
            <a:r>
              <a:rPr lang="fr-CA" dirty="0">
                <a:solidFill>
                  <a:srgbClr val="739CD1"/>
                </a:solidFill>
              </a:rPr>
              <a:t>• Ces instructions permettent de </a:t>
            </a:r>
            <a:r>
              <a:rPr lang="fr-CA" b="1" dirty="0">
                <a:solidFill>
                  <a:srgbClr val="739CD1"/>
                </a:solidFill>
              </a:rPr>
              <a:t>récupérer l’utilisateur </a:t>
            </a:r>
            <a:r>
              <a:rPr lang="fr-CA" dirty="0">
                <a:solidFill>
                  <a:srgbClr val="739CD1"/>
                </a:solidFill>
              </a:rPr>
              <a:t>associé au </a:t>
            </a:r>
            <a:r>
              <a:rPr lang="fr-CA" dirty="0">
                <a:solidFill>
                  <a:srgbClr val="FA4098"/>
                </a:solidFill>
              </a:rPr>
              <a:t>token</a:t>
            </a:r>
            <a:r>
              <a:rPr lang="fr-CA" dirty="0">
                <a:solidFill>
                  <a:srgbClr val="739CD1"/>
                </a:solidFill>
              </a:rPr>
              <a:t> reçu par la </a:t>
            </a:r>
            <a:r>
              <a:rPr lang="fr-CA" dirty="0">
                <a:solidFill>
                  <a:srgbClr val="FA4098"/>
                </a:solidFill>
              </a:rPr>
              <a:t>Web API</a:t>
            </a:r>
            <a:r>
              <a:rPr lang="fr-CA" dirty="0">
                <a:solidFill>
                  <a:srgbClr val="739CD1"/>
                </a:solidFill>
              </a:rPr>
              <a:t>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88656B9-B39B-419B-8FD6-C45E29C4DB36}"/>
              </a:ext>
            </a:extLst>
          </p:cNvPr>
          <p:cNvCxnSpPr>
            <a:cxnSpLocks/>
          </p:cNvCxnSpPr>
          <p:nvPr/>
        </p:nvCxnSpPr>
        <p:spPr>
          <a:xfrm flipH="1">
            <a:off x="6498336" y="3757232"/>
            <a:ext cx="1040195" cy="52216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376D77-B017-400B-9292-BBA54D1E1AF3}"/>
              </a:ext>
            </a:extLst>
          </p:cNvPr>
          <p:cNvSpPr/>
          <p:nvPr/>
        </p:nvSpPr>
        <p:spPr>
          <a:xfrm>
            <a:off x="1359408" y="4297680"/>
            <a:ext cx="6656832" cy="52216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1AA7573-968B-4C2D-9EDE-A02EE5E0D944}"/>
              </a:ext>
            </a:extLst>
          </p:cNvPr>
          <p:cNvSpPr txBox="1"/>
          <p:nvPr/>
        </p:nvSpPr>
        <p:spPr>
          <a:xfrm>
            <a:off x="4413285" y="5168524"/>
            <a:ext cx="6923120" cy="646331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• Si notre </a:t>
            </a:r>
            <a:r>
              <a:rPr lang="fr-CA" dirty="0">
                <a:solidFill>
                  <a:srgbClr val="FA4098"/>
                </a:solidFill>
              </a:rPr>
              <a:t>Model utilisateur</a:t>
            </a:r>
            <a:r>
              <a:rPr lang="fr-CA" dirty="0">
                <a:solidFill>
                  <a:srgbClr val="739CD1"/>
                </a:solidFill>
              </a:rPr>
              <a:t> possède une </a:t>
            </a:r>
            <a:r>
              <a:rPr lang="fr-CA" b="1" dirty="0">
                <a:solidFill>
                  <a:srgbClr val="739CD1"/>
                </a:solidFill>
              </a:rPr>
              <a:t>relation</a:t>
            </a:r>
            <a:r>
              <a:rPr lang="fr-CA" dirty="0">
                <a:solidFill>
                  <a:srgbClr val="739CD1"/>
                </a:solidFill>
              </a:rPr>
              <a:t> avec la Collection qu’on souhaite obtenir, il suffit de retourner la </a:t>
            </a:r>
            <a:r>
              <a:rPr lang="fr-CA" dirty="0">
                <a:solidFill>
                  <a:srgbClr val="FA4098"/>
                </a:solidFill>
              </a:rPr>
              <a:t>référence</a:t>
            </a:r>
            <a:r>
              <a:rPr lang="fr-CA" dirty="0">
                <a:solidFill>
                  <a:srgbClr val="739CD1"/>
                </a:solidFill>
              </a:rPr>
              <a:t> de la relation.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616A86A-FB2C-4BAB-9D78-036B48989CD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819401" y="5074853"/>
            <a:ext cx="1593884" cy="4168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0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Touche pas à MON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D881A-74BA-46DF-B7B8-AE6937A6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 objet</a:t>
            </a:r>
          </a:p>
          <a:p>
            <a:pPr lvl="1"/>
            <a:r>
              <a:rPr lang="fr-CA" dirty="0"/>
              <a:t> ( Seulement accessible avec </a:t>
            </a:r>
            <a:r>
              <a:rPr lang="fr-CA" dirty="0">
                <a:solidFill>
                  <a:srgbClr val="FA4098"/>
                </a:solidFill>
              </a:rPr>
              <a:t>authentification</a:t>
            </a:r>
            <a:r>
              <a:rPr lang="fr-CA" dirty="0"/>
              <a:t> )</a:t>
            </a:r>
          </a:p>
          <a:p>
            <a:pPr lvl="2"/>
            <a:r>
              <a:rPr lang="fr-CA" dirty="0"/>
              <a:t> Donc l’action est bloquée par [Authorize]</a:t>
            </a:r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835671-E5FA-4068-8782-623D6E54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94" y="2924601"/>
            <a:ext cx="5796365" cy="306324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F2A86-5D28-43AB-81DD-F3BC4086B012}"/>
              </a:ext>
            </a:extLst>
          </p:cNvPr>
          <p:cNvSpPr/>
          <p:nvPr/>
        </p:nvSpPr>
        <p:spPr>
          <a:xfrm>
            <a:off x="774192" y="3902874"/>
            <a:ext cx="5255741" cy="422702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DDC766-BF52-4871-8B5D-3C02F33B2B10}"/>
              </a:ext>
            </a:extLst>
          </p:cNvPr>
          <p:cNvSpPr txBox="1"/>
          <p:nvPr/>
        </p:nvSpPr>
        <p:spPr>
          <a:xfrm>
            <a:off x="6496114" y="2690336"/>
            <a:ext cx="5555551" cy="307777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On tente de récupérer l’</a:t>
            </a:r>
            <a:r>
              <a:rPr lang="fr-CA" sz="1400" dirty="0">
                <a:solidFill>
                  <a:srgbClr val="FA4098"/>
                </a:solidFill>
              </a:rPr>
              <a:t>utilisateur</a:t>
            </a:r>
            <a:r>
              <a:rPr lang="fr-CA" sz="1400" dirty="0">
                <a:solidFill>
                  <a:srgbClr val="739CD1"/>
                </a:solidFill>
              </a:rPr>
              <a:t> associé au </a:t>
            </a:r>
            <a:r>
              <a:rPr lang="fr-CA" sz="1400" dirty="0">
                <a:solidFill>
                  <a:srgbClr val="FA4098"/>
                </a:solidFill>
              </a:rPr>
              <a:t>token</a:t>
            </a:r>
            <a:r>
              <a:rPr lang="fr-CA" sz="1400" dirty="0">
                <a:solidFill>
                  <a:srgbClr val="739CD1"/>
                </a:solidFill>
              </a:rPr>
              <a:t> reçu.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F08BA4F-221E-4506-A4FC-370A7C4B3A4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60542" y="2844225"/>
            <a:ext cx="935572" cy="105864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B509690-6F8A-44D3-AC1D-57565070A37B}"/>
              </a:ext>
            </a:extLst>
          </p:cNvPr>
          <p:cNvSpPr/>
          <p:nvPr/>
        </p:nvSpPr>
        <p:spPr>
          <a:xfrm>
            <a:off x="10253472" y="4791576"/>
            <a:ext cx="762000" cy="351118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rgbClr val="739CD1"/>
                </a:solidFill>
              </a:rPr>
              <a:t>Objet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BBA8B0-AB4D-4B83-912F-42413305C978}"/>
              </a:ext>
            </a:extLst>
          </p:cNvPr>
          <p:cNvSpPr/>
          <p:nvPr/>
        </p:nvSpPr>
        <p:spPr>
          <a:xfrm>
            <a:off x="7465946" y="5591377"/>
            <a:ext cx="1158240" cy="351118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rgbClr val="739CD1"/>
                </a:solidFill>
              </a:rPr>
              <a:t>Utilisateur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6570C1-9848-4648-A975-D1E6DEA79DAD}"/>
              </a:ext>
            </a:extLst>
          </p:cNvPr>
          <p:cNvSpPr/>
          <p:nvPr/>
        </p:nvSpPr>
        <p:spPr>
          <a:xfrm>
            <a:off x="10253472" y="5548206"/>
            <a:ext cx="762000" cy="351118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rgbClr val="739CD1"/>
                </a:solidFill>
              </a:rPr>
              <a:t>Objet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B87D1C9-CA89-4BC1-BB0F-409A90DEBFCA}"/>
              </a:ext>
            </a:extLst>
          </p:cNvPr>
          <p:cNvSpPr/>
          <p:nvPr/>
        </p:nvSpPr>
        <p:spPr>
          <a:xfrm>
            <a:off x="10253472" y="6304837"/>
            <a:ext cx="762000" cy="351118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>
                <a:solidFill>
                  <a:srgbClr val="739CD1"/>
                </a:solidFill>
              </a:rPr>
              <a:t>Objet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101D7B1-ACF2-4485-9928-D529225ED08B}"/>
              </a:ext>
            </a:extLst>
          </p:cNvPr>
          <p:cNvCxnSpPr>
            <a:cxnSpLocks/>
          </p:cNvCxnSpPr>
          <p:nvPr/>
        </p:nvCxnSpPr>
        <p:spPr>
          <a:xfrm flipH="1">
            <a:off x="8674761" y="5053632"/>
            <a:ext cx="1458752" cy="489591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846B550-0248-4F9B-9EA7-FD4CF88BED2E}"/>
              </a:ext>
            </a:extLst>
          </p:cNvPr>
          <p:cNvCxnSpPr>
            <a:cxnSpLocks/>
          </p:cNvCxnSpPr>
          <p:nvPr/>
        </p:nvCxnSpPr>
        <p:spPr>
          <a:xfrm flipV="1">
            <a:off x="8449056" y="4974854"/>
            <a:ext cx="1682496" cy="561161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4426A88-A196-41D9-B2C7-7DDFCF22798D}"/>
              </a:ext>
            </a:extLst>
          </p:cNvPr>
          <p:cNvCxnSpPr>
            <a:cxnSpLocks/>
          </p:cNvCxnSpPr>
          <p:nvPr/>
        </p:nvCxnSpPr>
        <p:spPr>
          <a:xfrm>
            <a:off x="8754376" y="5723765"/>
            <a:ext cx="1389368" cy="0"/>
          </a:xfrm>
          <a:prstGeom prst="straightConnector1">
            <a:avLst/>
          </a:prstGeom>
          <a:ln w="28575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78B0927-32F7-403D-A6D7-9B63BD0D0CF6}"/>
              </a:ext>
            </a:extLst>
          </p:cNvPr>
          <p:cNvCxnSpPr>
            <a:cxnSpLocks/>
          </p:cNvCxnSpPr>
          <p:nvPr/>
        </p:nvCxnSpPr>
        <p:spPr>
          <a:xfrm flipH="1">
            <a:off x="8742184" y="5797416"/>
            <a:ext cx="1389368" cy="0"/>
          </a:xfrm>
          <a:prstGeom prst="straightConnector1">
            <a:avLst/>
          </a:prstGeom>
          <a:ln w="28575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F69A4A7-7A38-4DEF-8612-1E7419E041A5}"/>
              </a:ext>
            </a:extLst>
          </p:cNvPr>
          <p:cNvCxnSpPr>
            <a:cxnSpLocks/>
          </p:cNvCxnSpPr>
          <p:nvPr/>
        </p:nvCxnSpPr>
        <p:spPr>
          <a:xfrm flipH="1" flipV="1">
            <a:off x="8388096" y="6059425"/>
            <a:ext cx="1745417" cy="507660"/>
          </a:xfrm>
          <a:prstGeom prst="straightConnector1">
            <a:avLst/>
          </a:prstGeom>
          <a:ln w="28575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2D59453-4FAF-4F66-8636-33FC1B534900}"/>
              </a:ext>
            </a:extLst>
          </p:cNvPr>
          <p:cNvCxnSpPr>
            <a:cxnSpLocks/>
          </p:cNvCxnSpPr>
          <p:nvPr/>
        </p:nvCxnSpPr>
        <p:spPr>
          <a:xfrm>
            <a:off x="8624186" y="6059425"/>
            <a:ext cx="1509327" cy="420971"/>
          </a:xfrm>
          <a:prstGeom prst="straightConnector1">
            <a:avLst/>
          </a:prstGeom>
          <a:ln w="28575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6AABA0C4-430B-41C9-BD44-28F1995EDE70}"/>
              </a:ext>
            </a:extLst>
          </p:cNvPr>
          <p:cNvSpPr txBox="1"/>
          <p:nvPr/>
        </p:nvSpPr>
        <p:spPr>
          <a:xfrm>
            <a:off x="6996746" y="3277799"/>
            <a:ext cx="4642172" cy="1169551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</a:t>
            </a:r>
            <a:r>
              <a:rPr lang="fr-CA" sz="1400" b="1" u="sng" dirty="0">
                <a:solidFill>
                  <a:srgbClr val="FA4098"/>
                </a:solidFill>
              </a:rPr>
              <a:t>Attention</a:t>
            </a:r>
            <a:r>
              <a:rPr lang="fr-CA" sz="1400" dirty="0">
                <a:solidFill>
                  <a:srgbClr val="739CD1"/>
                </a:solidFill>
              </a:rPr>
              <a:t> ! Quand on crée un nouvel objet, s’il possède des </a:t>
            </a:r>
            <a:r>
              <a:rPr lang="fr-CA" sz="1400" dirty="0">
                <a:solidFill>
                  <a:srgbClr val="FA4098"/>
                </a:solidFill>
              </a:rPr>
              <a:t>relations</a:t>
            </a:r>
            <a:r>
              <a:rPr lang="fr-CA" sz="1400" dirty="0">
                <a:solidFill>
                  <a:srgbClr val="739CD1"/>
                </a:solidFill>
              </a:rPr>
              <a:t>, pour chaque de ces relations, il faut ajouter la référence dans l’</a:t>
            </a:r>
            <a:r>
              <a:rPr lang="fr-CA" sz="1400" dirty="0">
                <a:solidFill>
                  <a:srgbClr val="FA4098"/>
                </a:solidFill>
              </a:rPr>
              <a:t>objet créé </a:t>
            </a:r>
            <a:r>
              <a:rPr lang="fr-CA" sz="1400" dirty="0">
                <a:solidFill>
                  <a:srgbClr val="739CD1"/>
                </a:solidFill>
              </a:rPr>
              <a:t>ET dans l’</a:t>
            </a:r>
            <a:r>
              <a:rPr lang="fr-CA" sz="1400" dirty="0">
                <a:solidFill>
                  <a:srgbClr val="FA4098"/>
                </a:solidFill>
              </a:rPr>
              <a:t>objet relié</a:t>
            </a:r>
            <a:r>
              <a:rPr lang="fr-CA" sz="1400" dirty="0">
                <a:solidFill>
                  <a:srgbClr val="739CD1"/>
                </a:solidFill>
              </a:rPr>
              <a:t>. (Ici, on ajoute la « </a:t>
            </a:r>
            <a:r>
              <a:rPr lang="fr-CA" sz="1400" dirty="0">
                <a:solidFill>
                  <a:srgbClr val="FA4098"/>
                </a:solidFill>
              </a:rPr>
              <a:t>game</a:t>
            </a:r>
            <a:r>
              <a:rPr lang="fr-CA" sz="1400" dirty="0">
                <a:solidFill>
                  <a:srgbClr val="739CD1"/>
                </a:solidFill>
              </a:rPr>
              <a:t> » au « </a:t>
            </a:r>
            <a:r>
              <a:rPr lang="fr-CA" sz="1400" dirty="0">
                <a:solidFill>
                  <a:srgbClr val="FA4098"/>
                </a:solidFill>
              </a:rPr>
              <a:t>user </a:t>
            </a:r>
            <a:r>
              <a:rPr lang="fr-CA" sz="1400" dirty="0">
                <a:solidFill>
                  <a:srgbClr val="739CD1"/>
                </a:solidFill>
              </a:rPr>
              <a:t>» ET on ajoute l’« </a:t>
            </a:r>
            <a:r>
              <a:rPr lang="fr-CA" sz="1400" dirty="0">
                <a:solidFill>
                  <a:srgbClr val="FA4098"/>
                </a:solidFill>
              </a:rPr>
              <a:t>user</a:t>
            </a:r>
            <a:r>
              <a:rPr lang="fr-CA" sz="1400" dirty="0">
                <a:solidFill>
                  <a:srgbClr val="739CD1"/>
                </a:solidFill>
              </a:rPr>
              <a:t> » à la «</a:t>
            </a:r>
            <a:r>
              <a:rPr lang="fr-CA" sz="1400" dirty="0">
                <a:solidFill>
                  <a:srgbClr val="FA4098"/>
                </a:solidFill>
              </a:rPr>
              <a:t> </a:t>
            </a:r>
            <a:r>
              <a:rPr lang="fr-CA" sz="1400" dirty="0" err="1">
                <a:solidFill>
                  <a:srgbClr val="FA4098"/>
                </a:solidFill>
              </a:rPr>
              <a:t>game</a:t>
            </a:r>
            <a:r>
              <a:rPr lang="fr-CA" sz="1400" dirty="0">
                <a:solidFill>
                  <a:srgbClr val="FA4098"/>
                </a:solidFill>
              </a:rPr>
              <a:t> </a:t>
            </a:r>
            <a:r>
              <a:rPr lang="fr-CA" sz="1400" dirty="0">
                <a:solidFill>
                  <a:srgbClr val="739CD1"/>
                </a:solidFill>
              </a:rPr>
              <a:t>».</a:t>
            </a:r>
          </a:p>
          <a:p>
            <a:r>
              <a:rPr lang="fr-CA" sz="1400" dirty="0">
                <a:solidFill>
                  <a:srgbClr val="739CD1"/>
                </a:solidFill>
              </a:rPr>
              <a:t>Cette portion devrait être dans un </a:t>
            </a:r>
            <a:r>
              <a:rPr lang="fr-CA" sz="1400" dirty="0">
                <a:solidFill>
                  <a:srgbClr val="FA4098"/>
                </a:solidFill>
              </a:rPr>
              <a:t>service</a:t>
            </a:r>
            <a:r>
              <a:rPr lang="fr-CA" sz="1400" dirty="0">
                <a:solidFill>
                  <a:srgbClr val="739CD1"/>
                </a:solidFill>
              </a:rPr>
              <a:t> 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92287B-4F43-47D3-8079-B41C27D5A294}"/>
              </a:ext>
            </a:extLst>
          </p:cNvPr>
          <p:cNvSpPr/>
          <p:nvPr/>
        </p:nvSpPr>
        <p:spPr>
          <a:xfrm>
            <a:off x="770057" y="4347484"/>
            <a:ext cx="2972887" cy="1059289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E2EED73-4D19-4E00-A904-9BA505C6653D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3742944" y="4420996"/>
            <a:ext cx="3253802" cy="45613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B6CEC018-F2BE-5367-52E8-806DEF014B29}"/>
              </a:ext>
            </a:extLst>
          </p:cNvPr>
          <p:cNvSpPr txBox="1"/>
          <p:nvPr/>
        </p:nvSpPr>
        <p:spPr>
          <a:xfrm>
            <a:off x="7839456" y="921496"/>
            <a:ext cx="4303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Note : </a:t>
            </a:r>
            <a:r>
              <a:rPr lang="fr-CA" sz="1400" dirty="0" err="1">
                <a:solidFill>
                  <a:srgbClr val="FA4098"/>
                </a:solidFill>
              </a:rPr>
              <a:t>UserManager</a:t>
            </a:r>
            <a:r>
              <a:rPr lang="fr-CA" sz="1400" dirty="0">
                <a:solidFill>
                  <a:srgbClr val="739CD1"/>
                </a:solidFill>
              </a:rPr>
              <a:t> et </a:t>
            </a:r>
            <a:r>
              <a:rPr lang="fr-CA" sz="1400" dirty="0">
                <a:solidFill>
                  <a:srgbClr val="FA4098"/>
                </a:solidFill>
              </a:rPr>
              <a:t>_</a:t>
            </a:r>
            <a:r>
              <a:rPr lang="fr-CA" sz="1400" dirty="0" err="1">
                <a:solidFill>
                  <a:srgbClr val="FA4098"/>
                </a:solidFill>
              </a:rPr>
              <a:t>context.Users</a:t>
            </a:r>
            <a:r>
              <a:rPr lang="fr-CA" sz="1400" dirty="0">
                <a:solidFill>
                  <a:srgbClr val="739CD1"/>
                </a:solidFill>
              </a:rPr>
              <a:t> permettent de faire la même chose. Pas besoin d’injecter </a:t>
            </a:r>
            <a:r>
              <a:rPr lang="fr-CA" sz="1400" dirty="0" err="1">
                <a:solidFill>
                  <a:srgbClr val="FA4098"/>
                </a:solidFill>
              </a:rPr>
              <a:t>UserManager</a:t>
            </a:r>
            <a:r>
              <a:rPr lang="fr-CA" sz="1400" dirty="0">
                <a:solidFill>
                  <a:srgbClr val="739CD1"/>
                </a:solidFill>
              </a:rPr>
              <a:t> dans votre </a:t>
            </a:r>
            <a:r>
              <a:rPr lang="fr-CA" sz="1400" b="1" dirty="0">
                <a:solidFill>
                  <a:srgbClr val="739CD1"/>
                </a:solidFill>
              </a:rPr>
              <a:t>service </a:t>
            </a:r>
            <a:r>
              <a:rPr lang="fr-CA" sz="1400" dirty="0">
                <a:solidFill>
                  <a:srgbClr val="739CD1"/>
                </a:solidFill>
              </a:rPr>
              <a:t>si vous avez déjà une injection du </a:t>
            </a:r>
            <a:r>
              <a:rPr lang="fr-CA" sz="1400" dirty="0" err="1">
                <a:solidFill>
                  <a:srgbClr val="FA4098"/>
                </a:solidFill>
              </a:rPr>
              <a:t>DbContext</a:t>
            </a:r>
            <a:r>
              <a:rPr lang="fr-CA" sz="1400" dirty="0">
                <a:solidFill>
                  <a:srgbClr val="739C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07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Touche pas à MON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D881A-74BA-46DF-B7B8-AE6937A6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Autoriser une modification de l’objet seulement s’il est lié à l’utilisateur</a:t>
            </a:r>
          </a:p>
          <a:p>
            <a:pPr lvl="1"/>
            <a:r>
              <a:rPr lang="fr-CA" dirty="0"/>
              <a:t> ( Seulement accessible avec </a:t>
            </a:r>
            <a:r>
              <a:rPr lang="fr-CA" dirty="0">
                <a:solidFill>
                  <a:srgbClr val="FA4098"/>
                </a:solidFill>
              </a:rPr>
              <a:t>authentification</a:t>
            </a:r>
            <a:r>
              <a:rPr lang="fr-CA" dirty="0"/>
              <a:t> )</a:t>
            </a:r>
          </a:p>
          <a:p>
            <a:pPr lvl="2"/>
            <a:r>
              <a:rPr lang="fr-CA" dirty="0"/>
              <a:t> Donc l’action est bloquée par [Authorize]</a:t>
            </a:r>
          </a:p>
          <a:p>
            <a:pPr lvl="1"/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CCE18D-92ED-4F31-BD20-AB7FAE66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9" y="2513265"/>
            <a:ext cx="5555552" cy="417524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CAF17DF-784C-4857-9588-C11D01184190}"/>
              </a:ext>
            </a:extLst>
          </p:cNvPr>
          <p:cNvSpPr txBox="1"/>
          <p:nvPr/>
        </p:nvSpPr>
        <p:spPr>
          <a:xfrm>
            <a:off x="5709730" y="2389632"/>
            <a:ext cx="5555551" cy="954107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</a:t>
            </a:r>
            <a:r>
              <a:rPr lang="fr-CA" sz="1400" dirty="0">
                <a:solidFill>
                  <a:srgbClr val="FA4098"/>
                </a:solidFill>
              </a:rPr>
              <a:t>OwnerDTO </a:t>
            </a:r>
            <a:r>
              <a:rPr lang="fr-CA" sz="1400" dirty="0">
                <a:solidFill>
                  <a:srgbClr val="739CD1"/>
                </a:solidFill>
              </a:rPr>
              <a:t>: Ce paramètre peut varier. Dans ce cas-ci, c’est un Model de type DTO qui a permis de transférer les données nécessaires pour réaliser la modification de l’objet.</a:t>
            </a:r>
          </a:p>
          <a:p>
            <a:r>
              <a:rPr lang="fr-CA" sz="1400" dirty="0">
                <a:solidFill>
                  <a:srgbClr val="739CD1"/>
                </a:solidFill>
              </a:rPr>
              <a:t>• </a:t>
            </a:r>
            <a:r>
              <a:rPr lang="fr-CA" sz="1400" dirty="0">
                <a:solidFill>
                  <a:srgbClr val="FA4098"/>
                </a:solidFill>
              </a:rPr>
              <a:t>id</a:t>
            </a:r>
            <a:r>
              <a:rPr lang="fr-CA" sz="1400" dirty="0">
                <a:solidFill>
                  <a:srgbClr val="739CD1"/>
                </a:solidFill>
              </a:rPr>
              <a:t> : id de l’objet qu’on souhaite modifier.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2955A02-163B-45CF-A18E-5EFC01BB45C5}"/>
              </a:ext>
            </a:extLst>
          </p:cNvPr>
          <p:cNvCxnSpPr>
            <a:cxnSpLocks/>
          </p:cNvCxnSpPr>
          <p:nvPr/>
        </p:nvCxnSpPr>
        <p:spPr>
          <a:xfrm flipH="1">
            <a:off x="5260848" y="2859024"/>
            <a:ext cx="448882" cy="13411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6AE48-A0F3-451C-A069-481F6D31A75E}"/>
              </a:ext>
            </a:extLst>
          </p:cNvPr>
          <p:cNvSpPr/>
          <p:nvPr/>
        </p:nvSpPr>
        <p:spPr>
          <a:xfrm>
            <a:off x="658368" y="3257961"/>
            <a:ext cx="3468624" cy="95410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AED0FA9-CAAD-442C-866D-78B61E9D9F12}"/>
              </a:ext>
            </a:extLst>
          </p:cNvPr>
          <p:cNvSpPr txBox="1"/>
          <p:nvPr/>
        </p:nvSpPr>
        <p:spPr>
          <a:xfrm>
            <a:off x="5709730" y="3467372"/>
            <a:ext cx="5555551" cy="523220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On tente de récupérer l’objet dans son </a:t>
            </a:r>
            <a:r>
              <a:rPr lang="fr-CA" sz="1400" dirty="0">
                <a:solidFill>
                  <a:srgbClr val="FA4098"/>
                </a:solidFill>
              </a:rPr>
              <a:t>DbSet</a:t>
            </a:r>
            <a:r>
              <a:rPr lang="fr-CA" sz="1400" dirty="0">
                <a:solidFill>
                  <a:srgbClr val="739CD1"/>
                </a:solidFill>
              </a:rPr>
              <a:t>. Si ne trouve pas, il faut return NotFound().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ACF94B8-A0FE-4E64-9A1E-2EDB0173345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126992" y="3728982"/>
            <a:ext cx="1582738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86BA6-EE2C-45DD-B084-158DA151A265}"/>
              </a:ext>
            </a:extLst>
          </p:cNvPr>
          <p:cNvSpPr/>
          <p:nvPr/>
        </p:nvSpPr>
        <p:spPr>
          <a:xfrm>
            <a:off x="658368" y="4271218"/>
            <a:ext cx="4791456" cy="422702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8962B72-AB21-469F-A9B6-9402423CB1AD}"/>
              </a:ext>
            </a:extLst>
          </p:cNvPr>
          <p:cNvSpPr txBox="1"/>
          <p:nvPr/>
        </p:nvSpPr>
        <p:spPr>
          <a:xfrm>
            <a:off x="6398578" y="4114225"/>
            <a:ext cx="5555551" cy="738664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On tente de récupérer l’</a:t>
            </a:r>
            <a:r>
              <a:rPr lang="fr-CA" sz="1400" dirty="0">
                <a:solidFill>
                  <a:srgbClr val="FA4098"/>
                </a:solidFill>
              </a:rPr>
              <a:t>utilisateur</a:t>
            </a:r>
            <a:r>
              <a:rPr lang="fr-CA" sz="1400" dirty="0">
                <a:solidFill>
                  <a:srgbClr val="739CD1"/>
                </a:solidFill>
              </a:rPr>
              <a:t> associé au </a:t>
            </a:r>
            <a:r>
              <a:rPr lang="fr-CA" sz="1400" dirty="0">
                <a:solidFill>
                  <a:srgbClr val="FA4098"/>
                </a:solidFill>
              </a:rPr>
              <a:t>token</a:t>
            </a:r>
            <a:r>
              <a:rPr lang="fr-CA" sz="1400" dirty="0">
                <a:solidFill>
                  <a:srgbClr val="739CD1"/>
                </a:solidFill>
              </a:rPr>
              <a:t> reçu. Dans des circonstances où on sait qu’il se peut que l’utilisateur </a:t>
            </a:r>
            <a:r>
              <a:rPr lang="fr-CA" sz="1400" b="1" dirty="0">
                <a:solidFill>
                  <a:srgbClr val="739CD1"/>
                </a:solidFill>
              </a:rPr>
              <a:t>n’existe pas</a:t>
            </a:r>
            <a:r>
              <a:rPr lang="fr-CA" sz="1400" dirty="0">
                <a:solidFill>
                  <a:srgbClr val="739CD1"/>
                </a:solidFill>
              </a:rPr>
              <a:t>, utiliser </a:t>
            </a:r>
            <a:r>
              <a:rPr lang="fr-CA" sz="1400" dirty="0">
                <a:solidFill>
                  <a:srgbClr val="FA4098"/>
                </a:solidFill>
              </a:rPr>
              <a:t>SingleOrDefault</a:t>
            </a:r>
            <a:r>
              <a:rPr lang="fr-CA" sz="1400" dirty="0">
                <a:solidFill>
                  <a:srgbClr val="739CD1"/>
                </a:solidFill>
              </a:rPr>
              <a:t> et vérifier si le résultat est </a:t>
            </a:r>
            <a:r>
              <a:rPr lang="fr-CA" sz="1400" i="1" dirty="0">
                <a:solidFill>
                  <a:srgbClr val="FA4098"/>
                </a:solidFill>
              </a:rPr>
              <a:t>null</a:t>
            </a:r>
            <a:r>
              <a:rPr lang="fr-CA" sz="1400" dirty="0">
                <a:solidFill>
                  <a:srgbClr val="739CD1"/>
                </a:solidFill>
              </a:rPr>
              <a:t> est judicieux.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3044AA9-24DA-4BC7-8C75-9D5436C0F21E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 flipV="1">
            <a:off x="5449824" y="4482569"/>
            <a:ext cx="948754" cy="98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769D7-131E-4E72-8841-095CE4E7D6E5}"/>
              </a:ext>
            </a:extLst>
          </p:cNvPr>
          <p:cNvSpPr/>
          <p:nvPr/>
        </p:nvSpPr>
        <p:spPr>
          <a:xfrm>
            <a:off x="658368" y="4706584"/>
            <a:ext cx="2737104" cy="761527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EE181CB-8991-4C83-9F70-12CAC40BA753}"/>
              </a:ext>
            </a:extLst>
          </p:cNvPr>
          <p:cNvSpPr txBox="1"/>
          <p:nvPr/>
        </p:nvSpPr>
        <p:spPr>
          <a:xfrm>
            <a:off x="4660513" y="4924286"/>
            <a:ext cx="5555551" cy="523220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Si l’</a:t>
            </a:r>
            <a:r>
              <a:rPr lang="fr-CA" sz="1400" dirty="0">
                <a:solidFill>
                  <a:srgbClr val="FA4098"/>
                </a:solidFill>
              </a:rPr>
              <a:t>objet</a:t>
            </a:r>
            <a:r>
              <a:rPr lang="fr-CA" sz="1400" dirty="0">
                <a:solidFill>
                  <a:srgbClr val="739CD1"/>
                </a:solidFill>
              </a:rPr>
              <a:t> </a:t>
            </a:r>
            <a:r>
              <a:rPr lang="fr-CA" sz="1400" b="1" dirty="0">
                <a:solidFill>
                  <a:srgbClr val="739CD1"/>
                </a:solidFill>
              </a:rPr>
              <a:t>ne possède pas</a:t>
            </a:r>
            <a:r>
              <a:rPr lang="fr-CA" sz="1400" dirty="0">
                <a:solidFill>
                  <a:srgbClr val="739CD1"/>
                </a:solidFill>
              </a:rPr>
              <a:t> de </a:t>
            </a:r>
            <a:r>
              <a:rPr lang="fr-CA" sz="1400" dirty="0">
                <a:solidFill>
                  <a:srgbClr val="FA4098"/>
                </a:solidFill>
              </a:rPr>
              <a:t>relation </a:t>
            </a:r>
            <a:r>
              <a:rPr lang="fr-CA" sz="1400" dirty="0">
                <a:solidFill>
                  <a:srgbClr val="739CD1"/>
                </a:solidFill>
              </a:rPr>
              <a:t>avec l’</a:t>
            </a:r>
            <a:r>
              <a:rPr lang="fr-CA" sz="1400" dirty="0">
                <a:solidFill>
                  <a:srgbClr val="FA4098"/>
                </a:solidFill>
              </a:rPr>
              <a:t>utilisateur</a:t>
            </a:r>
            <a:r>
              <a:rPr lang="fr-CA" sz="1400" dirty="0">
                <a:solidFill>
                  <a:srgbClr val="739CD1"/>
                </a:solidFill>
              </a:rPr>
              <a:t> spécifique qui fait la requête, on s’arrête ici et on refuse de faire la modification.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63AF554-74AF-4622-ACE6-9BE5AD7DF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395472" y="5003279"/>
            <a:ext cx="1265041" cy="18261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CC6C9A7-7071-4D77-8640-40289050B5E6}"/>
              </a:ext>
            </a:extLst>
          </p:cNvPr>
          <p:cNvSpPr txBox="1"/>
          <p:nvPr/>
        </p:nvSpPr>
        <p:spPr>
          <a:xfrm>
            <a:off x="6328549" y="5808425"/>
            <a:ext cx="5683694" cy="738664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Ne pas oublier de </a:t>
            </a:r>
            <a:r>
              <a:rPr lang="fr-CA" sz="1400" b="1" dirty="0">
                <a:solidFill>
                  <a:srgbClr val="739CD1"/>
                </a:solidFill>
              </a:rPr>
              <a:t>sauvegarder</a:t>
            </a:r>
            <a:r>
              <a:rPr lang="fr-CA" sz="1400" dirty="0">
                <a:solidFill>
                  <a:srgbClr val="739CD1"/>
                </a:solidFill>
              </a:rPr>
              <a:t> les modifications ! Pas nécessaire quand on fait un </a:t>
            </a:r>
            <a:r>
              <a:rPr lang="fr-CA" sz="1400" dirty="0">
                <a:solidFill>
                  <a:srgbClr val="FA4098"/>
                </a:solidFill>
              </a:rPr>
              <a:t>Get</a:t>
            </a:r>
            <a:r>
              <a:rPr lang="fr-CA" sz="1400" dirty="0">
                <a:solidFill>
                  <a:srgbClr val="739CD1"/>
                </a:solidFill>
              </a:rPr>
              <a:t> car rien n’a été modifié. Cette portion devrait être dans un </a:t>
            </a:r>
            <a:r>
              <a:rPr lang="fr-CA" sz="1400" dirty="0">
                <a:solidFill>
                  <a:srgbClr val="FA4098"/>
                </a:solidFill>
              </a:rPr>
              <a:t>service</a:t>
            </a:r>
            <a:r>
              <a:rPr lang="fr-CA" sz="1400" dirty="0">
                <a:solidFill>
                  <a:srgbClr val="739CD1"/>
                </a:solidFill>
              </a:rPr>
              <a:t>.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0EDC341-8C0B-45F9-BC14-90E4ADF6E5C0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118499" y="5888087"/>
            <a:ext cx="1210050" cy="28967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4A54DC3-AD78-8C74-B90B-AD59D90D3C38}"/>
              </a:ext>
            </a:extLst>
          </p:cNvPr>
          <p:cNvSpPr/>
          <p:nvPr/>
        </p:nvSpPr>
        <p:spPr>
          <a:xfrm>
            <a:off x="658368" y="5518755"/>
            <a:ext cx="5051362" cy="65821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1644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64989-0531-44EE-9B07-250A67B3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Touche pas à MON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91718-71E2-482B-8FE9-492B2B38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Supprimer un objet</a:t>
            </a:r>
          </a:p>
          <a:p>
            <a:pPr lvl="1"/>
            <a:r>
              <a:rPr lang="fr-CA"/>
              <a:t> Qui, par exemple, appartient à plusieurs utilisateurs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05C995-4D27-4DB5-9A11-4D5FF8CAD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21" y="2053846"/>
            <a:ext cx="4803288" cy="466014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BE9B0E-ADF9-4AB0-8921-B2120EB04522}"/>
              </a:ext>
            </a:extLst>
          </p:cNvPr>
          <p:cNvSpPr/>
          <p:nvPr/>
        </p:nvSpPr>
        <p:spPr>
          <a:xfrm>
            <a:off x="1449736" y="2405601"/>
            <a:ext cx="3597751" cy="87404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3EEB6A-6FD4-48BF-9419-ECCFB51E63FC}"/>
              </a:ext>
            </a:extLst>
          </p:cNvPr>
          <p:cNvSpPr txBox="1"/>
          <p:nvPr/>
        </p:nvSpPr>
        <p:spPr>
          <a:xfrm>
            <a:off x="6343714" y="2143991"/>
            <a:ext cx="5555551" cy="523220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On tente de récupérer l’objet dans son </a:t>
            </a:r>
            <a:r>
              <a:rPr lang="fr-CA" sz="1400" dirty="0">
                <a:solidFill>
                  <a:srgbClr val="FA4098"/>
                </a:solidFill>
              </a:rPr>
              <a:t>DbSet</a:t>
            </a:r>
            <a:r>
              <a:rPr lang="fr-CA" sz="1400" dirty="0">
                <a:solidFill>
                  <a:srgbClr val="739CD1"/>
                </a:solidFill>
              </a:rPr>
              <a:t>. Si ne trouve pas, il faut return NotFound().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D15B981-BD8E-4DC4-A91D-5B8ADA7BB5B8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047487" y="2405601"/>
            <a:ext cx="1296227" cy="43702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77FB3-71D4-4172-BDE6-8AF9B051756F}"/>
              </a:ext>
            </a:extLst>
          </p:cNvPr>
          <p:cNvSpPr/>
          <p:nvPr/>
        </p:nvSpPr>
        <p:spPr>
          <a:xfrm>
            <a:off x="1461568" y="3367005"/>
            <a:ext cx="4402784" cy="378892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E2B1A3-BFE3-44E8-938D-5CE343CE7B33}"/>
              </a:ext>
            </a:extLst>
          </p:cNvPr>
          <p:cNvSpPr txBox="1"/>
          <p:nvPr/>
        </p:nvSpPr>
        <p:spPr>
          <a:xfrm>
            <a:off x="6794368" y="2971868"/>
            <a:ext cx="5104897" cy="307777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On tente de récupérer l’</a:t>
            </a:r>
            <a:r>
              <a:rPr lang="fr-CA" sz="1400" dirty="0">
                <a:solidFill>
                  <a:srgbClr val="FA4098"/>
                </a:solidFill>
              </a:rPr>
              <a:t>utilisateur</a:t>
            </a:r>
            <a:r>
              <a:rPr lang="fr-CA" sz="1400" dirty="0">
                <a:solidFill>
                  <a:srgbClr val="739CD1"/>
                </a:solidFill>
              </a:rPr>
              <a:t> associé au </a:t>
            </a:r>
            <a:r>
              <a:rPr lang="fr-CA" sz="1400" dirty="0">
                <a:solidFill>
                  <a:srgbClr val="FA4098"/>
                </a:solidFill>
              </a:rPr>
              <a:t>token</a:t>
            </a:r>
            <a:r>
              <a:rPr lang="fr-CA" sz="1400" dirty="0">
                <a:solidFill>
                  <a:srgbClr val="739CD1"/>
                </a:solidFill>
              </a:rPr>
              <a:t> </a:t>
            </a:r>
            <a:r>
              <a:rPr lang="fr-CA" sz="1400">
                <a:solidFill>
                  <a:srgbClr val="739CD1"/>
                </a:solidFill>
              </a:rPr>
              <a:t>reçu.</a:t>
            </a:r>
            <a:endParaRPr lang="fr-CA" sz="1400" dirty="0">
              <a:solidFill>
                <a:srgbClr val="739CD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A9933D9-EE47-40CD-91A2-EF1A789D5209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5864352" y="3125757"/>
            <a:ext cx="930016" cy="43069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403D6-FB90-4310-BBEA-F1B65ED836D8}"/>
              </a:ext>
            </a:extLst>
          </p:cNvPr>
          <p:cNvSpPr/>
          <p:nvPr/>
        </p:nvSpPr>
        <p:spPr>
          <a:xfrm>
            <a:off x="1449736" y="3833258"/>
            <a:ext cx="2567528" cy="75311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3047767-FF01-43E4-99D9-54EAF76C2711}"/>
              </a:ext>
            </a:extLst>
          </p:cNvPr>
          <p:cNvSpPr txBox="1"/>
          <p:nvPr/>
        </p:nvSpPr>
        <p:spPr>
          <a:xfrm>
            <a:off x="6343714" y="3745897"/>
            <a:ext cx="5555551" cy="523220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Si l’</a:t>
            </a:r>
            <a:r>
              <a:rPr lang="fr-CA" sz="1400" dirty="0">
                <a:solidFill>
                  <a:srgbClr val="FA4098"/>
                </a:solidFill>
              </a:rPr>
              <a:t>objet</a:t>
            </a:r>
            <a:r>
              <a:rPr lang="fr-CA" sz="1400" dirty="0">
                <a:solidFill>
                  <a:srgbClr val="739CD1"/>
                </a:solidFill>
              </a:rPr>
              <a:t> </a:t>
            </a:r>
            <a:r>
              <a:rPr lang="fr-CA" sz="1400" b="1" dirty="0">
                <a:solidFill>
                  <a:srgbClr val="739CD1"/>
                </a:solidFill>
              </a:rPr>
              <a:t>ne possède pas</a:t>
            </a:r>
            <a:r>
              <a:rPr lang="fr-CA" sz="1400" dirty="0">
                <a:solidFill>
                  <a:srgbClr val="739CD1"/>
                </a:solidFill>
              </a:rPr>
              <a:t> de </a:t>
            </a:r>
            <a:r>
              <a:rPr lang="fr-CA" sz="1400" dirty="0">
                <a:solidFill>
                  <a:srgbClr val="FA4098"/>
                </a:solidFill>
              </a:rPr>
              <a:t>relation </a:t>
            </a:r>
            <a:r>
              <a:rPr lang="fr-CA" sz="1400" dirty="0">
                <a:solidFill>
                  <a:srgbClr val="739CD1"/>
                </a:solidFill>
              </a:rPr>
              <a:t>avec l’</a:t>
            </a:r>
            <a:r>
              <a:rPr lang="fr-CA" sz="1400" dirty="0">
                <a:solidFill>
                  <a:srgbClr val="FA4098"/>
                </a:solidFill>
              </a:rPr>
              <a:t>utilisateur</a:t>
            </a:r>
            <a:r>
              <a:rPr lang="fr-CA" sz="1400" dirty="0">
                <a:solidFill>
                  <a:srgbClr val="739CD1"/>
                </a:solidFill>
              </a:rPr>
              <a:t> spécifique qui fait la requête, on s’arrête ici et on refuse de faire la modification.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9CF585A-C04E-44D5-AF19-2D861BE99F47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4017264" y="4007507"/>
            <a:ext cx="2326450" cy="20230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48D5B-A358-4C98-B9E8-360C79339F33}"/>
              </a:ext>
            </a:extLst>
          </p:cNvPr>
          <p:cNvSpPr/>
          <p:nvPr/>
        </p:nvSpPr>
        <p:spPr>
          <a:xfrm>
            <a:off x="1449736" y="4673732"/>
            <a:ext cx="2567528" cy="1590593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8115B6D-78EB-4042-A665-2037B4165B0A}"/>
              </a:ext>
            </a:extLst>
          </p:cNvPr>
          <p:cNvSpPr txBox="1"/>
          <p:nvPr/>
        </p:nvSpPr>
        <p:spPr>
          <a:xfrm>
            <a:off x="6343714" y="4720173"/>
            <a:ext cx="5555551" cy="738664"/>
          </a:xfrm>
          <a:prstGeom prst="rect">
            <a:avLst/>
          </a:prstGeom>
          <a:solidFill>
            <a:srgbClr val="FFFFFF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• On retire les relations qu’avait l’objet dans les deux directions pour être sûr qu’il ne reste plus le moins lien. Cette portion devrait être dans un </a:t>
            </a:r>
            <a:r>
              <a:rPr lang="fr-CA" sz="1400" dirty="0">
                <a:solidFill>
                  <a:srgbClr val="FA4098"/>
                </a:solidFill>
              </a:rPr>
              <a:t>service</a:t>
            </a:r>
            <a:r>
              <a:rPr lang="fr-CA" sz="1400" dirty="0">
                <a:solidFill>
                  <a:srgbClr val="739CD1"/>
                </a:solidFill>
              </a:rPr>
              <a:t> autant que possible.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AC50E32-A8DA-4C17-9F0D-B354A15AA553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017264" y="4970655"/>
            <a:ext cx="2312096" cy="49837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4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 (Entity Framework)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Seed </a:t>
            </a:r>
            <a:r>
              <a:rPr lang="en-CA"/>
              <a:t>🌱</a:t>
            </a:r>
            <a:endParaRPr lang="fr-CA"/>
          </a:p>
          <a:p>
            <a:pPr lvl="1"/>
            <a:r>
              <a:rPr lang="fr-CA"/>
              <a:t> Permet de peupler une base de données avec un jeu de données initial.</a:t>
            </a:r>
          </a:p>
          <a:p>
            <a:pPr lvl="2"/>
            <a:r>
              <a:rPr lang="fr-CA"/>
              <a:t> Pertinent pour procéder à des tests de l’application</a:t>
            </a:r>
          </a:p>
          <a:p>
            <a:pPr lvl="2"/>
            <a:r>
              <a:rPr lang="fr-CA"/>
              <a:t> Accélère les tests (Pas besoin de recréer des données à chaque fois)</a:t>
            </a:r>
          </a:p>
          <a:p>
            <a:pPr lvl="2"/>
            <a:r>
              <a:rPr lang="fr-CA"/>
              <a:t> Si les données souhaitées sont déjà présentes, ne les duplique pas si on spécifie l’</a:t>
            </a:r>
            <a:r>
              <a:rPr lang="fr-CA">
                <a:solidFill>
                  <a:srgbClr val="FA4098"/>
                </a:solidFill>
              </a:rPr>
              <a:t>Id</a:t>
            </a:r>
            <a:r>
              <a:rPr lang="fr-CA"/>
              <a:t> des objets.</a:t>
            </a:r>
          </a:p>
          <a:p>
            <a:pPr lvl="3"/>
            <a:r>
              <a:rPr lang="fr-CA"/>
              <a:t> Plusieurs tests consécutifs ne vont pas créer les mêmes données plusieurs fois.</a:t>
            </a:r>
          </a:p>
          <a:p>
            <a:pPr lvl="2"/>
            <a:r>
              <a:rPr lang="fr-CA"/>
              <a:t> Le seed est exécuté à chaque fois qu’on met à jour la base de données. (</a:t>
            </a:r>
            <a:r>
              <a:rPr lang="fr-CA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ef database update</a:t>
            </a:r>
            <a:r>
              <a:rPr lang="fr-CA"/>
              <a:t>)</a:t>
            </a:r>
          </a:p>
          <a:p>
            <a:pPr lvl="1"/>
            <a:r>
              <a:rPr lang="fr-CA"/>
              <a:t> Implique de redéfinir une méthode du DbContext et d’ajouter une Migration.</a:t>
            </a:r>
          </a:p>
          <a:p>
            <a:pPr lvl="2"/>
            <a:r>
              <a:rPr lang="fr-CA"/>
              <a:t> Le détail des étapes est présenté dans les diapos qui suivent.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797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Seed </a:t>
            </a:r>
            <a:r>
              <a:rPr lang="en-CA"/>
              <a:t>🌱</a:t>
            </a:r>
            <a:endParaRPr lang="fr-CA"/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1</a:t>
            </a:r>
            <a:r>
              <a:rPr lang="fr-CA"/>
              <a:t> : Redéfinir la méthode OnModelCreating du </a:t>
            </a:r>
            <a:r>
              <a:rPr lang="fr-CA">
                <a:solidFill>
                  <a:srgbClr val="FA4098"/>
                </a:solidFill>
              </a:rPr>
              <a:t>DbContext</a:t>
            </a:r>
            <a:endParaRPr lang="fr-CA" dirty="0">
              <a:solidFill>
                <a:srgbClr val="FA4098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1FB170-7457-4ED7-A3F3-9F71158B1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83" y="2396402"/>
            <a:ext cx="7503046" cy="357653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CF2DA-121A-4243-95DE-FB2991E071A6}"/>
              </a:ext>
            </a:extLst>
          </p:cNvPr>
          <p:cNvSpPr/>
          <p:nvPr/>
        </p:nvSpPr>
        <p:spPr>
          <a:xfrm>
            <a:off x="932688" y="4114800"/>
            <a:ext cx="6163056" cy="1048512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247B8A-BBA5-43BD-B434-4D0ADA7CE954}"/>
              </a:ext>
            </a:extLst>
          </p:cNvPr>
          <p:cNvSpPr txBox="1"/>
          <p:nvPr/>
        </p:nvSpPr>
        <p:spPr>
          <a:xfrm>
            <a:off x="7552944" y="3720462"/>
            <a:ext cx="4425696" cy="1569660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85D1"/>
                </a:solidFill>
              </a:rPr>
              <a:t>On ajoute une fonction nommée </a:t>
            </a:r>
            <a:r>
              <a:rPr lang="fr-CA" sz="1600">
                <a:solidFill>
                  <a:srgbClr val="FA4098"/>
                </a:solidFill>
              </a:rPr>
              <a:t>OnModelCreating</a:t>
            </a:r>
            <a:r>
              <a:rPr lang="fr-CA" sz="1600">
                <a:solidFill>
                  <a:srgbClr val="7385D1"/>
                </a:solidFill>
              </a:rPr>
              <a:t> pour la </a:t>
            </a:r>
            <a:r>
              <a:rPr lang="fr-CA" sz="1600" b="1">
                <a:solidFill>
                  <a:srgbClr val="FA4098"/>
                </a:solidFill>
              </a:rPr>
              <a:t>redéfinir</a:t>
            </a:r>
            <a:r>
              <a:rPr lang="fr-CA" sz="1600">
                <a:solidFill>
                  <a:srgbClr val="7385D1"/>
                </a:solidFill>
              </a:rPr>
              <a:t>. (Une classe parente la définit déjà, mais on veut changer son comportement) </a:t>
            </a:r>
            <a:r>
              <a:rPr lang="fr-CA" sz="1600" b="1">
                <a:solidFill>
                  <a:srgbClr val="7385D1"/>
                </a:solidFill>
              </a:rPr>
              <a:t>Pas besoin </a:t>
            </a:r>
            <a:r>
              <a:rPr lang="fr-CA" sz="1600">
                <a:solidFill>
                  <a:srgbClr val="7385D1"/>
                </a:solidFill>
              </a:rPr>
              <a:t>d’ajouter un </a:t>
            </a:r>
            <a:r>
              <a:rPr lang="fr-CA" sz="1600">
                <a:solidFill>
                  <a:srgbClr val="FA4098"/>
                </a:solidFill>
              </a:rPr>
              <a:t>appel</a:t>
            </a:r>
            <a:r>
              <a:rPr lang="fr-CA" sz="1600">
                <a:solidFill>
                  <a:srgbClr val="7385D1"/>
                </a:solidFill>
              </a:rPr>
              <a:t> à cette fonction, car une classe parente fait déjà l’appel dans son constructeur.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491E990-18B5-409F-8A50-3EF21B857A31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7095744" y="4505292"/>
            <a:ext cx="457200" cy="13376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4B23BB64-493C-40CC-84FC-1E589B9E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960" y="888299"/>
            <a:ext cx="2890348" cy="59776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178277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Seed </a:t>
            </a:r>
            <a:r>
              <a:rPr lang="en-CA"/>
              <a:t>🌱</a:t>
            </a:r>
            <a:endParaRPr lang="fr-CA"/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2</a:t>
            </a:r>
            <a:r>
              <a:rPr lang="fr-CA"/>
              <a:t> : Spécifier des données de test</a:t>
            </a:r>
            <a:endParaRPr lang="fr-CA">
              <a:solidFill>
                <a:srgbClr val="FA4098"/>
              </a:solidFill>
            </a:endParaRPr>
          </a:p>
          <a:p>
            <a:pPr lvl="2"/>
            <a:r>
              <a:rPr lang="fr-CA"/>
              <a:t> Ex. Ajouter un objet à la BD</a:t>
            </a:r>
            <a:endParaRPr lang="fr-CA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7978281-DCF9-41D8-B72C-1590ECAF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97" y="3090434"/>
            <a:ext cx="6582694" cy="308653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EE1F85-EB76-4C11-BFE7-02DF9290855A}"/>
              </a:ext>
            </a:extLst>
          </p:cNvPr>
          <p:cNvSpPr/>
          <p:nvPr/>
        </p:nvSpPr>
        <p:spPr>
          <a:xfrm>
            <a:off x="890016" y="4108704"/>
            <a:ext cx="5205984" cy="1749552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0AE2167-F988-4417-A6E3-4662D8D82B27}"/>
              </a:ext>
            </a:extLst>
          </p:cNvPr>
          <p:cNvSpPr txBox="1"/>
          <p:nvPr/>
        </p:nvSpPr>
        <p:spPr>
          <a:xfrm>
            <a:off x="5949696" y="3496216"/>
            <a:ext cx="2450592" cy="338554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85D1"/>
                </a:solidFill>
              </a:rPr>
              <a:t>Nom de la classe du </a:t>
            </a:r>
            <a:r>
              <a:rPr lang="fr-CA" sz="1600">
                <a:solidFill>
                  <a:srgbClr val="FA4098"/>
                </a:solidFill>
              </a:rPr>
              <a:t>Model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D9E84B5-D12A-4AF7-9C84-747A5461E57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11424" y="3665493"/>
            <a:ext cx="2938272" cy="49807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7E07E61-8664-4B5B-9429-968353130410}"/>
              </a:ext>
            </a:extLst>
          </p:cNvPr>
          <p:cNvCxnSpPr>
            <a:cxnSpLocks/>
          </p:cNvCxnSpPr>
          <p:nvPr/>
        </p:nvCxnSpPr>
        <p:spPr>
          <a:xfrm flipH="1">
            <a:off x="5297424" y="3834770"/>
            <a:ext cx="652272" cy="32879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64DA24A5-DD2A-4DE9-99F0-BB936B78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199" y="3914530"/>
            <a:ext cx="2796627" cy="226452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9FC5919E-7A03-4E96-AE01-8DB02DD0EC39}"/>
              </a:ext>
            </a:extLst>
          </p:cNvPr>
          <p:cNvSpPr txBox="1"/>
          <p:nvPr/>
        </p:nvSpPr>
        <p:spPr>
          <a:xfrm>
            <a:off x="9784080" y="3543107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85D1"/>
                </a:solidFill>
              </a:rPr>
              <a:t>Model associé</a:t>
            </a:r>
          </a:p>
        </p:txBody>
      </p:sp>
    </p:spTree>
    <p:extLst>
      <p:ext uri="{BB962C8B-B14F-4D97-AF65-F5344CB8AC3E}">
        <p14:creationId xmlns:p14="http://schemas.microsoft.com/office/powerpoint/2010/main" val="158439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Seed </a:t>
            </a:r>
            <a:r>
              <a:rPr lang="en-CA"/>
              <a:t>🌱</a:t>
            </a:r>
            <a:endParaRPr lang="fr-CA"/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Étape 2</a:t>
            </a:r>
            <a:r>
              <a:rPr lang="fr-CA"/>
              <a:t> : Spécifier des données de test</a:t>
            </a:r>
          </a:p>
          <a:p>
            <a:pPr lvl="2"/>
            <a:r>
              <a:rPr lang="fr-CA"/>
              <a:t> Ex. Ajouter deux objets à la BD</a:t>
            </a:r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7E412-26B2-42C9-889D-B4E44671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83" y="2748701"/>
            <a:ext cx="7436040" cy="281694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66BCC3-C180-4BF0-BE7C-8A53D28C99F1}"/>
              </a:ext>
            </a:extLst>
          </p:cNvPr>
          <p:cNvSpPr/>
          <p:nvPr/>
        </p:nvSpPr>
        <p:spPr>
          <a:xfrm>
            <a:off x="873866" y="3621024"/>
            <a:ext cx="6965590" cy="1749552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EFBDBC-0CCA-4A05-82CD-F73914A26164}"/>
              </a:ext>
            </a:extLst>
          </p:cNvPr>
          <p:cNvSpPr txBox="1"/>
          <p:nvPr/>
        </p:nvSpPr>
        <p:spPr>
          <a:xfrm>
            <a:off x="8089391" y="3066288"/>
            <a:ext cx="3902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85D1"/>
                </a:solidFill>
              </a:rPr>
              <a:t>• Ne pas oublier de spécifier un </a:t>
            </a:r>
            <a:r>
              <a:rPr lang="fr-CA">
                <a:solidFill>
                  <a:srgbClr val="FA4098"/>
                </a:solidFill>
              </a:rPr>
              <a:t>id</a:t>
            </a:r>
            <a:r>
              <a:rPr lang="fr-CA">
                <a:solidFill>
                  <a:srgbClr val="7385D1"/>
                </a:solidFill>
              </a:rPr>
              <a:t> pour chaque objet. </a:t>
            </a:r>
          </a:p>
          <a:p>
            <a:r>
              <a:rPr lang="fr-CA">
                <a:solidFill>
                  <a:srgbClr val="7385D1"/>
                </a:solidFill>
              </a:rPr>
              <a:t>• Sans </a:t>
            </a:r>
            <a:r>
              <a:rPr lang="fr-CA">
                <a:solidFill>
                  <a:srgbClr val="FA4098"/>
                </a:solidFill>
              </a:rPr>
              <a:t>id</a:t>
            </a:r>
            <a:r>
              <a:rPr lang="fr-CA">
                <a:solidFill>
                  <a:srgbClr val="7385D1"/>
                </a:solidFill>
              </a:rPr>
              <a:t>, il y aura duplication de données car ces données de test seront ajoutées à chaque mise à jour de la base de données, même si elles sont déjà présentes.</a:t>
            </a:r>
          </a:p>
        </p:txBody>
      </p:sp>
    </p:spTree>
    <p:extLst>
      <p:ext uri="{BB962C8B-B14F-4D97-AF65-F5344CB8AC3E}">
        <p14:creationId xmlns:p14="http://schemas.microsoft.com/office/powerpoint/2010/main" val="1971189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Seed </a:t>
            </a:r>
            <a:r>
              <a:rPr lang="en-CA"/>
              <a:t>🌱</a:t>
            </a:r>
            <a:endParaRPr lang="fr-CA"/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Cas spécial </a:t>
            </a:r>
            <a:r>
              <a:rPr lang="fr-CA"/>
              <a:t>: Créer des objets utilisateurs Identity</a:t>
            </a:r>
          </a:p>
          <a:p>
            <a:pPr lvl="2"/>
            <a:r>
              <a:rPr lang="fr-CA"/>
              <a:t> Problèmes : Mot de passe </a:t>
            </a:r>
            <a:r>
              <a:rPr lang="fr-CA">
                <a:solidFill>
                  <a:srgbClr val="FA4098"/>
                </a:solidFill>
              </a:rPr>
              <a:t>haché</a:t>
            </a:r>
            <a:r>
              <a:rPr lang="fr-CA"/>
              <a:t> et le « </a:t>
            </a:r>
            <a:r>
              <a:rPr lang="fr-CA">
                <a:solidFill>
                  <a:srgbClr val="FA4098"/>
                </a:solidFill>
              </a:rPr>
              <a:t>GUID</a:t>
            </a:r>
            <a:r>
              <a:rPr lang="fr-CA"/>
              <a:t> » autogénéré.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45DB58-0A26-4957-8282-8F6EEDB6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1" y="2856612"/>
            <a:ext cx="6459605" cy="355697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5B2036B-2716-4E15-8C07-33C74AB5C69F}"/>
              </a:ext>
            </a:extLst>
          </p:cNvPr>
          <p:cNvSpPr txBox="1"/>
          <p:nvPr/>
        </p:nvSpPr>
        <p:spPr>
          <a:xfrm>
            <a:off x="7331333" y="2890391"/>
            <a:ext cx="4339884" cy="1077218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85D1"/>
                </a:solidFill>
              </a:rPr>
              <a:t>• </a:t>
            </a:r>
            <a:r>
              <a:rPr lang="fr-CA" sz="1600">
                <a:solidFill>
                  <a:srgbClr val="FA4098"/>
                </a:solidFill>
              </a:rPr>
              <a:t>User</a:t>
            </a:r>
            <a:r>
              <a:rPr lang="fr-CA" sz="1600">
                <a:solidFill>
                  <a:srgbClr val="7385D1"/>
                </a:solidFill>
              </a:rPr>
              <a:t> : Nom de votre Model utilisateur héritant de IdentityUser.</a:t>
            </a:r>
          </a:p>
          <a:p>
            <a:r>
              <a:rPr lang="fr-CA" sz="1600">
                <a:solidFill>
                  <a:srgbClr val="7385D1"/>
                </a:solidFill>
              </a:rPr>
              <a:t>• </a:t>
            </a:r>
            <a:r>
              <a:rPr lang="fr-CA" sz="1600">
                <a:solidFill>
                  <a:srgbClr val="FA4098"/>
                </a:solidFill>
              </a:rPr>
              <a:t>PasswordHasher&lt;</a:t>
            </a:r>
            <a:r>
              <a:rPr lang="fr-CA" sz="1600">
                <a:solidFill>
                  <a:srgbClr val="7385D1"/>
                </a:solidFill>
              </a:rPr>
              <a:t>T</a:t>
            </a:r>
            <a:r>
              <a:rPr lang="fr-CA" sz="1600">
                <a:solidFill>
                  <a:srgbClr val="FA4098"/>
                </a:solidFill>
              </a:rPr>
              <a:t>&gt;</a:t>
            </a:r>
            <a:r>
              <a:rPr lang="fr-CA" sz="1600">
                <a:solidFill>
                  <a:srgbClr val="7385D1"/>
                </a:solidFill>
              </a:rPr>
              <a:t> : On prépare un objet qui permettra de hacher le mot de passe désiré.</a:t>
            </a:r>
            <a:endParaRPr lang="fr-CA" sz="1600">
              <a:solidFill>
                <a:srgbClr val="FA4098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37476FE-A254-4604-B324-512C133B04A7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6096000" y="3429000"/>
            <a:ext cx="1235333" cy="48158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D7F929-FE7D-471A-821C-BCE0C087F53C}"/>
              </a:ext>
            </a:extLst>
          </p:cNvPr>
          <p:cNvSpPr/>
          <p:nvPr/>
        </p:nvSpPr>
        <p:spPr>
          <a:xfrm>
            <a:off x="859536" y="3779520"/>
            <a:ext cx="5236464" cy="262128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A163C9-B890-4D87-8A14-3E7D75ECA5D4}"/>
              </a:ext>
            </a:extLst>
          </p:cNvPr>
          <p:cNvSpPr txBox="1"/>
          <p:nvPr/>
        </p:nvSpPr>
        <p:spPr>
          <a:xfrm>
            <a:off x="7331333" y="4164455"/>
            <a:ext cx="4339884" cy="1077218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85D1"/>
                </a:solidFill>
              </a:rPr>
              <a:t>• </a:t>
            </a:r>
            <a:r>
              <a:rPr lang="fr-CA" sz="1600">
                <a:solidFill>
                  <a:srgbClr val="FA4098"/>
                </a:solidFill>
              </a:rPr>
              <a:t>Id</a:t>
            </a:r>
            <a:r>
              <a:rPr lang="fr-CA" sz="1600">
                <a:solidFill>
                  <a:srgbClr val="7385D1"/>
                </a:solidFill>
              </a:rPr>
              <a:t> : Doit respecter un format strict. (GUID)</a:t>
            </a:r>
          </a:p>
          <a:p>
            <a:r>
              <a:rPr lang="fr-CA" sz="1600">
                <a:solidFill>
                  <a:srgbClr val="7385D1"/>
                </a:solidFill>
              </a:rPr>
              <a:t>•</a:t>
            </a:r>
            <a:r>
              <a:rPr lang="fr-CA" sz="1600">
                <a:solidFill>
                  <a:srgbClr val="FA4098"/>
                </a:solidFill>
              </a:rPr>
              <a:t> Normalized...</a:t>
            </a:r>
            <a:r>
              <a:rPr lang="fr-CA" sz="1600">
                <a:solidFill>
                  <a:srgbClr val="7385D1"/>
                </a:solidFill>
              </a:rPr>
              <a:t> : Ces deux propriétés doivent être remplies et permettent de à Identity de faire des comparaisons insensibles à la casse.</a:t>
            </a:r>
            <a:endParaRPr lang="fr-CA" sz="1600">
              <a:solidFill>
                <a:srgbClr val="FA4098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473B98-B958-4A9E-8BFB-20CBC9DC739C}"/>
              </a:ext>
            </a:extLst>
          </p:cNvPr>
          <p:cNvSpPr/>
          <p:nvPr/>
        </p:nvSpPr>
        <p:spPr>
          <a:xfrm>
            <a:off x="1133856" y="4392168"/>
            <a:ext cx="5687568" cy="1173480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92C430F-6E2E-49E0-9A91-C706878FBEE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449568" y="4703064"/>
            <a:ext cx="881765" cy="27584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FB19FE2-9FAB-4C9F-BFF5-BBC4E794CD03}"/>
              </a:ext>
            </a:extLst>
          </p:cNvPr>
          <p:cNvSpPr txBox="1"/>
          <p:nvPr/>
        </p:nvSpPr>
        <p:spPr>
          <a:xfrm>
            <a:off x="7331333" y="5427869"/>
            <a:ext cx="4339884" cy="830997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85D1"/>
                </a:solidFill>
              </a:rPr>
              <a:t>• On hache le mot de passe de notre choix et on ajoute notre utilisateur Identity dans les données de test du Seed.</a:t>
            </a:r>
            <a:endParaRPr lang="fr-CA" sz="1600">
              <a:solidFill>
                <a:srgbClr val="FA4098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FADC21-5BA8-46A0-A0EC-FCFD1921BB3C}"/>
              </a:ext>
            </a:extLst>
          </p:cNvPr>
          <p:cNvSpPr/>
          <p:nvPr/>
        </p:nvSpPr>
        <p:spPr>
          <a:xfrm>
            <a:off x="859536" y="5721027"/>
            <a:ext cx="5132832" cy="455938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4515248-38B1-4976-B16A-09CE389C8C89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5992368" y="5843368"/>
            <a:ext cx="1338965" cy="10562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5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 Intercepteurs </a:t>
            </a:r>
            <a:r>
              <a:rPr lang="en-CA" noProof="0" dirty="0"/>
              <a:t>📶</a:t>
            </a:r>
            <a:endParaRPr lang="fr-CA" noProof="0" dirty="0"/>
          </a:p>
          <a:p>
            <a:r>
              <a:rPr lang="fr-CA" noProof="0" dirty="0">
                <a:solidFill>
                  <a:srgbClr val="739CD1"/>
                </a:solidFill>
              </a:rPr>
              <a:t> Touche pas à MON objet </a:t>
            </a:r>
            <a:r>
              <a:rPr lang="en-CA" noProof="0" dirty="0">
                <a:solidFill>
                  <a:srgbClr val="739CD1"/>
                </a:solidFill>
              </a:rPr>
              <a:t>📦</a:t>
            </a:r>
            <a:endParaRPr lang="fr-CA" noProof="0" dirty="0">
              <a:solidFill>
                <a:srgbClr val="739CD1"/>
              </a:solidFill>
            </a:endParaRPr>
          </a:p>
          <a:p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 err="1">
                <a:solidFill>
                  <a:srgbClr val="7385D1"/>
                </a:solidFill>
              </a:rPr>
              <a:t>Seed</a:t>
            </a:r>
            <a:r>
              <a:rPr lang="fr-CA" dirty="0">
                <a:solidFill>
                  <a:srgbClr val="7385D1"/>
                </a:solidFill>
              </a:rPr>
              <a:t> (Entity Framework) </a:t>
            </a:r>
            <a:r>
              <a:rPr lang="en-CA" dirty="0">
                <a:solidFill>
                  <a:srgbClr val="7385D1"/>
                </a:solidFill>
              </a:rPr>
              <a:t>🌱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Menu du jour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7CCFE-208E-420C-AFB2-21FF5A9A9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41" y="311338"/>
            <a:ext cx="488147" cy="4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Seed </a:t>
            </a:r>
            <a:r>
              <a:rPr lang="en-CA"/>
              <a:t>🌱</a:t>
            </a:r>
            <a:endParaRPr lang="fr-CA"/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Cas spécial </a:t>
            </a:r>
            <a:r>
              <a:rPr lang="fr-CA"/>
              <a:t>: Objets avec une relation One-To-Many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8CBC57-EFDE-44D9-9F86-271B8613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30" y="2146992"/>
            <a:ext cx="4615555" cy="445008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F6EF05-ABF8-45F5-A793-E3102951B52C}"/>
              </a:ext>
            </a:extLst>
          </p:cNvPr>
          <p:cNvSpPr/>
          <p:nvPr/>
        </p:nvSpPr>
        <p:spPr>
          <a:xfrm>
            <a:off x="636122" y="2724912"/>
            <a:ext cx="4216294" cy="1267968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A25C1-2C59-4BD8-A4B6-719206CD8897}"/>
              </a:ext>
            </a:extLst>
          </p:cNvPr>
          <p:cNvSpPr/>
          <p:nvPr/>
        </p:nvSpPr>
        <p:spPr>
          <a:xfrm>
            <a:off x="636122" y="4084320"/>
            <a:ext cx="4216294" cy="2371344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41AB2B-BF89-4358-8D01-6FB0DB2BBFAB}"/>
              </a:ext>
            </a:extLst>
          </p:cNvPr>
          <p:cNvSpPr txBox="1"/>
          <p:nvPr/>
        </p:nvSpPr>
        <p:spPr>
          <a:xfrm>
            <a:off x="6096000" y="2463671"/>
            <a:ext cx="4339884" cy="584775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85D1"/>
                </a:solidFill>
              </a:rPr>
              <a:t>• Création d’un utilisateur Identity. Notons que l’</a:t>
            </a:r>
            <a:r>
              <a:rPr lang="fr-CA" sz="1600">
                <a:solidFill>
                  <a:srgbClr val="FA4098"/>
                </a:solidFill>
              </a:rPr>
              <a:t>Id</a:t>
            </a:r>
            <a:r>
              <a:rPr lang="fr-CA" sz="1600">
                <a:solidFill>
                  <a:srgbClr val="7385D1"/>
                </a:solidFill>
              </a:rPr>
              <a:t> sera important.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B3907A6-786E-4897-904D-2966AD6B0C4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852416" y="2756059"/>
            <a:ext cx="1243584" cy="62112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E02286D-1AED-40D5-B48E-9403B0A07B23}"/>
              </a:ext>
            </a:extLst>
          </p:cNvPr>
          <p:cNvSpPr txBox="1"/>
          <p:nvPr/>
        </p:nvSpPr>
        <p:spPr>
          <a:xfrm>
            <a:off x="6096000" y="3899912"/>
            <a:ext cx="5937504" cy="2062103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85D1"/>
                </a:solidFill>
              </a:rPr>
              <a:t>• Pour nos objets </a:t>
            </a:r>
            <a:r>
              <a:rPr lang="fr-CA" sz="1600">
                <a:solidFill>
                  <a:srgbClr val="FA4098"/>
                </a:solidFill>
              </a:rPr>
              <a:t>-To-Many</a:t>
            </a:r>
            <a:r>
              <a:rPr lang="fr-CA" sz="1600">
                <a:solidFill>
                  <a:srgbClr val="7385D1"/>
                </a:solidFill>
              </a:rPr>
              <a:t>, on utilise l’</a:t>
            </a:r>
            <a:r>
              <a:rPr lang="fr-CA" sz="1600">
                <a:solidFill>
                  <a:srgbClr val="FA4098"/>
                </a:solidFill>
              </a:rPr>
              <a:t>Id</a:t>
            </a:r>
            <a:r>
              <a:rPr lang="fr-CA" sz="1600">
                <a:solidFill>
                  <a:srgbClr val="7385D1"/>
                </a:solidFill>
              </a:rPr>
              <a:t> de l’utilisateur.</a:t>
            </a:r>
          </a:p>
          <a:p>
            <a:r>
              <a:rPr lang="fr-CA" sz="1600">
                <a:solidFill>
                  <a:srgbClr val="7385D1"/>
                </a:solidFill>
              </a:rPr>
              <a:t>• </a:t>
            </a:r>
            <a:r>
              <a:rPr lang="fr-CA" sz="1600">
                <a:solidFill>
                  <a:srgbClr val="FA4098"/>
                </a:solidFill>
              </a:rPr>
              <a:t>Objets anonymes </a:t>
            </a:r>
            <a:r>
              <a:rPr lang="fr-CA" sz="1600">
                <a:solidFill>
                  <a:srgbClr val="7385D1"/>
                </a:solidFill>
              </a:rPr>
              <a:t>: Remarquez qu’on utilise </a:t>
            </a:r>
            <a:r>
              <a:rPr lang="fr-CA" sz="1600">
                <a:solidFill>
                  <a:srgbClr val="FA4098"/>
                </a:solidFill>
              </a:rPr>
              <a:t>new</a:t>
            </a:r>
            <a:r>
              <a:rPr lang="fr-CA" sz="1600">
                <a:solidFill>
                  <a:srgbClr val="7385D1"/>
                </a:solidFill>
              </a:rPr>
              <a:t> sans spécifier la classe. Cela permet de mettre la propriété </a:t>
            </a:r>
            <a:r>
              <a:rPr lang="fr-CA" sz="1600">
                <a:solidFill>
                  <a:srgbClr val="FA4098"/>
                </a:solidFill>
              </a:rPr>
              <a:t>UserId</a:t>
            </a:r>
            <a:r>
              <a:rPr lang="fr-CA" sz="1600">
                <a:solidFill>
                  <a:srgbClr val="7385D1"/>
                </a:solidFill>
              </a:rPr>
              <a:t>, (Si votre classe utilisateur s’appelle </a:t>
            </a:r>
            <a:r>
              <a:rPr lang="fr-CA" sz="1600">
                <a:solidFill>
                  <a:srgbClr val="FA4098"/>
                </a:solidFill>
              </a:rPr>
              <a:t>SalutUser</a:t>
            </a:r>
            <a:r>
              <a:rPr lang="fr-CA" sz="1600">
                <a:solidFill>
                  <a:srgbClr val="7385D1"/>
                </a:solidFill>
              </a:rPr>
              <a:t>, ça aurait plutôt été </a:t>
            </a:r>
            <a:r>
              <a:rPr lang="fr-CA" sz="1600">
                <a:solidFill>
                  <a:srgbClr val="FA4098"/>
                </a:solidFill>
              </a:rPr>
              <a:t>SalutUserId</a:t>
            </a:r>
            <a:r>
              <a:rPr lang="fr-CA" sz="1600">
                <a:solidFill>
                  <a:srgbClr val="7385D1"/>
                </a:solidFill>
              </a:rPr>
              <a:t>) car dans la table de la base de données, on n’a pas un champ de type </a:t>
            </a:r>
            <a:r>
              <a:rPr lang="fr-CA" sz="1600">
                <a:solidFill>
                  <a:srgbClr val="FA4098"/>
                </a:solidFill>
              </a:rPr>
              <a:t>User</a:t>
            </a:r>
            <a:r>
              <a:rPr lang="fr-CA" sz="1600">
                <a:solidFill>
                  <a:srgbClr val="7385D1"/>
                </a:solidFill>
              </a:rPr>
              <a:t> pour la référence vers le </a:t>
            </a:r>
            <a:r>
              <a:rPr lang="fr-CA" sz="1600">
                <a:solidFill>
                  <a:srgbClr val="FA4098"/>
                </a:solidFill>
              </a:rPr>
              <a:t>-To-One</a:t>
            </a:r>
            <a:r>
              <a:rPr lang="fr-CA" sz="1600">
                <a:solidFill>
                  <a:srgbClr val="7385D1"/>
                </a:solidFill>
              </a:rPr>
              <a:t>, mais une </a:t>
            </a:r>
            <a:r>
              <a:rPr lang="fr-CA" sz="1600" b="1">
                <a:solidFill>
                  <a:srgbClr val="7385D1"/>
                </a:solidFill>
              </a:rPr>
              <a:t>clé étrangère</a:t>
            </a:r>
            <a:r>
              <a:rPr lang="fr-CA" sz="1600">
                <a:solidFill>
                  <a:srgbClr val="7385D1"/>
                </a:solidFill>
              </a:rPr>
              <a:t>.</a:t>
            </a:r>
          </a:p>
          <a:p>
            <a:r>
              <a:rPr lang="fr-CA" sz="1600">
                <a:solidFill>
                  <a:srgbClr val="7385D1"/>
                </a:solidFill>
              </a:rPr>
              <a:t>• </a:t>
            </a:r>
            <a:r>
              <a:rPr lang="fr-CA" sz="1600">
                <a:solidFill>
                  <a:srgbClr val="FA4098"/>
                </a:solidFill>
              </a:rPr>
              <a:t>Intégrité référentielle </a:t>
            </a:r>
            <a:r>
              <a:rPr lang="fr-CA" sz="1600">
                <a:solidFill>
                  <a:srgbClr val="7385D1"/>
                </a:solidFill>
              </a:rPr>
              <a:t>: Bien entendu, assurez-vous que l’Id de l’utilisateur existe.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4B5BFD0-3E74-48ED-84F6-AB55E1C36ED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614672" y="4930964"/>
            <a:ext cx="1481328" cy="40913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9C83CF-F51C-45A8-8FE3-92ACC86A9A30}"/>
              </a:ext>
            </a:extLst>
          </p:cNvPr>
          <p:cNvSpPr/>
          <p:nvPr/>
        </p:nvSpPr>
        <p:spPr>
          <a:xfrm>
            <a:off x="944880" y="6228708"/>
            <a:ext cx="170688" cy="175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8996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1" y="915803"/>
            <a:ext cx="6212811" cy="5026393"/>
          </a:xfrm>
        </p:spPr>
        <p:txBody>
          <a:bodyPr/>
          <a:lstStyle/>
          <a:p>
            <a:r>
              <a:rPr lang="fr-CA"/>
              <a:t> Seed </a:t>
            </a:r>
            <a:r>
              <a:rPr lang="en-CA"/>
              <a:t>🌱</a:t>
            </a:r>
            <a:endParaRPr lang="fr-CA"/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Cas spécial </a:t>
            </a:r>
            <a:r>
              <a:rPr lang="fr-CA"/>
              <a:t>: Objets avec une relation Many-To-Many</a:t>
            </a:r>
          </a:p>
          <a:p>
            <a:pPr lvl="2"/>
            <a:r>
              <a:rPr lang="fr-CA"/>
              <a:t> Un utilisateur Identity peut être ami avec plusieurs Villagers. Un Villager peut être ami avec plusieurs utilisateurs.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CE1FCA-2219-4417-9256-33E2E80B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91" y="1328928"/>
            <a:ext cx="5550210" cy="5235600"/>
          </a:xfrm>
          <a:prstGeom prst="rect">
            <a:avLst/>
          </a:prstGeom>
          <a:ln w="19050">
            <a:solidFill>
              <a:srgbClr val="7385D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CCE0FF-961C-4088-B143-883DBB6D832E}"/>
              </a:ext>
            </a:extLst>
          </p:cNvPr>
          <p:cNvSpPr/>
          <p:nvPr/>
        </p:nvSpPr>
        <p:spPr>
          <a:xfrm>
            <a:off x="6669024" y="1834896"/>
            <a:ext cx="4572000" cy="232257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50956D-92D8-4BC8-A502-79C0D970CED9}"/>
              </a:ext>
            </a:extLst>
          </p:cNvPr>
          <p:cNvSpPr/>
          <p:nvPr/>
        </p:nvSpPr>
        <p:spPr>
          <a:xfrm>
            <a:off x="6669024" y="4224528"/>
            <a:ext cx="5260848" cy="67665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7A29E-E7E4-4D78-801E-4945CBB8C5A1}"/>
              </a:ext>
            </a:extLst>
          </p:cNvPr>
          <p:cNvSpPr/>
          <p:nvPr/>
        </p:nvSpPr>
        <p:spPr>
          <a:xfrm>
            <a:off x="6669024" y="4968240"/>
            <a:ext cx="5260848" cy="146913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A5736A1-03A7-43A3-A980-CE4427DE9EE1}"/>
              </a:ext>
            </a:extLst>
          </p:cNvPr>
          <p:cNvSpPr txBox="1"/>
          <p:nvPr/>
        </p:nvSpPr>
        <p:spPr>
          <a:xfrm>
            <a:off x="1455534" y="3332874"/>
            <a:ext cx="3012834" cy="338554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85D1"/>
                </a:solidFill>
              </a:rPr>
              <a:t>• Création des utilisateurs Identity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5370E74-BDFD-4EB2-BBA3-D0722A05193F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4468368" y="2996184"/>
            <a:ext cx="2200656" cy="50596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B60690E-FC36-4331-86AE-EB8F908AEFBA}"/>
              </a:ext>
            </a:extLst>
          </p:cNvPr>
          <p:cNvSpPr txBox="1"/>
          <p:nvPr/>
        </p:nvSpPr>
        <p:spPr>
          <a:xfrm>
            <a:off x="1455534" y="3777451"/>
            <a:ext cx="3012834" cy="338554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385D1"/>
                </a:solidFill>
              </a:rPr>
              <a:t>• Création des Villagers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090262B-FBAC-4C6F-844D-2CA5A3A2BA08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4468368" y="3946728"/>
            <a:ext cx="2200656" cy="61612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B8B2FB1-0E1E-42A8-97E3-8571225FFFB6}"/>
              </a:ext>
            </a:extLst>
          </p:cNvPr>
          <p:cNvSpPr txBox="1"/>
          <p:nvPr/>
        </p:nvSpPr>
        <p:spPr>
          <a:xfrm>
            <a:off x="309697" y="5084379"/>
            <a:ext cx="5628018" cy="523220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• Cette portion permet de peupler la table de relations Many-To-Many. Plus de détails dans la prochaine diapositive.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C2269DC-B606-4A16-98BA-7F2BDC5E7B25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>
            <a:off x="5937715" y="5345989"/>
            <a:ext cx="731309" cy="356819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16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Seed </a:t>
            </a:r>
            <a:r>
              <a:rPr lang="en-CA"/>
              <a:t>🌱</a:t>
            </a:r>
            <a:endParaRPr lang="fr-CA"/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Cas spécial </a:t>
            </a:r>
            <a:r>
              <a:rPr lang="fr-CA"/>
              <a:t>: Objets avec une relation Many-To-Many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9AEB5B-D190-4A77-B565-A5F21AEE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2" y="2334215"/>
            <a:ext cx="6036161" cy="188310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69CE9-30DD-41DF-BB23-12FD1BF98929}"/>
              </a:ext>
            </a:extLst>
          </p:cNvPr>
          <p:cNvSpPr txBox="1"/>
          <p:nvPr/>
        </p:nvSpPr>
        <p:spPr>
          <a:xfrm>
            <a:off x="6980908" y="2170471"/>
            <a:ext cx="5002003" cy="1754326"/>
          </a:xfrm>
          <a:prstGeom prst="rect">
            <a:avLst/>
          </a:prstGeom>
          <a:solidFill>
            <a:srgbClr val="FFFFFF"/>
          </a:solidFill>
          <a:ln>
            <a:solidFill>
              <a:srgbClr val="7385D1"/>
            </a:solidFill>
          </a:ln>
        </p:spPr>
        <p:txBody>
          <a:bodyPr wrap="square">
            <a:spAutoFit/>
          </a:bodyPr>
          <a:lstStyle/>
          <a:p>
            <a:r>
              <a:rPr lang="fr-CA" sz="1800">
                <a:solidFill>
                  <a:srgbClr val="7385D1"/>
                </a:solidFill>
              </a:rPr>
              <a:t>• </a:t>
            </a:r>
            <a:r>
              <a:rPr lang="fr-CA" sz="1800">
                <a:solidFill>
                  <a:srgbClr val="FA4098"/>
                </a:solidFill>
              </a:rPr>
              <a:t>UserFriends</a:t>
            </a:r>
            <a:r>
              <a:rPr lang="fr-CA" sz="1800">
                <a:solidFill>
                  <a:srgbClr val="7385D1"/>
                </a:solidFill>
              </a:rPr>
              <a:t> et </a:t>
            </a:r>
            <a:r>
              <a:rPr lang="fr-CA" sz="1800">
                <a:solidFill>
                  <a:srgbClr val="FA4098"/>
                </a:solidFill>
              </a:rPr>
              <a:t>VillagerFriends</a:t>
            </a:r>
            <a:r>
              <a:rPr lang="fr-CA" sz="1800">
                <a:solidFill>
                  <a:srgbClr val="7385D1"/>
                </a:solidFill>
              </a:rPr>
              <a:t> : Ce sont les noms des propriétés dans mes classes Villager et User qui contiennent un tableau de références pour la relation </a:t>
            </a:r>
            <a:r>
              <a:rPr lang="fr-CA" sz="1800">
                <a:solidFill>
                  <a:srgbClr val="FA4098"/>
                </a:solidFill>
              </a:rPr>
              <a:t>Many-To-Many</a:t>
            </a:r>
            <a:r>
              <a:rPr lang="fr-CA" sz="1800">
                <a:solidFill>
                  <a:srgbClr val="7385D1"/>
                </a:solidFill>
              </a:rPr>
              <a:t>.</a:t>
            </a:r>
          </a:p>
          <a:p>
            <a:r>
              <a:rPr lang="fr-CA">
                <a:solidFill>
                  <a:srgbClr val="7385D1"/>
                </a:solidFill>
              </a:rPr>
              <a:t>• </a:t>
            </a:r>
            <a:r>
              <a:rPr lang="fr-CA">
                <a:solidFill>
                  <a:srgbClr val="FA4098"/>
                </a:solidFill>
              </a:rPr>
              <a:t>UserFriendsId </a:t>
            </a:r>
            <a:r>
              <a:rPr lang="fr-CA">
                <a:solidFill>
                  <a:srgbClr val="7385D1"/>
                </a:solidFill>
              </a:rPr>
              <a:t>et </a:t>
            </a:r>
            <a:r>
              <a:rPr lang="fr-CA">
                <a:solidFill>
                  <a:srgbClr val="FA4098"/>
                </a:solidFill>
              </a:rPr>
              <a:t>VillagerFriendsId</a:t>
            </a:r>
            <a:r>
              <a:rPr lang="fr-CA">
                <a:solidFill>
                  <a:srgbClr val="7385D1"/>
                </a:solidFill>
              </a:rPr>
              <a:t> sont dérivés de ces deux noms.</a:t>
            </a:r>
            <a:endParaRPr lang="fr-CA" sz="1800">
              <a:solidFill>
                <a:srgbClr val="7385D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1E1503-0009-408C-8B18-3D9AE06B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712" y="4189531"/>
            <a:ext cx="3885199" cy="32321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8D2ED5-6C4C-4A35-A9CB-F67D4AA5E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712" y="4904888"/>
            <a:ext cx="3885199" cy="26834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C46B55D-8D36-440F-8B41-A5E30A125F18}"/>
              </a:ext>
            </a:extLst>
          </p:cNvPr>
          <p:cNvCxnSpPr>
            <a:cxnSpLocks/>
          </p:cNvCxnSpPr>
          <p:nvPr/>
        </p:nvCxnSpPr>
        <p:spPr>
          <a:xfrm flipH="1">
            <a:off x="3718560" y="2548128"/>
            <a:ext cx="3262348" cy="23164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61C0D7D-8803-44E3-8EFF-0C9C487F5EA1}"/>
              </a:ext>
            </a:extLst>
          </p:cNvPr>
          <p:cNvCxnSpPr>
            <a:cxnSpLocks/>
          </p:cNvCxnSpPr>
          <p:nvPr/>
        </p:nvCxnSpPr>
        <p:spPr>
          <a:xfrm flipH="1">
            <a:off x="6412992" y="3382726"/>
            <a:ext cx="567916" cy="6982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29720-FC75-403C-AA45-C70C94DBE123}"/>
              </a:ext>
            </a:extLst>
          </p:cNvPr>
          <p:cNvSpPr/>
          <p:nvPr/>
        </p:nvSpPr>
        <p:spPr>
          <a:xfrm>
            <a:off x="991388" y="3011977"/>
            <a:ext cx="5378932" cy="91282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B2B27-4B73-4D68-9BE9-5C8F227AB743}"/>
              </a:ext>
            </a:extLst>
          </p:cNvPr>
          <p:cNvSpPr/>
          <p:nvPr/>
        </p:nvSpPr>
        <p:spPr>
          <a:xfrm>
            <a:off x="991388" y="2602992"/>
            <a:ext cx="2684500" cy="390697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4869586-09C1-477B-9112-B4159CF876B9}"/>
              </a:ext>
            </a:extLst>
          </p:cNvPr>
          <p:cNvSpPr txBox="1"/>
          <p:nvPr/>
        </p:nvSpPr>
        <p:spPr>
          <a:xfrm>
            <a:off x="9162288" y="3924847"/>
            <a:ext cx="302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rgbClr val="7385D1"/>
                </a:solidFill>
              </a:rPr>
              <a:t>Propriété relationnelle dans la classe Villager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7A091E2-1C09-479D-A5F5-48C1567BDA0B}"/>
              </a:ext>
            </a:extLst>
          </p:cNvPr>
          <p:cNvSpPr txBox="1"/>
          <p:nvPr/>
        </p:nvSpPr>
        <p:spPr>
          <a:xfrm>
            <a:off x="9316513" y="4616458"/>
            <a:ext cx="2875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rgbClr val="7385D1"/>
                </a:solidFill>
              </a:rPr>
              <a:t>Propriété relationnelle dans la classe User</a:t>
            </a:r>
          </a:p>
        </p:txBody>
      </p:sp>
    </p:spTree>
    <p:extLst>
      <p:ext uri="{BB962C8B-B14F-4D97-AF65-F5344CB8AC3E}">
        <p14:creationId xmlns:p14="http://schemas.microsoft.com/office/powerpoint/2010/main" val="83763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290B-277E-4F5A-AF6B-5E5797BB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Seed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F5457-11A6-4B2F-A6B9-E50B54F2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Seed </a:t>
            </a:r>
            <a:r>
              <a:rPr lang="en-CA"/>
              <a:t>🌱</a:t>
            </a:r>
            <a:endParaRPr lang="fr-CA"/>
          </a:p>
          <a:p>
            <a:pPr lvl="1"/>
            <a:r>
              <a:rPr lang="fr-CA"/>
              <a:t> Exécution</a:t>
            </a:r>
          </a:p>
          <a:p>
            <a:pPr lvl="2"/>
            <a:r>
              <a:rPr lang="fr-CA"/>
              <a:t> À chaque fois que le Seed est modifié, il faut ajouter une migration</a:t>
            </a:r>
          </a:p>
          <a:p>
            <a:pPr lvl="3"/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ef migrations add seed</a:t>
            </a:r>
          </a:p>
          <a:p>
            <a:pPr lvl="2"/>
            <a:r>
              <a:rPr lang="fr-CA"/>
              <a:t> À chaque fois qu’une migration est ajoutée, qu’on teste le projet sur une nouvelle machine OU que la base de donnée est supprimée, on doit mettre à jour la base de données :</a:t>
            </a:r>
          </a:p>
          <a:p>
            <a:pPr lvl="3"/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ef database update</a:t>
            </a:r>
            <a:endParaRPr lang="fr-CA" b="1" dirty="0">
              <a:solidFill>
                <a:srgbClr val="FA40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1AACE34-4B26-920C-64C4-D671A50E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6" y="3343914"/>
            <a:ext cx="10385190" cy="309346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Interceptors</a:t>
            </a:r>
          </a:p>
          <a:p>
            <a:pPr lvl="1"/>
            <a:r>
              <a:rPr lang="fr-CA" dirty="0"/>
              <a:t> On remarque qu’il est fastidieux de toujours construire les options HTTP à placer dans l’en-tête de la requête. (Par exemple pour utiliser un </a:t>
            </a:r>
            <a:r>
              <a:rPr lang="fr-CA" dirty="0">
                <a:solidFill>
                  <a:srgbClr val="FA4098"/>
                </a:solidFill>
              </a:rPr>
              <a:t>token d’authentification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Il doit bien y avoir une manière de simplifier cet ajout répétitif ? </a:t>
            </a:r>
            <a:r>
              <a:rPr lang="en-CA" dirty="0"/>
              <a:t>🤔😪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Intercepteurs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E62AEA8-625B-42D4-816D-DD2948E832E1}"/>
              </a:ext>
            </a:extLst>
          </p:cNvPr>
          <p:cNvCxnSpPr/>
          <p:nvPr/>
        </p:nvCxnSpPr>
        <p:spPr>
          <a:xfrm flipH="1">
            <a:off x="10424272" y="5125840"/>
            <a:ext cx="419450" cy="34394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BEB455C-0488-4768-83C0-9A538903AD47}"/>
              </a:ext>
            </a:extLst>
          </p:cNvPr>
          <p:cNvSpPr/>
          <p:nvPr/>
        </p:nvSpPr>
        <p:spPr>
          <a:xfrm>
            <a:off x="1085032" y="3586461"/>
            <a:ext cx="4261607" cy="1711354"/>
          </a:xfrm>
          <a:prstGeom prst="rect">
            <a:avLst/>
          </a:prstGeom>
          <a:noFill/>
          <a:ln w="19050">
            <a:solidFill>
              <a:srgbClr val="FA409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58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Création d’un intercepteur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Pitonner la commande suivante</a:t>
            </a:r>
          </a:p>
          <a:p>
            <a:pPr lvl="1"/>
            <a:endParaRPr lang="fr-CA" dirty="0"/>
          </a:p>
          <a:p>
            <a:pPr lvl="2"/>
            <a:r>
              <a:rPr lang="fr-CA" dirty="0"/>
              <a:t> Résultat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Intercepteurs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8E0874-CE6F-4D43-972C-DA3EBA68D024}"/>
              </a:ext>
            </a:extLst>
          </p:cNvPr>
          <p:cNvSpPr txBox="1"/>
          <p:nvPr/>
        </p:nvSpPr>
        <p:spPr>
          <a:xfrm>
            <a:off x="8976221" y="1405798"/>
            <a:ext cx="2172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Nom de votre choix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45D9B15-CBEF-4E0F-844E-54B998E3D248}"/>
              </a:ext>
            </a:extLst>
          </p:cNvPr>
          <p:cNvSpPr txBox="1"/>
          <p:nvPr/>
        </p:nvSpPr>
        <p:spPr>
          <a:xfrm>
            <a:off x="936857" y="6044361"/>
            <a:ext cx="1031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73B3D1"/>
                </a:solidFill>
              </a:rPr>
              <a:t>La fonction </a:t>
            </a:r>
            <a:r>
              <a:rPr lang="fr-CA" sz="1600" dirty="0">
                <a:solidFill>
                  <a:srgbClr val="FA4098"/>
                </a:solidFill>
              </a:rPr>
              <a:t>intercept() </a:t>
            </a:r>
            <a:r>
              <a:rPr lang="fr-CA" sz="1600" dirty="0">
                <a:solidFill>
                  <a:srgbClr val="73B3D1"/>
                </a:solidFill>
              </a:rPr>
              <a:t>sera automatiquement appelée lorsqu’une </a:t>
            </a:r>
            <a:r>
              <a:rPr lang="fr-CA" sz="1600" b="1" dirty="0">
                <a:solidFill>
                  <a:srgbClr val="73B3D1"/>
                </a:solidFill>
              </a:rPr>
              <a:t>requête</a:t>
            </a:r>
            <a:r>
              <a:rPr lang="fr-CA" sz="1600" dirty="0">
                <a:solidFill>
                  <a:srgbClr val="73B3D1"/>
                </a:solidFill>
              </a:rPr>
              <a:t> sera envoyée.</a:t>
            </a:r>
          </a:p>
          <a:p>
            <a:pPr algn="ctr"/>
            <a:r>
              <a:rPr lang="fr-CA" sz="1600" dirty="0">
                <a:solidFill>
                  <a:srgbClr val="73B3D1"/>
                </a:solidFill>
              </a:rPr>
              <a:t>Vu qu’on a pas encore modifié </a:t>
            </a:r>
            <a:r>
              <a:rPr lang="fr-CA" sz="1600" dirty="0">
                <a:solidFill>
                  <a:srgbClr val="FA4098"/>
                </a:solidFill>
              </a:rPr>
              <a:t>intercept()</a:t>
            </a:r>
            <a:r>
              <a:rPr lang="fr-CA" sz="1600" dirty="0">
                <a:solidFill>
                  <a:srgbClr val="73B3D1"/>
                </a:solidFill>
              </a:rPr>
              <a:t>, elle ne fera absolument rien et le comportement des requêtes sera identique.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288921-1487-68F5-37AE-621AE366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26" y="1909185"/>
            <a:ext cx="8811855" cy="36200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60396D2-9B8A-45F1-9224-62BC6B701EAD}"/>
              </a:ext>
            </a:extLst>
          </p:cNvPr>
          <p:cNvCxnSpPr>
            <a:cxnSpLocks/>
          </p:cNvCxnSpPr>
          <p:nvPr/>
        </p:nvCxnSpPr>
        <p:spPr>
          <a:xfrm>
            <a:off x="9921771" y="1679827"/>
            <a:ext cx="140824" cy="40904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83F9CD01-4586-2929-9685-5DC937FE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74" y="2388867"/>
            <a:ext cx="1338450" cy="127176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4006CB9-C520-D4CB-5608-36ED79503845}"/>
              </a:ext>
            </a:extLst>
          </p:cNvPr>
          <p:cNvCxnSpPr>
            <a:cxnSpLocks/>
          </p:cNvCxnSpPr>
          <p:nvPr/>
        </p:nvCxnSpPr>
        <p:spPr>
          <a:xfrm flipH="1">
            <a:off x="6539107" y="3394402"/>
            <a:ext cx="635885" cy="18513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C55188DB-AA86-453C-C766-EA0F06E83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459" y="3899101"/>
            <a:ext cx="8417988" cy="207258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81142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Création d’un intercepteur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 </a:t>
            </a:r>
            <a:r>
              <a:rPr lang="fr-CA" dirty="0"/>
              <a:t>: Modification de </a:t>
            </a:r>
            <a:r>
              <a:rPr lang="fr-CA" dirty="0">
                <a:solidFill>
                  <a:srgbClr val="FA4098"/>
                </a:solidFill>
              </a:rPr>
              <a:t>app.module.ts</a:t>
            </a: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>
              <a:solidFill>
                <a:srgbClr val="FA4098"/>
              </a:solidFill>
            </a:endParaRPr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 </a:t>
            </a:r>
            <a:r>
              <a:rPr lang="fr-CA" dirty="0"/>
              <a:t>: Personnaliser l’intercepteur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Intercepteurs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06742-8356-409A-8467-BD49FA7A7CBA}"/>
              </a:ext>
            </a:extLst>
          </p:cNvPr>
          <p:cNvSpPr txBox="1"/>
          <p:nvPr/>
        </p:nvSpPr>
        <p:spPr>
          <a:xfrm>
            <a:off x="8145708" y="1388930"/>
            <a:ext cx="3752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Permettre plusieurs instances de l’intercepteur. (Par exemple, si plusieurs requêtes sont lancées simultanément)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C74462-BCDA-4F55-BD2D-DB65C9F257E5}"/>
              </a:ext>
            </a:extLst>
          </p:cNvPr>
          <p:cNvSpPr txBox="1"/>
          <p:nvPr/>
        </p:nvSpPr>
        <p:spPr>
          <a:xfrm>
            <a:off x="1595657" y="3047876"/>
            <a:ext cx="8968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Sans cette modification dans </a:t>
            </a:r>
            <a:r>
              <a:rPr lang="fr-CA" sz="1600" dirty="0" err="1">
                <a:solidFill>
                  <a:srgbClr val="FA4098"/>
                </a:solidFill>
              </a:rPr>
              <a:t>app.module.ts</a:t>
            </a:r>
            <a:r>
              <a:rPr lang="fr-CA" sz="1600" dirty="0">
                <a:solidFill>
                  <a:srgbClr val="73B3D1"/>
                </a:solidFill>
              </a:rPr>
              <a:t>, l’intercepteur n’est rattaché à rien et ne s’activera jamais.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ABBB9C-9983-4010-BC88-B9012789CB02}"/>
              </a:ext>
            </a:extLst>
          </p:cNvPr>
          <p:cNvSpPr txBox="1"/>
          <p:nvPr/>
        </p:nvSpPr>
        <p:spPr>
          <a:xfrm>
            <a:off x="2330041" y="6069567"/>
            <a:ext cx="753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Avec cette modification, à chaque fois qu’on lancera une requête HTTP, la phrase « Trois tortues trottaient sur un trottoir très étroit. » sera imprimée dans la console.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066C5B-3717-7C11-5232-A52B3D7E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07" y="2375614"/>
            <a:ext cx="6325483" cy="65731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CC565D8-F853-4550-81E9-00237AB799C3}"/>
              </a:ext>
            </a:extLst>
          </p:cNvPr>
          <p:cNvCxnSpPr>
            <a:cxnSpLocks/>
          </p:cNvCxnSpPr>
          <p:nvPr/>
        </p:nvCxnSpPr>
        <p:spPr>
          <a:xfrm flipH="1">
            <a:off x="9052560" y="2219927"/>
            <a:ext cx="578001" cy="34039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600C8549-C987-DAD6-6AD1-2D6E75618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46" y="4543272"/>
            <a:ext cx="8430802" cy="140037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FB0607C-5209-FA07-804F-7E17C9752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270" y="5655456"/>
            <a:ext cx="5718947" cy="20405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9146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707428"/>
          </a:xfrm>
        </p:spPr>
        <p:txBody>
          <a:bodyPr/>
          <a:lstStyle/>
          <a:p>
            <a:r>
              <a:rPr lang="fr-CA" dirty="0"/>
              <a:t> Création d’un intercepteur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Personnaliser l’intercepteur</a:t>
            </a:r>
          </a:p>
          <a:p>
            <a:pPr lvl="2"/>
            <a:r>
              <a:rPr lang="fr-CA" dirty="0"/>
              <a:t> Exemple plus pertinent : Ajouter des en-têtes aux requêtes HTTP interceptées pour y joindre un token d’authentification.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request</a:t>
            </a:r>
            <a:r>
              <a:rPr lang="fr-CA" dirty="0"/>
              <a:t> : Ce </a:t>
            </a:r>
            <a:r>
              <a:rPr lang="fr-CA" b="1" dirty="0"/>
              <a:t>paramètre</a:t>
            </a:r>
            <a:r>
              <a:rPr lang="fr-CA" dirty="0"/>
              <a:t> représente la requête (son URL, ses en-têtes, son corps, etc. c’est un objet avec plusieurs données)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clone()</a:t>
            </a:r>
            <a:r>
              <a:rPr lang="fr-CA" dirty="0"/>
              <a:t> permet de modifier cet objet qui représente une requête.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next.handle(request)</a:t>
            </a:r>
            <a:r>
              <a:rPr lang="fr-CA" dirty="0"/>
              <a:t> permet ensuite de gérer (d’envoyer) la requête telle que modifiée.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Intercepteurs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111B8F-B615-486C-AF75-D9267709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2638819"/>
            <a:ext cx="8335538" cy="248637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7D9A8AD-002A-4771-9FE5-33F209EEA9C2}"/>
              </a:ext>
            </a:extLst>
          </p:cNvPr>
          <p:cNvCxnSpPr>
            <a:cxnSpLocks/>
          </p:cNvCxnSpPr>
          <p:nvPr/>
        </p:nvCxnSpPr>
        <p:spPr>
          <a:xfrm flipH="1">
            <a:off x="2692866" y="2913309"/>
            <a:ext cx="343950" cy="24095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B0860DF-5F22-4334-8CC6-19CCE98A0991}"/>
              </a:ext>
            </a:extLst>
          </p:cNvPr>
          <p:cNvCxnSpPr/>
          <p:nvPr/>
        </p:nvCxnSpPr>
        <p:spPr>
          <a:xfrm>
            <a:off x="3775046" y="3338818"/>
            <a:ext cx="427838" cy="0"/>
          </a:xfrm>
          <a:prstGeom prst="line">
            <a:avLst/>
          </a:prstGeom>
          <a:ln w="1270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1F53056-BC96-42E7-BAEF-5DEA963A6903}"/>
              </a:ext>
            </a:extLst>
          </p:cNvPr>
          <p:cNvCxnSpPr>
            <a:cxnSpLocks/>
          </p:cNvCxnSpPr>
          <p:nvPr/>
        </p:nvCxnSpPr>
        <p:spPr>
          <a:xfrm>
            <a:off x="2822897" y="4883791"/>
            <a:ext cx="1648435" cy="0"/>
          </a:xfrm>
          <a:prstGeom prst="line">
            <a:avLst/>
          </a:prstGeom>
          <a:ln w="1270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34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707428"/>
          </a:xfrm>
        </p:spPr>
        <p:txBody>
          <a:bodyPr>
            <a:normAutofit/>
          </a:bodyPr>
          <a:lstStyle/>
          <a:p>
            <a:r>
              <a:rPr lang="fr-CA" dirty="0"/>
              <a:t> Création d’un intercepteur</a:t>
            </a:r>
          </a:p>
          <a:p>
            <a:pPr lvl="1"/>
            <a:r>
              <a:rPr lang="fr-CA" dirty="0"/>
              <a:t> Et si on ne veut pas modifier les en-têtes de certaines requêtes ?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Ici, on a glissé l’ajout des </a:t>
            </a:r>
            <a:r>
              <a:rPr lang="fr-CA" dirty="0">
                <a:solidFill>
                  <a:srgbClr val="FA4098"/>
                </a:solidFill>
              </a:rPr>
              <a:t>en-têtes</a:t>
            </a:r>
            <a:r>
              <a:rPr lang="fr-CA" dirty="0"/>
              <a:t> dans un </a:t>
            </a:r>
            <a:r>
              <a:rPr lang="fr-CA" dirty="0">
                <a:solidFill>
                  <a:srgbClr val="FA4098"/>
                </a:solidFill>
              </a:rPr>
              <a:t>if</a:t>
            </a:r>
            <a:r>
              <a:rPr lang="fr-CA" dirty="0"/>
              <a:t> qui permet de ne pas ajouter ces </a:t>
            </a:r>
            <a:r>
              <a:rPr lang="fr-CA" dirty="0">
                <a:solidFill>
                  <a:srgbClr val="FA4098"/>
                </a:solidFill>
              </a:rPr>
              <a:t>en-têtes</a:t>
            </a:r>
            <a:r>
              <a:rPr lang="fr-CA" dirty="0"/>
              <a:t> lorsque l’on inscrit un nouvel utilisateur. (Pas besoin de </a:t>
            </a:r>
            <a:r>
              <a:rPr lang="fr-CA" dirty="0">
                <a:solidFill>
                  <a:srgbClr val="FA4098"/>
                </a:solidFill>
              </a:rPr>
              <a:t>token</a:t>
            </a:r>
            <a:r>
              <a:rPr lang="fr-CA" dirty="0"/>
              <a:t> quand on </a:t>
            </a:r>
            <a:r>
              <a:rPr lang="fr-CA" dirty="0">
                <a:solidFill>
                  <a:srgbClr val="FA4098"/>
                </a:solidFill>
              </a:rPr>
              <a:t>s’inscrit</a:t>
            </a:r>
            <a:r>
              <a:rPr lang="fr-CA" dirty="0"/>
              <a:t> ou qu’on se </a:t>
            </a:r>
            <a:r>
              <a:rPr lang="fr-CA" dirty="0">
                <a:solidFill>
                  <a:srgbClr val="FA4098"/>
                </a:solidFill>
              </a:rPr>
              <a:t>connecte</a:t>
            </a:r>
            <a:r>
              <a:rPr lang="fr-CA" dirty="0"/>
              <a:t>...)</a:t>
            </a:r>
          </a:p>
          <a:p>
            <a:pPr lvl="2"/>
            <a:r>
              <a:rPr lang="fr-CA" dirty="0"/>
              <a:t> </a:t>
            </a:r>
            <a:r>
              <a:rPr lang="fr-CA" b="1" dirty="0"/>
              <a:t>Précision</a:t>
            </a:r>
            <a:r>
              <a:rPr lang="fr-CA" dirty="0"/>
              <a:t> : Envoyer un </a:t>
            </a:r>
            <a:r>
              <a:rPr lang="fr-CA" dirty="0" err="1"/>
              <a:t>token</a:t>
            </a:r>
            <a:r>
              <a:rPr lang="fr-CA" dirty="0"/>
              <a:t> à une action du serveur </a:t>
            </a:r>
            <a:r>
              <a:rPr lang="fr-CA" b="1" dirty="0"/>
              <a:t>qui ne nécessite pas l’authentification</a:t>
            </a:r>
            <a:r>
              <a:rPr lang="fr-CA" dirty="0"/>
              <a:t> (donc qui n’a pas [</a:t>
            </a:r>
            <a:r>
              <a:rPr lang="fr-CA" dirty="0" err="1">
                <a:solidFill>
                  <a:srgbClr val="FA4098"/>
                </a:solidFill>
              </a:rPr>
              <a:t>Authorize</a:t>
            </a:r>
            <a:r>
              <a:rPr lang="fr-CA" dirty="0"/>
              <a:t>]) ne provoque pas d’erreur.</a:t>
            </a:r>
          </a:p>
          <a:p>
            <a:pPr lvl="3"/>
            <a:r>
              <a:rPr lang="fr-CA" dirty="0"/>
              <a:t> Donc pas besoin de se mettre à exclure plein de requêtes, c’est surtout si vous envoyez des requêtes à plusieurs API différentes.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Intercepteurs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0DEFB9-1EC7-4FF8-9E2A-EF4B3FA2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2113725"/>
            <a:ext cx="6277851" cy="242921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9439503-FF0A-438F-A9F7-A6F9E155F85D}"/>
              </a:ext>
            </a:extLst>
          </p:cNvPr>
          <p:cNvCxnSpPr>
            <a:cxnSpLocks/>
          </p:cNvCxnSpPr>
          <p:nvPr/>
        </p:nvCxnSpPr>
        <p:spPr>
          <a:xfrm flipH="1">
            <a:off x="8794504" y="2376413"/>
            <a:ext cx="880841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6DB1BE6-A38B-49B0-8F57-E7A8BF5ACF86}"/>
              </a:ext>
            </a:extLst>
          </p:cNvPr>
          <p:cNvSpPr txBox="1"/>
          <p:nvPr/>
        </p:nvSpPr>
        <p:spPr>
          <a:xfrm>
            <a:off x="6691661" y="4079181"/>
            <a:ext cx="5321417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73B3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Assurez-vous d’avoir écrit la bonne clé ici, selon comment vous avez rangez votre </a:t>
            </a:r>
            <a:r>
              <a:rPr lang="fr-CA" sz="1600" dirty="0" err="1">
                <a:solidFill>
                  <a:srgbClr val="73B3D1"/>
                </a:solidFill>
              </a:rPr>
              <a:t>token</a:t>
            </a:r>
            <a:r>
              <a:rPr lang="fr-CA" sz="1600" dirty="0">
                <a:solidFill>
                  <a:srgbClr val="73B3D1"/>
                </a:solidFill>
              </a:rPr>
              <a:t> d’authentification.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13D020E-6D85-46F9-A32B-07E3F4C1A42E}"/>
              </a:ext>
            </a:extLst>
          </p:cNvPr>
          <p:cNvCxnSpPr>
            <a:cxnSpLocks/>
          </p:cNvCxnSpPr>
          <p:nvPr/>
        </p:nvCxnSpPr>
        <p:spPr>
          <a:xfrm flipH="1" flipV="1">
            <a:off x="8391833" y="3602255"/>
            <a:ext cx="483719" cy="3559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0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Manipulation de la requête HTTP</a:t>
            </a:r>
          </a:p>
          <a:p>
            <a:pPr lvl="1"/>
            <a:r>
              <a:rPr lang="fr-CA" dirty="0"/>
              <a:t> On peut manipuler plus minutieusement l’URL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Intercepteurs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682B2A-8E14-46E9-BDB8-A0D794F6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2141440"/>
            <a:ext cx="8430802" cy="98121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CB7CA7-803E-4981-B86E-DFB1B889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141" y="3251421"/>
            <a:ext cx="8575717" cy="221544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49520DC-C7EB-427C-98A3-F1CD9384FCD8}"/>
              </a:ext>
            </a:extLst>
          </p:cNvPr>
          <p:cNvCxnSpPr>
            <a:cxnSpLocks/>
          </p:cNvCxnSpPr>
          <p:nvPr/>
        </p:nvCxnSpPr>
        <p:spPr>
          <a:xfrm flipH="1">
            <a:off x="3741492" y="2997199"/>
            <a:ext cx="1174456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FC59A68-C9CC-47F9-91C5-F662E8BE88C0}"/>
              </a:ext>
            </a:extLst>
          </p:cNvPr>
          <p:cNvSpPr txBox="1"/>
          <p:nvPr/>
        </p:nvSpPr>
        <p:spPr>
          <a:xfrm>
            <a:off x="1524627" y="5562516"/>
            <a:ext cx="939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Grâce à des paramètres comme url</a:t>
            </a:r>
            <a:r>
              <a:rPr lang="fr-CA" dirty="0">
                <a:solidFill>
                  <a:srgbClr val="FA4098"/>
                </a:solidFill>
              </a:rPr>
              <a:t>.hostname</a:t>
            </a:r>
            <a:r>
              <a:rPr lang="fr-CA" dirty="0">
                <a:solidFill>
                  <a:srgbClr val="73B3D1"/>
                </a:solidFill>
              </a:rPr>
              <a:t>, on peut créer des </a:t>
            </a:r>
            <a:r>
              <a:rPr lang="fr-CA" dirty="0">
                <a:solidFill>
                  <a:srgbClr val="FA4098"/>
                </a:solidFill>
              </a:rPr>
              <a:t>if</a:t>
            </a:r>
            <a:r>
              <a:rPr lang="fr-CA" dirty="0">
                <a:solidFill>
                  <a:srgbClr val="73B3D1"/>
                </a:solidFill>
              </a:rPr>
              <a:t> un peu plus généraux. (Par exemple, n’ajouter le </a:t>
            </a:r>
            <a:r>
              <a:rPr lang="fr-CA" dirty="0">
                <a:solidFill>
                  <a:srgbClr val="FA4098"/>
                </a:solidFill>
              </a:rPr>
              <a:t>token</a:t>
            </a:r>
            <a:r>
              <a:rPr lang="fr-CA" dirty="0">
                <a:solidFill>
                  <a:srgbClr val="73B3D1"/>
                </a:solidFill>
              </a:rPr>
              <a:t> que pour les requêtes destinées à un </a:t>
            </a:r>
            <a:r>
              <a:rPr lang="fr-CA" dirty="0">
                <a:solidFill>
                  <a:srgbClr val="FA4098"/>
                </a:solidFill>
              </a:rPr>
              <a:t>domaine</a:t>
            </a:r>
            <a:r>
              <a:rPr lang="fr-CA" dirty="0">
                <a:solidFill>
                  <a:srgbClr val="73B3D1"/>
                </a:solidFill>
              </a:rPr>
              <a:t> particulier)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FD0996-5EDF-4640-92A3-96390A9C4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243" y="6304493"/>
            <a:ext cx="3962953" cy="4572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5FE3DEA-2007-47B7-83BA-2104D86B5F1C}"/>
              </a:ext>
            </a:extLst>
          </p:cNvPr>
          <p:cNvSpPr txBox="1"/>
          <p:nvPr/>
        </p:nvSpPr>
        <p:spPr>
          <a:xfrm>
            <a:off x="6392410" y="6266909"/>
            <a:ext cx="423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B3D1"/>
                </a:solidFill>
              </a:rPr>
              <a:t>Bien entendu, généralement, ce serait un nom de domaine et non </a:t>
            </a:r>
            <a:r>
              <a:rPr lang="fr-CA" sz="1400" dirty="0">
                <a:solidFill>
                  <a:srgbClr val="FA4098"/>
                </a:solidFill>
              </a:rPr>
              <a:t>localhost</a:t>
            </a:r>
            <a:r>
              <a:rPr lang="fr-CA" sz="1400" dirty="0">
                <a:solidFill>
                  <a:srgbClr val="73B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3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ED1B91-1321-47C1-9BBB-CAA1A8BF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Manipulation de la requête HTTP</a:t>
            </a:r>
          </a:p>
          <a:p>
            <a:pPr lvl="1"/>
            <a:r>
              <a:rPr lang="fr-CA" dirty="0"/>
              <a:t> Tri plus sophistiqué des URLs auxquels on souhaite ajouter le token ou non</a:t>
            </a:r>
          </a:p>
          <a:p>
            <a:pPr lvl="2"/>
            <a:r>
              <a:rPr lang="fr-CA" dirty="0"/>
              <a:t> Si nos requêtes sont plus variées, ex. certaines ont besoin d’un tel </a:t>
            </a:r>
            <a:r>
              <a:rPr lang="fr-CA" dirty="0">
                <a:solidFill>
                  <a:srgbClr val="FA4098"/>
                </a:solidFill>
              </a:rPr>
              <a:t>token</a:t>
            </a:r>
            <a:r>
              <a:rPr lang="fr-CA" dirty="0"/>
              <a:t> ou d’une autre </a:t>
            </a:r>
            <a:r>
              <a:rPr lang="fr-CA" dirty="0">
                <a:solidFill>
                  <a:srgbClr val="FA4098"/>
                </a:solidFill>
              </a:rPr>
              <a:t>en-tête</a:t>
            </a:r>
            <a:r>
              <a:rPr lang="fr-CA" dirty="0"/>
              <a:t> précise... Bref, lorsque ça devient plus compliqué de trier les requêtes et les </a:t>
            </a:r>
            <a:r>
              <a:rPr lang="fr-CA" dirty="0">
                <a:solidFill>
                  <a:srgbClr val="FA4098"/>
                </a:solidFill>
              </a:rPr>
              <a:t>if</a:t>
            </a:r>
            <a:r>
              <a:rPr lang="fr-CA" dirty="0"/>
              <a:t>, il est suggéré :</a:t>
            </a:r>
          </a:p>
          <a:p>
            <a:pPr lvl="3"/>
            <a:r>
              <a:rPr lang="fr-CA" dirty="0"/>
              <a:t> D’utiliser des </a:t>
            </a:r>
            <a:r>
              <a:rPr lang="fr-CA" dirty="0">
                <a:solidFill>
                  <a:srgbClr val="FA4098"/>
                </a:solidFill>
              </a:rPr>
              <a:t>regex </a:t>
            </a:r>
            <a:r>
              <a:rPr lang="fr-CA" dirty="0"/>
              <a:t>pour l’évaluation des urls conformes / non conformes</a:t>
            </a:r>
          </a:p>
          <a:p>
            <a:pPr lvl="3"/>
            <a:r>
              <a:rPr lang="fr-CA" dirty="0"/>
              <a:t> Créer d’autres fonctions dans la classe de l’</a:t>
            </a:r>
            <a:r>
              <a:rPr lang="fr-CA" dirty="0">
                <a:solidFill>
                  <a:srgbClr val="FA4098"/>
                </a:solidFill>
              </a:rPr>
              <a:t>Interceptor</a:t>
            </a:r>
            <a:r>
              <a:rPr lang="fr-CA" dirty="0"/>
              <a:t> qui vont gérer le tri. (Pour mieux organiser le code et ne pas trop encombrer la fonction </a:t>
            </a:r>
            <a:r>
              <a:rPr lang="fr-CA" dirty="0">
                <a:solidFill>
                  <a:srgbClr val="FA4098"/>
                </a:solidFill>
              </a:rPr>
              <a:t>intercept() </a:t>
            </a:r>
            <a:r>
              <a:rPr lang="fr-CA" dirty="0"/>
              <a:t>avec plein de </a:t>
            </a:r>
            <a:r>
              <a:rPr lang="fr-CA" dirty="0" err="1"/>
              <a:t>tamissage</a:t>
            </a:r>
            <a:r>
              <a:rPr lang="fr-CA" dirty="0"/>
              <a:t>. (</a:t>
            </a:r>
            <a:r>
              <a:rPr lang="fr-CA" dirty="0">
                <a:solidFill>
                  <a:srgbClr val="FA4098"/>
                </a:solidFill>
              </a:rPr>
              <a:t>if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switch</a:t>
            </a:r>
            <a:r>
              <a:rPr lang="fr-CA" dirty="0"/>
              <a:t>, etc.)</a:t>
            </a:r>
          </a:p>
          <a:p>
            <a:pPr lvl="3"/>
            <a:r>
              <a:rPr lang="fr-CA" dirty="0"/>
              <a:t> Utiliser plusieurs </a:t>
            </a:r>
            <a:r>
              <a:rPr lang="fr-CA" dirty="0">
                <a:solidFill>
                  <a:srgbClr val="FA4098"/>
                </a:solidFill>
              </a:rPr>
              <a:t>intercepteurs</a:t>
            </a:r>
            <a:r>
              <a:rPr lang="fr-CA" dirty="0"/>
              <a:t> pour les tâches différentes.</a:t>
            </a:r>
          </a:p>
          <a:p>
            <a:pPr lvl="3"/>
            <a:endParaRPr lang="fr-CA" dirty="0"/>
          </a:p>
          <a:p>
            <a:pPr lvl="2"/>
            <a:r>
              <a:rPr lang="fr-CA" dirty="0"/>
              <a:t> Dans le contexte de ce cours, on se contentera d’utiliser </a:t>
            </a:r>
            <a:r>
              <a:rPr lang="fr-CA" b="1" dirty="0"/>
              <a:t>un seul intercepteur</a:t>
            </a:r>
            <a:r>
              <a:rPr lang="fr-CA" dirty="0"/>
              <a:t> en tout temps puisque nos besoins seront relativement modestes.</a:t>
            </a:r>
          </a:p>
          <a:p>
            <a:pPr lvl="2"/>
            <a:endParaRPr lang="fr-CA" dirty="0"/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CCDFD99-788A-4741-87C0-63CD79CA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Intercepteurs</a:t>
            </a:r>
          </a:p>
        </p:txBody>
      </p:sp>
    </p:spTree>
    <p:extLst>
      <p:ext uri="{BB962C8B-B14F-4D97-AF65-F5344CB8AC3E}">
        <p14:creationId xmlns:p14="http://schemas.microsoft.com/office/powerpoint/2010/main" val="3840816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92CF1DC3892F46B577B577E19A808E" ma:contentTypeVersion="3" ma:contentTypeDescription="Create a new document." ma:contentTypeScope="" ma:versionID="9a9a16ef0e971939bbc23c33e070aba1">
  <xsd:schema xmlns:xsd="http://www.w3.org/2001/XMLSchema" xmlns:xs="http://www.w3.org/2001/XMLSchema" xmlns:p="http://schemas.microsoft.com/office/2006/metadata/properties" xmlns:ns2="69f47043-3d61-4591-af3b-123126e82861" targetNamespace="http://schemas.microsoft.com/office/2006/metadata/properties" ma:root="true" ma:fieldsID="441c2f7beab7410b8da8a9dbcc3a3c74" ns2:_="">
    <xsd:import namespace="69f47043-3d61-4591-af3b-123126e828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47043-3d61-4591-af3b-123126e82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026919-0973-4CD8-B7EA-282E1ABE76E2}"/>
</file>

<file path=customXml/itemProps2.xml><?xml version="1.0" encoding="utf-8"?>
<ds:datastoreItem xmlns:ds="http://schemas.openxmlformats.org/officeDocument/2006/customXml" ds:itemID="{3BBD4E3F-366D-4C21-B678-CD16BECA384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83ab252c-4429-4d3c-b354-a26bac7f17c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31616</TotalTime>
  <Words>2114</Words>
  <Application>Microsoft Office PowerPoint</Application>
  <PresentationFormat>Grand écran</PresentationFormat>
  <Paragraphs>183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10</vt:lpstr>
      <vt:lpstr>Menu du jour</vt:lpstr>
      <vt:lpstr>Intercepteurs</vt:lpstr>
      <vt:lpstr>Intercepteurs</vt:lpstr>
      <vt:lpstr>Intercepteurs</vt:lpstr>
      <vt:lpstr>Intercepteurs</vt:lpstr>
      <vt:lpstr>Intercepteurs</vt:lpstr>
      <vt:lpstr>Intercepteurs</vt:lpstr>
      <vt:lpstr>Intercepteurs</vt:lpstr>
      <vt:lpstr>Touche pas à MON objet</vt:lpstr>
      <vt:lpstr>Touche pas à MON objet</vt:lpstr>
      <vt:lpstr>Touche pas à MON objet</vt:lpstr>
      <vt:lpstr>Touche pas à MON objet</vt:lpstr>
      <vt:lpstr>Touche pas à MON objet</vt:lpstr>
      <vt:lpstr>Seed (Entity Framework)</vt:lpstr>
      <vt:lpstr>Seed</vt:lpstr>
      <vt:lpstr>Seed</vt:lpstr>
      <vt:lpstr>Seed</vt:lpstr>
      <vt:lpstr>Seed</vt:lpstr>
      <vt:lpstr>Seed</vt:lpstr>
      <vt:lpstr>Seed</vt:lpstr>
      <vt:lpstr>Seed</vt:lpstr>
      <vt:lpstr>Seed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7462</cp:revision>
  <dcterms:created xsi:type="dcterms:W3CDTF">2021-06-05T18:50:42Z</dcterms:created>
  <dcterms:modified xsi:type="dcterms:W3CDTF">2023-04-03T00:54:25Z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0x0101001992CF1DC3892F46B577B577E19A808E</vt:lpwstr>
  </property>
</Properties>
</file>