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263" r:id="rId4"/>
    <p:sldId id="258" r:id="rId5"/>
    <p:sldId id="259" r:id="rId6"/>
    <p:sldId id="265" r:id="rId7"/>
    <p:sldId id="273" r:id="rId8"/>
    <p:sldId id="266" r:id="rId9"/>
    <p:sldId id="260" r:id="rId10"/>
    <p:sldId id="268" r:id="rId11"/>
    <p:sldId id="262" r:id="rId12"/>
    <p:sldId id="272" r:id="rId13"/>
    <p:sldId id="269" r:id="rId14"/>
    <p:sldId id="271"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68" y="-96"/>
      </p:cViewPr>
      <p:guideLst>
        <p:guide orient="horz" pos="2160"/>
        <p:guide pos="2880"/>
      </p:guideLst>
    </p:cSldViewPr>
  </p:slideViewPr>
  <p:notesTextViewPr>
    <p:cViewPr>
      <p:scale>
        <a:sx n="100" d="100"/>
        <a:sy n="100" d="100"/>
      </p:scale>
      <p:origin x="0" y="0"/>
    </p:cViewPr>
  </p:notesTextViewPr>
  <p:notesViewPr>
    <p:cSldViewPr>
      <p:cViewPr varScale="1">
        <p:scale>
          <a:sx n="85" d="100"/>
          <a:sy n="85" d="100"/>
        </p:scale>
        <p:origin x="-377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E92809-B747-4D05-9ADB-71A8365CC48F}" type="datetimeFigureOut">
              <a:rPr lang="de-DE" smtClean="0"/>
              <a:t>07.07.2011</a:t>
            </a:fld>
            <a:endParaRPr lang="de-D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67257B-53D1-49FF-9E95-627201D31048}" type="slidenum">
              <a:rPr lang="de-DE" smtClean="0"/>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dirty="0" smtClean="0"/>
              <a:t>Schüler von Niklaus Wirth an der Uni Zürich (Entwickler von Pascal, Modula-1-2, </a:t>
            </a:r>
            <a:r>
              <a:rPr lang="de-DE" dirty="0" err="1" smtClean="0"/>
              <a:t>Oberon</a:t>
            </a:r>
            <a:r>
              <a:rPr lang="de-DE" dirty="0" smtClean="0"/>
              <a:t>)</a:t>
            </a:r>
            <a:endParaRPr lang="de-DE" dirty="0"/>
          </a:p>
        </p:txBody>
      </p:sp>
      <p:sp>
        <p:nvSpPr>
          <p:cNvPr id="4" name="Slide Number Placeholder 3"/>
          <p:cNvSpPr>
            <a:spLocks noGrp="1"/>
          </p:cNvSpPr>
          <p:nvPr>
            <p:ph type="sldNum" sz="quarter" idx="10"/>
          </p:nvPr>
        </p:nvSpPr>
        <p:spPr/>
        <p:txBody>
          <a:bodyPr/>
          <a:lstStyle/>
          <a:p>
            <a:fld id="{1E67257B-53D1-49FF-9E95-627201D31048}" type="slidenum">
              <a:rPr lang="de-DE" smtClean="0"/>
              <a:t>2</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07.07.2011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07.07.2011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9" name="Rectangle 8"/>
          <p:cNvSpPr/>
          <p:nvPr userDrawn="1"/>
        </p:nvSpPr>
        <p:spPr bwMode="auto">
          <a:xfrm>
            <a:off x="0" y="6096000"/>
            <a:ext cx="9144000" cy="762000"/>
          </a:xfrm>
          <a:prstGeom prst="rect">
            <a:avLst/>
          </a:prstGeom>
          <a:gradFill flip="none" rotWithShape="1">
            <a:gsLst>
              <a:gs pos="100000">
                <a:schemeClr val="bg1"/>
              </a:gs>
              <a:gs pos="0">
                <a:srgbClr val="7C9DDE"/>
              </a:gs>
            </a:gsLst>
            <a:path path="circle">
              <a:fillToRect l="100000" t="100000"/>
            </a:path>
            <a:tileRect r="-100000" b="-100000"/>
          </a:gradFill>
          <a:ln w="38100" cap="flat" cmpd="sng" algn="ctr">
            <a:noFill/>
            <a:prstDash val="solid"/>
            <a:round/>
            <a:headEnd type="none" w="med" len="med"/>
            <a:tailEnd type="none" w="med" len="med"/>
          </a:ln>
          <a:effectLst/>
        </p:spPr>
        <p:txBody>
          <a:bodyPr wrap="none" anchor="ctr"/>
          <a:lstStyle/>
          <a:p>
            <a:pPr>
              <a:defRPr/>
            </a:pPr>
            <a:endParaRPr lang="de-DE">
              <a:latin typeface="Arial" pitchFamily="34" charset="0"/>
            </a:endParaRPr>
          </a:p>
        </p:txBody>
      </p:sp>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fld id="{1BA50D42-C9CD-4801-B293-61D1F53EC57E}" type="datetimeFigureOut">
              <a:rPr lang="de-DE" smtClean="0"/>
              <a:pPr/>
              <a:t>07.07.2011</a:t>
            </a:fld>
            <a:endParaRPr lang="de-DE"/>
          </a:p>
        </p:txBody>
      </p:sp>
      <p:sp>
        <p:nvSpPr>
          <p:cNvPr id="5" name="Fußzeilenplatzhalter 4"/>
          <p:cNvSpPr>
            <a:spLocks noGrp="1"/>
          </p:cNvSpPr>
          <p:nvPr>
            <p:ph type="ftr" sz="quarter" idx="11"/>
          </p:nvPr>
        </p:nvSpPr>
        <p:spPr/>
        <p:txBody>
          <a:bodyPr/>
          <a:lstStyle/>
          <a:p>
            <a:r>
              <a:rPr lang="de-DE" dirty="0" smtClean="0"/>
              <a:t>Scala</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
        <p:nvSpPr>
          <p:cNvPr id="10" name="Datumsplatzhalter 3"/>
          <p:cNvSpPr txBox="1">
            <a:spLocks/>
          </p:cNvSpPr>
          <p:nvPr userDrawn="1"/>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BA50D42-C9CD-4801-B293-61D1F53EC57E}" type="datetimeFigureOut">
              <a:rPr kumimoji="0" lang="de-DE"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07.07.2011</a:t>
            </a:fld>
            <a:endParaRPr kumimoji="0" lang="de-DE"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Foliennummernplatzhalter 5"/>
          <p:cNvSpPr txBox="1">
            <a:spLocks/>
          </p:cNvSpPr>
          <p:nvPr userDrawn="1"/>
        </p:nvSpPr>
        <p:spPr>
          <a:xfrm>
            <a:off x="6705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6AE60A-B69C-4790-82F7-3882EDF23186}" type="slidenum">
              <a:rPr kumimoji="0" lang="de-DE"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de-DE"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Datumsplatzhalter 3"/>
          <p:cNvSpPr txBox="1">
            <a:spLocks/>
          </p:cNvSpPr>
          <p:nvPr userDrawn="1"/>
        </p:nvSpPr>
        <p:spPr>
          <a:xfrm>
            <a:off x="4067944" y="6492875"/>
            <a:ext cx="1008112"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chemeClr val="tx1"/>
                </a:solidFill>
                <a:effectLst/>
                <a:uLnTx/>
                <a:uFillTx/>
                <a:latin typeface="+mn-lt"/>
                <a:ea typeface="+mn-ea"/>
                <a:cs typeface="+mn-cs"/>
              </a:rPr>
              <a:t>Scala</a:t>
            </a:r>
            <a:endParaRPr kumimoji="0" lang="de-DE"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pPr/>
              <a:t>07.07.2011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pPr/>
              <a:t>07.07.2011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pPr/>
              <a:t>07.07.2011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pPr/>
              <a:t>07.07.2011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pPr/>
              <a:t>07.07.2011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07.07.2011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07.07.2011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pPr/>
              <a:t>07.07.2011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a:t>
            </a:fld>
            <a:endParaRPr lang="de-DE"/>
          </a:p>
        </p:txBody>
      </p:sp>
      <p:sp>
        <p:nvSpPr>
          <p:cNvPr id="7" name="Rectangle 6"/>
          <p:cNvSpPr/>
          <p:nvPr userDrawn="1"/>
        </p:nvSpPr>
        <p:spPr bwMode="auto">
          <a:xfrm>
            <a:off x="0" y="6096000"/>
            <a:ext cx="9144000" cy="762000"/>
          </a:xfrm>
          <a:prstGeom prst="rect">
            <a:avLst/>
          </a:prstGeom>
          <a:gradFill flip="none" rotWithShape="1">
            <a:gsLst>
              <a:gs pos="100000">
                <a:schemeClr val="bg1"/>
              </a:gs>
              <a:gs pos="0">
                <a:srgbClr val="7C9DDE"/>
              </a:gs>
            </a:gsLst>
            <a:path path="circle">
              <a:fillToRect l="100000" t="100000"/>
            </a:path>
            <a:tileRect r="-100000" b="-100000"/>
          </a:gradFill>
          <a:ln w="38100" cap="flat" cmpd="sng" algn="ctr">
            <a:noFill/>
            <a:prstDash val="solid"/>
            <a:round/>
            <a:headEnd type="none" w="med" len="med"/>
            <a:tailEnd type="none" w="med" len="med"/>
          </a:ln>
          <a:effectLst/>
        </p:spPr>
        <p:txBody>
          <a:bodyPr wrap="none" anchor="ctr"/>
          <a:lstStyle/>
          <a:p>
            <a:pPr>
              <a:defRPr/>
            </a:pPr>
            <a:endParaRPr lang="de-DE">
              <a:latin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Scala</a:t>
            </a:r>
            <a:endParaRPr lang="de-DE" dirty="0"/>
          </a:p>
        </p:txBody>
      </p:sp>
      <p:sp>
        <p:nvSpPr>
          <p:cNvPr id="3" name="Untertitel 2"/>
          <p:cNvSpPr>
            <a:spLocks noGrp="1"/>
          </p:cNvSpPr>
          <p:nvPr>
            <p:ph type="subTitle" idx="1"/>
          </p:nvPr>
        </p:nvSpPr>
        <p:spPr/>
        <p:txBody>
          <a:bodyPr/>
          <a:lstStyle/>
          <a:p>
            <a:r>
              <a:rPr lang="de-DE" dirty="0" err="1" smtClean="0">
                <a:solidFill>
                  <a:schemeClr val="tx1"/>
                </a:solidFill>
              </a:rPr>
              <a:t>sca</a:t>
            </a:r>
            <a:r>
              <a:rPr lang="de-DE" dirty="0" err="1" smtClean="0"/>
              <a:t>lable</a:t>
            </a:r>
            <a:r>
              <a:rPr lang="de-DE" dirty="0" smtClean="0"/>
              <a:t> </a:t>
            </a:r>
            <a:r>
              <a:rPr lang="de-DE" dirty="0" err="1" smtClean="0">
                <a:solidFill>
                  <a:schemeClr val="tx1"/>
                </a:solidFill>
              </a:rPr>
              <a:t>la</a:t>
            </a:r>
            <a:r>
              <a:rPr lang="de-DE" dirty="0" err="1" smtClean="0"/>
              <a:t>nguage</a:t>
            </a:r>
            <a:endParaRPr lang="de-DE" dirty="0"/>
          </a:p>
        </p:txBody>
      </p:sp>
      <p:sp>
        <p:nvSpPr>
          <p:cNvPr id="5" name="Rectangle 4"/>
          <p:cNvSpPr/>
          <p:nvPr/>
        </p:nvSpPr>
        <p:spPr bwMode="auto">
          <a:xfrm>
            <a:off x="0" y="0"/>
            <a:ext cx="9144000" cy="762000"/>
          </a:xfrm>
          <a:prstGeom prst="rect">
            <a:avLst/>
          </a:prstGeom>
          <a:gradFill flip="none" rotWithShape="1">
            <a:gsLst>
              <a:gs pos="100000">
                <a:srgbClr val="7C9DDE"/>
              </a:gs>
              <a:gs pos="0">
                <a:schemeClr val="bg1"/>
              </a:gs>
            </a:gsLst>
            <a:path path="circle">
              <a:fillToRect l="100000" t="100000"/>
            </a:path>
            <a:tileRect r="-100000" b="-100000"/>
          </a:gradFill>
          <a:ln w="38100" cap="flat" cmpd="sng" algn="ctr">
            <a:noFill/>
            <a:prstDash val="solid"/>
            <a:round/>
            <a:headEnd type="none" w="med" len="med"/>
            <a:tailEnd type="none" w="med" len="med"/>
          </a:ln>
          <a:effectLst/>
        </p:spPr>
        <p:txBody>
          <a:bodyPr wrap="none" anchor="ctr"/>
          <a:lstStyle/>
          <a:p>
            <a:pPr>
              <a:defRPr/>
            </a:pPr>
            <a:endParaRPr lang="de-DE">
              <a:latin typeface="Arial" pitchFamily="34" charset="0"/>
            </a:endParaRPr>
          </a:p>
        </p:txBody>
      </p:sp>
    </p:spTree>
    <p:extLst>
      <p:ext uri="{BB962C8B-B14F-4D97-AF65-F5344CB8AC3E}">
        <p14:creationId xmlns:p14="http://schemas.microsoft.com/office/powerpoint/2010/main" xmlns="" val="3932632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Beispiele</a:t>
            </a:r>
            <a:endParaRPr lang="de-DE" dirty="0"/>
          </a:p>
        </p:txBody>
      </p:sp>
      <p:sp>
        <p:nvSpPr>
          <p:cNvPr id="3" name="Inhaltsplatzhalter 2"/>
          <p:cNvSpPr>
            <a:spLocks noGrp="1"/>
          </p:cNvSpPr>
          <p:nvPr>
            <p:ph idx="1"/>
          </p:nvPr>
        </p:nvSpPr>
        <p:spPr/>
        <p:txBody>
          <a:bodyPr>
            <a:normAutofit fontScale="62500" lnSpcReduction="20000"/>
          </a:bodyPr>
          <a:lstStyle/>
          <a:p>
            <a:r>
              <a:rPr lang="de-DE" u="sng" dirty="0" smtClean="0"/>
              <a:t>Variablendeklaration</a:t>
            </a:r>
          </a:p>
          <a:p>
            <a:pPr>
              <a:buNone/>
            </a:pPr>
            <a:r>
              <a:rPr lang="de-DE" dirty="0" smtClean="0"/>
              <a:t>	</a:t>
            </a:r>
            <a:endParaRPr lang="de-DE" dirty="0" smtClean="0"/>
          </a:p>
          <a:p>
            <a:pPr>
              <a:buNone/>
            </a:pPr>
            <a:r>
              <a:rPr lang="de-DE" dirty="0" smtClean="0"/>
              <a:t>	</a:t>
            </a:r>
            <a:endParaRPr lang="de-DE" dirty="0" smtClean="0">
              <a:cs typeface="Courier New" pitchFamily="49" charset="0"/>
            </a:endParaRPr>
          </a:p>
          <a:p>
            <a:pPr>
              <a:buNone/>
            </a:pPr>
            <a:r>
              <a:rPr lang="de-DE" dirty="0" smtClean="0"/>
              <a:t>	</a:t>
            </a:r>
            <a:r>
              <a:rPr lang="de-DE" sz="2900" dirty="0" err="1" smtClean="0">
                <a:latin typeface="Courier New" pitchFamily="49" charset="0"/>
                <a:cs typeface="Courier New" pitchFamily="49" charset="0"/>
              </a:rPr>
              <a:t>var</a:t>
            </a:r>
            <a:r>
              <a:rPr lang="de-DE" sz="2900" dirty="0" smtClean="0">
                <a:latin typeface="Courier New" pitchFamily="49" charset="0"/>
                <a:cs typeface="Courier New" pitchFamily="49" charset="0"/>
              </a:rPr>
              <a:t> hi = “Hi“</a:t>
            </a:r>
            <a:r>
              <a:rPr lang="de-DE" sz="3100" dirty="0" smtClean="0">
                <a:latin typeface="Courier New" pitchFamily="49" charset="0"/>
                <a:cs typeface="Courier New" pitchFamily="49" charset="0"/>
              </a:rPr>
              <a:t>	</a:t>
            </a:r>
            <a:r>
              <a:rPr lang="de-DE" dirty="0" smtClean="0"/>
              <a:t>		//Scala mit Typinferenz</a:t>
            </a:r>
          </a:p>
          <a:p>
            <a:pPr>
              <a:buNone/>
            </a:pPr>
            <a:r>
              <a:rPr lang="de-DE" dirty="0" smtClean="0"/>
              <a:t>	</a:t>
            </a:r>
            <a:r>
              <a:rPr lang="de-DE" sz="2900" dirty="0" err="1" smtClean="0">
                <a:latin typeface="Courier New" pitchFamily="49" charset="0"/>
                <a:cs typeface="Courier New" pitchFamily="49" charset="0"/>
              </a:rPr>
              <a:t>var</a:t>
            </a:r>
            <a:r>
              <a:rPr lang="de-DE" sz="2900" dirty="0" smtClean="0">
                <a:latin typeface="Courier New" pitchFamily="49" charset="0"/>
                <a:cs typeface="Courier New" pitchFamily="49" charset="0"/>
              </a:rPr>
              <a:t> hi : String = “Hi“</a:t>
            </a:r>
            <a:r>
              <a:rPr lang="de-DE" dirty="0" smtClean="0"/>
              <a:t>		//Scala ohne Typinferenz</a:t>
            </a:r>
          </a:p>
          <a:p>
            <a:pPr>
              <a:buNone/>
            </a:pPr>
            <a:r>
              <a:rPr lang="de-DE" dirty="0" smtClean="0"/>
              <a:t>	</a:t>
            </a:r>
            <a:r>
              <a:rPr lang="de-DE" sz="2900" dirty="0" err="1" smtClean="0">
                <a:latin typeface="Courier New" pitchFamily="49" charset="0"/>
                <a:cs typeface="Courier New" pitchFamily="49" charset="0"/>
              </a:rPr>
              <a:t>val</a:t>
            </a:r>
            <a:r>
              <a:rPr lang="de-DE" sz="2900" dirty="0" smtClean="0">
                <a:latin typeface="Courier New" pitchFamily="49" charset="0"/>
                <a:cs typeface="Courier New" pitchFamily="49" charset="0"/>
              </a:rPr>
              <a:t> hi = “Hi“ </a:t>
            </a:r>
            <a:r>
              <a:rPr lang="de-DE" dirty="0" smtClean="0">
                <a:latin typeface="Courier New" pitchFamily="49" charset="0"/>
                <a:cs typeface="Courier New" pitchFamily="49" charset="0"/>
              </a:rPr>
              <a:t>			</a:t>
            </a:r>
            <a:r>
              <a:rPr lang="de-DE" dirty="0" smtClean="0">
                <a:cs typeface="Courier New" pitchFamily="49" charset="0"/>
              </a:rPr>
              <a:t>//Konstante</a:t>
            </a:r>
          </a:p>
          <a:p>
            <a:pPr>
              <a:buNone/>
            </a:pPr>
            <a:endParaRPr lang="de-DE" dirty="0" smtClean="0"/>
          </a:p>
          <a:p>
            <a:pPr>
              <a:buNone/>
            </a:pPr>
            <a:endParaRPr lang="de-DE" dirty="0" smtClean="0"/>
          </a:p>
          <a:p>
            <a:r>
              <a:rPr lang="de-DE" u="sng" dirty="0" err="1" smtClean="0"/>
              <a:t>Instanzierung</a:t>
            </a:r>
            <a:endParaRPr lang="de-DE" u="sng" dirty="0" smtClean="0"/>
          </a:p>
          <a:p>
            <a:pPr>
              <a:buNone/>
            </a:pPr>
            <a:endParaRPr lang="de-DE" dirty="0" smtClean="0"/>
          </a:p>
          <a:p>
            <a:pPr>
              <a:buNone/>
            </a:pPr>
            <a:r>
              <a:rPr lang="de-DE" dirty="0" smtClean="0"/>
              <a:t>	</a:t>
            </a:r>
            <a:r>
              <a:rPr lang="de-DE" sz="3500" dirty="0" err="1" smtClean="0">
                <a:latin typeface="Courier New" pitchFamily="49" charset="0"/>
                <a:cs typeface="Courier New" pitchFamily="49" charset="0"/>
              </a:rPr>
              <a:t>MyClass</a:t>
            </a:r>
            <a:r>
              <a:rPr lang="de-DE" sz="3500" dirty="0" smtClean="0">
                <a:latin typeface="Courier New" pitchFamily="49" charset="0"/>
                <a:cs typeface="Courier New" pitchFamily="49" charset="0"/>
              </a:rPr>
              <a:t> </a:t>
            </a:r>
            <a:r>
              <a:rPr lang="de-DE" sz="3500" dirty="0" err="1" smtClean="0">
                <a:latin typeface="Courier New" pitchFamily="49" charset="0"/>
                <a:cs typeface="Courier New" pitchFamily="49" charset="0"/>
              </a:rPr>
              <a:t>myClass</a:t>
            </a:r>
            <a:r>
              <a:rPr lang="de-DE" sz="3500" dirty="0" smtClean="0">
                <a:latin typeface="Courier New" pitchFamily="49" charset="0"/>
                <a:cs typeface="Courier New" pitchFamily="49" charset="0"/>
              </a:rPr>
              <a:t> = </a:t>
            </a:r>
            <a:r>
              <a:rPr lang="de-DE" sz="3500" dirty="0" err="1" smtClean="0">
                <a:latin typeface="Courier New" pitchFamily="49" charset="0"/>
                <a:cs typeface="Courier New" pitchFamily="49" charset="0"/>
              </a:rPr>
              <a:t>new</a:t>
            </a:r>
            <a:r>
              <a:rPr lang="de-DE" sz="3500" dirty="0" smtClean="0">
                <a:latin typeface="Courier New" pitchFamily="49" charset="0"/>
                <a:cs typeface="Courier New" pitchFamily="49" charset="0"/>
              </a:rPr>
              <a:t> </a:t>
            </a:r>
            <a:r>
              <a:rPr lang="de-DE" sz="3500" dirty="0" err="1" smtClean="0">
                <a:latin typeface="Courier New" pitchFamily="49" charset="0"/>
                <a:cs typeface="Courier New" pitchFamily="49" charset="0"/>
              </a:rPr>
              <a:t>MyClass</a:t>
            </a:r>
            <a:r>
              <a:rPr lang="de-DE" sz="3500" dirty="0" smtClean="0">
                <a:latin typeface="Courier New" pitchFamily="49" charset="0"/>
                <a:cs typeface="Courier New" pitchFamily="49" charset="0"/>
              </a:rPr>
              <a:t>(); </a:t>
            </a:r>
            <a:r>
              <a:rPr lang="de-DE" dirty="0" smtClean="0"/>
              <a:t>	//Java</a:t>
            </a:r>
          </a:p>
          <a:p>
            <a:pPr>
              <a:buNone/>
            </a:pPr>
            <a:endParaRPr lang="de-DE" dirty="0" smtClean="0"/>
          </a:p>
          <a:p>
            <a:pPr>
              <a:buNone/>
            </a:pPr>
            <a:r>
              <a:rPr lang="de-DE" dirty="0" smtClean="0"/>
              <a:t>	</a:t>
            </a:r>
            <a:r>
              <a:rPr lang="de-DE" sz="3500" dirty="0" err="1" smtClean="0">
                <a:latin typeface="Courier New" pitchFamily="49" charset="0"/>
                <a:cs typeface="Courier New" pitchFamily="49" charset="0"/>
              </a:rPr>
              <a:t>var</a:t>
            </a:r>
            <a:r>
              <a:rPr lang="de-DE" sz="3500" dirty="0" smtClean="0">
                <a:latin typeface="Courier New" pitchFamily="49" charset="0"/>
                <a:cs typeface="Courier New" pitchFamily="49" charset="0"/>
              </a:rPr>
              <a:t> </a:t>
            </a:r>
            <a:r>
              <a:rPr lang="de-DE" sz="3500" dirty="0" err="1" smtClean="0">
                <a:latin typeface="Courier New" pitchFamily="49" charset="0"/>
                <a:cs typeface="Courier New" pitchFamily="49" charset="0"/>
              </a:rPr>
              <a:t>myClass</a:t>
            </a:r>
            <a:r>
              <a:rPr lang="de-DE" sz="3500" dirty="0" smtClean="0">
                <a:latin typeface="Courier New" pitchFamily="49" charset="0"/>
                <a:cs typeface="Courier New" pitchFamily="49" charset="0"/>
              </a:rPr>
              <a:t> = </a:t>
            </a:r>
            <a:r>
              <a:rPr lang="de-DE" sz="3500" dirty="0" err="1" smtClean="0">
                <a:latin typeface="Courier New" pitchFamily="49" charset="0"/>
                <a:cs typeface="Courier New" pitchFamily="49" charset="0"/>
              </a:rPr>
              <a:t>new</a:t>
            </a:r>
            <a:r>
              <a:rPr lang="de-DE" sz="3500" dirty="0" smtClean="0">
                <a:latin typeface="Courier New" pitchFamily="49" charset="0"/>
                <a:cs typeface="Courier New" pitchFamily="49" charset="0"/>
              </a:rPr>
              <a:t> </a:t>
            </a:r>
            <a:r>
              <a:rPr lang="de-DE" sz="3500" dirty="0" err="1" smtClean="0">
                <a:latin typeface="Courier New" pitchFamily="49" charset="0"/>
                <a:cs typeface="Courier New" pitchFamily="49" charset="0"/>
              </a:rPr>
              <a:t>MyClass</a:t>
            </a:r>
            <a:r>
              <a:rPr lang="de-DE" dirty="0" smtClean="0"/>
              <a:t>		</a:t>
            </a:r>
            <a:r>
              <a:rPr lang="de-DE" dirty="0" smtClean="0"/>
              <a:t>	//</a:t>
            </a:r>
            <a:r>
              <a:rPr lang="de-DE" dirty="0" smtClean="0"/>
              <a:t>Scala</a:t>
            </a:r>
          </a:p>
          <a:p>
            <a:pPr>
              <a:buNone/>
            </a:pP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Traits</a:t>
            </a:r>
            <a:endParaRPr lang="de-DE" dirty="0"/>
          </a:p>
        </p:txBody>
      </p:sp>
      <p:sp>
        <p:nvSpPr>
          <p:cNvPr id="3" name="Content Placeholder 2"/>
          <p:cNvSpPr>
            <a:spLocks noGrp="1"/>
          </p:cNvSpPr>
          <p:nvPr>
            <p:ph idx="1"/>
          </p:nvPr>
        </p:nvSpPr>
        <p:spPr>
          <a:xfrm>
            <a:off x="467544" y="1268760"/>
            <a:ext cx="8229600" cy="4525963"/>
          </a:xfrm>
        </p:spPr>
        <p:txBody>
          <a:bodyPr>
            <a:normAutofit fontScale="92500" lnSpcReduction="10000"/>
          </a:bodyPr>
          <a:lstStyle/>
          <a:p>
            <a:r>
              <a:rPr lang="de-DE" dirty="0" smtClean="0"/>
              <a:t>Mittel zur Vererbung</a:t>
            </a:r>
          </a:p>
          <a:p>
            <a:r>
              <a:rPr lang="de-DE" i="1" dirty="0" err="1" smtClean="0"/>
              <a:t>mixin-class</a:t>
            </a:r>
            <a:r>
              <a:rPr lang="de-DE" i="1" dirty="0" smtClean="0"/>
              <a:t> </a:t>
            </a:r>
            <a:r>
              <a:rPr lang="de-DE" i="1" dirty="0" err="1" smtClean="0"/>
              <a:t>composition</a:t>
            </a:r>
            <a:endParaRPr lang="de-DE" dirty="0" smtClean="0"/>
          </a:p>
          <a:p>
            <a:r>
              <a:rPr lang="de-DE" dirty="0" smtClean="0"/>
              <a:t>Wie </a:t>
            </a:r>
            <a:r>
              <a:rPr lang="de-DE" i="1" dirty="0" smtClean="0"/>
              <a:t>Interface,</a:t>
            </a:r>
            <a:r>
              <a:rPr lang="de-DE" dirty="0" smtClean="0"/>
              <a:t> das </a:t>
            </a:r>
            <a:r>
              <a:rPr lang="de-DE" smtClean="0"/>
              <a:t>konkrete </a:t>
            </a:r>
            <a:r>
              <a:rPr lang="de-DE" smtClean="0"/>
              <a:t>Methoden </a:t>
            </a:r>
            <a:r>
              <a:rPr lang="de-DE" dirty="0" smtClean="0"/>
              <a:t>erlaubt</a:t>
            </a:r>
          </a:p>
          <a:p>
            <a:endParaRPr lang="de-DE" i="1" dirty="0" smtClean="0"/>
          </a:p>
          <a:p>
            <a:pPr>
              <a:buNone/>
            </a:pPr>
            <a:r>
              <a:rPr lang="en-US" sz="2200" b="1" dirty="0" smtClean="0">
                <a:latin typeface="Courier New" pitchFamily="49" charset="0"/>
                <a:cs typeface="Courier New" pitchFamily="49" charset="0"/>
              </a:rPr>
              <a:t>trait</a:t>
            </a:r>
            <a:r>
              <a:rPr lang="en-US" sz="2200" dirty="0" smtClean="0">
                <a:latin typeface="Courier New" pitchFamily="49" charset="0"/>
                <a:cs typeface="Courier New" pitchFamily="49" charset="0"/>
              </a:rPr>
              <a:t> Similarity { </a:t>
            </a:r>
          </a:p>
          <a:p>
            <a:pPr>
              <a:buNone/>
            </a:pPr>
            <a:r>
              <a:rPr lang="en-US" sz="2200" b="1" dirty="0" smtClean="0">
                <a:latin typeface="Courier New" pitchFamily="49" charset="0"/>
                <a:cs typeface="Courier New" pitchFamily="49" charset="0"/>
              </a:rPr>
              <a:t>	def</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isSimilar</a:t>
            </a:r>
            <a:r>
              <a:rPr lang="en-US" sz="2200" dirty="0" smtClean="0">
                <a:latin typeface="Courier New" pitchFamily="49" charset="0"/>
                <a:cs typeface="Courier New" pitchFamily="49" charset="0"/>
              </a:rPr>
              <a:t>(x: Any): Boolean </a:t>
            </a:r>
          </a:p>
          <a:p>
            <a:pPr>
              <a:buNone/>
            </a:pPr>
            <a:r>
              <a:rPr lang="en-US" sz="2200" b="1" dirty="0" smtClean="0">
                <a:latin typeface="Courier New" pitchFamily="49" charset="0"/>
                <a:cs typeface="Courier New" pitchFamily="49" charset="0"/>
              </a:rPr>
              <a:t>	def</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isNotSimilar</a:t>
            </a:r>
            <a:r>
              <a:rPr lang="en-US" sz="2200" dirty="0" smtClean="0">
                <a:latin typeface="Courier New" pitchFamily="49" charset="0"/>
                <a:cs typeface="Courier New" pitchFamily="49" charset="0"/>
              </a:rPr>
              <a:t>(x: Any): Boolean = !</a:t>
            </a:r>
            <a:r>
              <a:rPr lang="en-US" sz="2200" dirty="0" err="1" smtClean="0">
                <a:latin typeface="Courier New" pitchFamily="49" charset="0"/>
                <a:cs typeface="Courier New" pitchFamily="49" charset="0"/>
              </a:rPr>
              <a:t>isSimilar</a:t>
            </a:r>
            <a:r>
              <a:rPr lang="en-US" sz="2200" dirty="0" smtClean="0">
                <a:latin typeface="Courier New" pitchFamily="49" charset="0"/>
                <a:cs typeface="Courier New" pitchFamily="49" charset="0"/>
              </a:rPr>
              <a:t>(x) </a:t>
            </a:r>
          </a:p>
          <a:p>
            <a:pPr>
              <a:buNone/>
            </a:pPr>
            <a:r>
              <a:rPr lang="en-US" sz="2200" dirty="0" smtClean="0">
                <a:latin typeface="Courier New" pitchFamily="49" charset="0"/>
                <a:cs typeface="Courier New" pitchFamily="49" charset="0"/>
              </a:rPr>
              <a:t>}</a:t>
            </a:r>
          </a:p>
          <a:p>
            <a:pPr>
              <a:buNone/>
            </a:pPr>
            <a:endParaRPr lang="en-US" i="1" dirty="0" smtClean="0"/>
          </a:p>
          <a:p>
            <a:pPr>
              <a:buNone/>
            </a:pPr>
            <a:r>
              <a:rPr lang="en-US" i="1" dirty="0" err="1" smtClean="0"/>
              <a:t>Kein</a:t>
            </a:r>
            <a:r>
              <a:rPr lang="en-US" i="1" dirty="0" smtClean="0"/>
              <a:t> </a:t>
            </a:r>
            <a:r>
              <a:rPr lang="en-US" i="1" dirty="0" err="1" smtClean="0"/>
              <a:t>Konstrukur</a:t>
            </a:r>
            <a:r>
              <a:rPr lang="en-US" i="1" dirty="0" smtClean="0">
                <a:sym typeface="Wingdings" pitchFamily="2" charset="2"/>
              </a:rPr>
              <a:t> </a:t>
            </a:r>
            <a:r>
              <a:rPr lang="en-US" i="1" dirty="0" err="1" smtClean="0">
                <a:sym typeface="Wingdings" pitchFamily="2" charset="2"/>
              </a:rPr>
              <a:t>keine</a:t>
            </a:r>
            <a:r>
              <a:rPr lang="en-US" i="1" dirty="0" smtClean="0">
                <a:sym typeface="Wingdings" pitchFamily="2" charset="2"/>
              </a:rPr>
              <a:t> </a:t>
            </a:r>
            <a:r>
              <a:rPr lang="en-US" i="1" dirty="0" err="1" smtClean="0">
                <a:sym typeface="Wingdings" pitchFamily="2" charset="2"/>
              </a:rPr>
              <a:t>Instanzierung</a:t>
            </a:r>
            <a:endParaRPr lang="de-DE"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Mixin</a:t>
            </a:r>
            <a:endParaRPr lang="de-DE" dirty="0"/>
          </a:p>
        </p:txBody>
      </p:sp>
      <p:sp>
        <p:nvSpPr>
          <p:cNvPr id="3" name="Inhaltsplatzhalter 2"/>
          <p:cNvSpPr>
            <a:spLocks noGrp="1"/>
          </p:cNvSpPr>
          <p:nvPr>
            <p:ph idx="1"/>
          </p:nvPr>
        </p:nvSpPr>
        <p:spPr>
          <a:xfrm>
            <a:off x="457200" y="1600201"/>
            <a:ext cx="8229600" cy="3268960"/>
          </a:xfrm>
        </p:spPr>
        <p:txBody>
          <a:bodyPr/>
          <a:lstStyle/>
          <a:p>
            <a:r>
              <a:rPr lang="de-DE" dirty="0" smtClean="0"/>
              <a:t>Konzept der Mehrfachvererbung</a:t>
            </a:r>
          </a:p>
          <a:p>
            <a:r>
              <a:rPr lang="de-DE" dirty="0" smtClean="0"/>
              <a:t>Java „Pendant“ </a:t>
            </a:r>
            <a:r>
              <a:rPr lang="de-DE" dirty="0" smtClean="0">
                <a:sym typeface="Wingdings" pitchFamily="2" charset="2"/>
              </a:rPr>
              <a:t> </a:t>
            </a:r>
            <a:r>
              <a:rPr lang="de-DE" dirty="0" err="1" smtClean="0">
                <a:sym typeface="Wingdings" pitchFamily="2" charset="2"/>
              </a:rPr>
              <a:t>class</a:t>
            </a:r>
            <a:r>
              <a:rPr lang="de-DE" dirty="0" smtClean="0">
                <a:sym typeface="Wingdings" pitchFamily="2" charset="2"/>
              </a:rPr>
              <a:t> </a:t>
            </a:r>
            <a:r>
              <a:rPr lang="de-DE" dirty="0" err="1" smtClean="0">
                <a:sym typeface="Wingdings" pitchFamily="2" charset="2"/>
              </a:rPr>
              <a:t>extends</a:t>
            </a:r>
            <a:r>
              <a:rPr lang="de-DE" dirty="0" smtClean="0">
                <a:sym typeface="Wingdings" pitchFamily="2" charset="2"/>
              </a:rPr>
              <a:t> </a:t>
            </a:r>
            <a:r>
              <a:rPr lang="de-DE" dirty="0" err="1" smtClean="0">
                <a:sym typeface="Wingdings" pitchFamily="2" charset="2"/>
              </a:rPr>
              <a:t>skeletonClass</a:t>
            </a:r>
            <a:r>
              <a:rPr lang="de-DE" dirty="0" smtClean="0">
                <a:sym typeface="Wingdings" pitchFamily="2" charset="2"/>
              </a:rPr>
              <a:t> </a:t>
            </a:r>
            <a:r>
              <a:rPr lang="de-DE" dirty="0" err="1" smtClean="0">
                <a:sym typeface="Wingdings" pitchFamily="2" charset="2"/>
              </a:rPr>
              <a:t>implements</a:t>
            </a:r>
            <a:r>
              <a:rPr lang="de-DE" dirty="0" smtClean="0">
                <a:sym typeface="Wingdings" pitchFamily="2" charset="2"/>
              </a:rPr>
              <a:t> </a:t>
            </a:r>
            <a:r>
              <a:rPr lang="de-DE" dirty="0" err="1" smtClean="0">
                <a:sym typeface="Wingdings" pitchFamily="2" charset="2"/>
              </a:rPr>
              <a:t>interface</a:t>
            </a:r>
            <a:endParaRPr lang="de-DE" dirty="0" smtClean="0"/>
          </a:p>
          <a:p>
            <a:r>
              <a:rPr lang="de-DE" dirty="0" smtClean="0"/>
              <a:t>basiert auf </a:t>
            </a:r>
            <a:r>
              <a:rPr lang="de-DE" dirty="0" err="1" smtClean="0"/>
              <a:t>traits</a:t>
            </a:r>
            <a:endParaRPr lang="de-DE" dirty="0" smtClean="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3600" dirty="0" smtClean="0"/>
              <a:t>Class/</a:t>
            </a:r>
            <a:r>
              <a:rPr lang="de-DE" sz="3600" dirty="0" err="1" smtClean="0"/>
              <a:t>AbstractClass</a:t>
            </a:r>
            <a:r>
              <a:rPr lang="de-DE" sz="3600" dirty="0" smtClean="0"/>
              <a:t>/Interface/</a:t>
            </a:r>
            <a:r>
              <a:rPr lang="de-DE" sz="3600" dirty="0" err="1" smtClean="0"/>
              <a:t>Trait</a:t>
            </a:r>
            <a:r>
              <a:rPr lang="de-DE" sz="3600" dirty="0" smtClean="0"/>
              <a:t>/</a:t>
            </a:r>
            <a:r>
              <a:rPr lang="de-DE" sz="3600" dirty="0" err="1" smtClean="0"/>
              <a:t>Object</a:t>
            </a:r>
            <a:endParaRPr lang="de-DE" sz="3600" dirty="0"/>
          </a:p>
        </p:txBody>
      </p:sp>
      <p:graphicFrame>
        <p:nvGraphicFramePr>
          <p:cNvPr id="4" name="Content Placeholder 3"/>
          <p:cNvGraphicFramePr>
            <a:graphicFrameLocks noGrp="1"/>
          </p:cNvGraphicFramePr>
          <p:nvPr>
            <p:ph idx="1"/>
          </p:nvPr>
        </p:nvGraphicFramePr>
        <p:xfrm>
          <a:off x="457200" y="1600200"/>
          <a:ext cx="8003230" cy="4103514"/>
        </p:xfrm>
        <a:graphic>
          <a:graphicData uri="http://schemas.openxmlformats.org/drawingml/2006/table">
            <a:tbl>
              <a:tblPr firstRow="1" bandRow="1">
                <a:tableStyleId>{5C22544A-7EE6-4342-B048-85BDC9FD1C3A}</a:tableStyleId>
              </a:tblPr>
              <a:tblGrid>
                <a:gridCol w="1600646"/>
                <a:gridCol w="1600646"/>
                <a:gridCol w="1600646"/>
                <a:gridCol w="1600646"/>
                <a:gridCol w="1600646"/>
              </a:tblGrid>
              <a:tr h="921911">
                <a:tc>
                  <a:txBody>
                    <a:bodyPr/>
                    <a:lstStyle/>
                    <a:p>
                      <a:pPr algn="ctr"/>
                      <a:endParaRPr lang="de-DE" dirty="0"/>
                    </a:p>
                  </a:txBody>
                  <a:tcPr/>
                </a:tc>
                <a:tc>
                  <a:txBody>
                    <a:bodyPr/>
                    <a:lstStyle/>
                    <a:p>
                      <a:r>
                        <a:rPr lang="de-DE" dirty="0" err="1" smtClean="0"/>
                        <a:t>Instanzierung</a:t>
                      </a:r>
                      <a:endParaRPr lang="de-DE" dirty="0"/>
                    </a:p>
                  </a:txBody>
                  <a:tcPr/>
                </a:tc>
                <a:tc>
                  <a:txBody>
                    <a:bodyPr/>
                    <a:lstStyle/>
                    <a:p>
                      <a:pPr algn="ctr"/>
                      <a:r>
                        <a:rPr lang="de-DE" dirty="0" smtClean="0"/>
                        <a:t>Konkrete</a:t>
                      </a:r>
                      <a:r>
                        <a:rPr lang="de-DE" baseline="0" dirty="0" smtClean="0"/>
                        <a:t> Methoden</a:t>
                      </a:r>
                      <a:endParaRPr lang="de-DE" dirty="0"/>
                    </a:p>
                  </a:txBody>
                  <a:tcPr/>
                </a:tc>
                <a:tc>
                  <a:txBody>
                    <a:bodyPr/>
                    <a:lstStyle/>
                    <a:p>
                      <a:pPr algn="ctr"/>
                      <a:r>
                        <a:rPr lang="de-DE" dirty="0" smtClean="0"/>
                        <a:t>Mehrfachvererbung</a:t>
                      </a:r>
                      <a:endParaRPr lang="de-DE" dirty="0"/>
                    </a:p>
                  </a:txBody>
                  <a:tcPr/>
                </a:tc>
                <a:tc>
                  <a:txBody>
                    <a:bodyPr/>
                    <a:lstStyle/>
                    <a:p>
                      <a:pPr algn="ctr"/>
                      <a:r>
                        <a:rPr lang="de-DE" dirty="0" smtClean="0"/>
                        <a:t>Schlüsselwort</a:t>
                      </a:r>
                      <a:endParaRPr lang="de-DE" dirty="0"/>
                    </a:p>
                  </a:txBody>
                  <a:tcPr/>
                </a:tc>
              </a:tr>
              <a:tr h="330302">
                <a:tc>
                  <a:txBody>
                    <a:bodyPr/>
                    <a:lstStyle/>
                    <a:p>
                      <a:r>
                        <a:rPr lang="de-DE" dirty="0" err="1" smtClean="0"/>
                        <a:t>class</a:t>
                      </a:r>
                      <a:endParaRPr lang="de-D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p>
                    <a:p>
                      <a:pPr marL="0" marR="0" indent="0" algn="ctr" defTabSz="914400" rtl="0" eaLnBrk="1" fontAlgn="auto" latinLnBrk="0" hangingPunct="1">
                        <a:lnSpc>
                          <a:spcPct val="100000"/>
                        </a:lnSpc>
                        <a:spcBef>
                          <a:spcPts val="0"/>
                        </a:spcBef>
                        <a:spcAft>
                          <a:spcPts val="0"/>
                        </a:spcAft>
                        <a:buClrTx/>
                        <a:buSzTx/>
                        <a:buFontTx/>
                        <a:buNone/>
                        <a:tabLst/>
                        <a:defRPr/>
                      </a:pPr>
                      <a:endParaRPr lang="de-DE" dirty="0" smtClean="0"/>
                    </a:p>
                  </a:txBody>
                  <a:tcPr/>
                </a:tc>
                <a:tc>
                  <a:txBody>
                    <a:bodyPr/>
                    <a:lstStyle/>
                    <a:p>
                      <a:pPr algn="ctr"/>
                      <a:r>
                        <a:rPr lang="de-DE" dirty="0" smtClean="0">
                          <a:sym typeface="Wingdings"/>
                        </a:rPr>
                        <a:t></a:t>
                      </a:r>
                      <a:endParaRPr lang="de-D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endParaRPr lang="de-DE" dirty="0" smtClean="0"/>
                    </a:p>
                  </a:txBody>
                  <a:tcPr/>
                </a:tc>
                <a:tc>
                  <a:txBody>
                    <a:bodyPr/>
                    <a:lstStyle/>
                    <a:p>
                      <a:pPr algn="ctr"/>
                      <a:r>
                        <a:rPr lang="de-DE" dirty="0" err="1" smtClean="0"/>
                        <a:t>extends</a:t>
                      </a:r>
                      <a:endParaRPr lang="de-DE" dirty="0" smtClean="0"/>
                    </a:p>
                  </a:txBody>
                  <a:tcPr/>
                </a:tc>
              </a:tr>
              <a:tr h="576195">
                <a:tc>
                  <a:txBody>
                    <a:bodyPr/>
                    <a:lstStyle/>
                    <a:p>
                      <a:r>
                        <a:rPr lang="de-DE" dirty="0" err="1" smtClean="0"/>
                        <a:t>abstract</a:t>
                      </a:r>
                      <a:r>
                        <a:rPr lang="de-DE" baseline="0" dirty="0" smtClean="0"/>
                        <a:t> </a:t>
                      </a:r>
                      <a:r>
                        <a:rPr lang="de-DE" baseline="0" dirty="0" err="1" smtClean="0"/>
                        <a:t>class</a:t>
                      </a:r>
                      <a:r>
                        <a:rPr lang="de-DE" baseline="0" dirty="0" smtClean="0"/>
                        <a:t> </a:t>
                      </a:r>
                      <a:endParaRPr lang="de-D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endParaRPr lang="de-DE" dirty="0" smtClean="0"/>
                    </a:p>
                  </a:txBody>
                  <a:tcPr/>
                </a:tc>
                <a:tc>
                  <a:txBody>
                    <a:bodyPr/>
                    <a:lstStyle/>
                    <a:p>
                      <a:pPr algn="ctr"/>
                      <a:r>
                        <a:rPr lang="de-DE" dirty="0" smtClean="0">
                          <a:sym typeface="Wingdings"/>
                        </a:rPr>
                        <a:t></a:t>
                      </a:r>
                      <a:endParaRPr lang="de-D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endParaRPr lang="de-DE" dirty="0"/>
                    </a:p>
                  </a:txBody>
                  <a:tcPr/>
                </a:tc>
                <a:tc>
                  <a:txBody>
                    <a:bodyPr/>
                    <a:lstStyle/>
                    <a:p>
                      <a:pPr algn="ctr"/>
                      <a:r>
                        <a:rPr lang="de-DE" dirty="0" err="1" smtClean="0"/>
                        <a:t>extends</a:t>
                      </a:r>
                      <a:endParaRPr lang="de-DE" dirty="0"/>
                    </a:p>
                  </a:txBody>
                  <a:tcPr/>
                </a:tc>
              </a:tr>
              <a:tr h="403336">
                <a:tc>
                  <a:txBody>
                    <a:bodyPr/>
                    <a:lstStyle/>
                    <a:p>
                      <a:r>
                        <a:rPr lang="de-DE" dirty="0" smtClean="0"/>
                        <a:t>Interface</a:t>
                      </a:r>
                    </a:p>
                    <a:p>
                      <a:r>
                        <a:rPr lang="de-DE" dirty="0" smtClean="0"/>
                        <a:t>(</a:t>
                      </a:r>
                      <a:r>
                        <a:rPr lang="de-DE" dirty="0" err="1" smtClean="0"/>
                        <a:t>java</a:t>
                      </a:r>
                      <a:r>
                        <a:rPr lang="de-DE" dirty="0" smtClean="0"/>
                        <a:t>)</a:t>
                      </a:r>
                      <a:endParaRPr lang="de-D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p>
                    <a:p>
                      <a:pPr marL="0" marR="0" indent="0" algn="ctr" defTabSz="914400" rtl="0" eaLnBrk="1" fontAlgn="auto" latinLnBrk="0" hangingPunct="1">
                        <a:lnSpc>
                          <a:spcPct val="100000"/>
                        </a:lnSpc>
                        <a:spcBef>
                          <a:spcPts val="0"/>
                        </a:spcBef>
                        <a:spcAft>
                          <a:spcPts val="0"/>
                        </a:spcAft>
                        <a:buClrTx/>
                        <a:buSzTx/>
                        <a:buFontTx/>
                        <a:buNone/>
                        <a:tabLst/>
                        <a:defRPr/>
                      </a:pPr>
                      <a:endParaRPr lang="de-DE" dirty="0" smtClean="0"/>
                    </a:p>
                  </a:txBody>
                  <a:tcPr/>
                </a:tc>
                <a:tc>
                  <a:txBody>
                    <a:bodyPr/>
                    <a:lstStyle/>
                    <a:p>
                      <a:pPr algn="ctr"/>
                      <a:r>
                        <a:rPr lang="de-DE" dirty="0" smtClean="0">
                          <a:sym typeface="Wingdings"/>
                        </a:rPr>
                        <a:t></a:t>
                      </a:r>
                      <a:endParaRPr lang="de-D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endParaRPr lang="de-DE" dirty="0" smtClean="0"/>
                    </a:p>
                  </a:txBody>
                  <a:tcPr/>
                </a:tc>
                <a:tc>
                  <a:txBody>
                    <a:bodyPr/>
                    <a:lstStyle/>
                    <a:p>
                      <a:pPr algn="ctr"/>
                      <a:r>
                        <a:rPr lang="de-DE" dirty="0" err="1" smtClean="0"/>
                        <a:t>implements</a:t>
                      </a:r>
                      <a:endParaRPr lang="de-DE" dirty="0"/>
                    </a:p>
                  </a:txBody>
                  <a:tcPr/>
                </a:tc>
              </a:tr>
              <a:tr h="576195">
                <a:tc>
                  <a:txBody>
                    <a:bodyPr/>
                    <a:lstStyle/>
                    <a:p>
                      <a:r>
                        <a:rPr lang="de-DE" dirty="0" err="1" smtClean="0"/>
                        <a:t>trait</a:t>
                      </a:r>
                      <a:r>
                        <a:rPr lang="de-DE" dirty="0" smtClean="0"/>
                        <a:t> (</a:t>
                      </a:r>
                      <a:r>
                        <a:rPr lang="de-DE" dirty="0" err="1" smtClean="0"/>
                        <a:t>scala</a:t>
                      </a:r>
                      <a:r>
                        <a:rPr lang="de-DE" dirty="0" smtClean="0"/>
                        <a:t>)</a:t>
                      </a:r>
                      <a:endParaRPr lang="de-D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endParaRPr lang="de-D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endParaRPr lang="de-D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endParaRPr lang="de-DE" dirty="0" smtClean="0"/>
                    </a:p>
                  </a:txBody>
                  <a:tcPr/>
                </a:tc>
                <a:tc>
                  <a:txBody>
                    <a:bodyPr/>
                    <a:lstStyle/>
                    <a:p>
                      <a:pPr algn="ctr"/>
                      <a:r>
                        <a:rPr lang="de-DE" dirty="0" err="1" smtClean="0"/>
                        <a:t>with</a:t>
                      </a:r>
                      <a:endParaRPr lang="de-DE" dirty="0"/>
                    </a:p>
                  </a:txBody>
                  <a:tcPr/>
                </a:tc>
              </a:tr>
              <a:tr h="749053">
                <a:tc>
                  <a:txBody>
                    <a:bodyPr/>
                    <a:lstStyle/>
                    <a:p>
                      <a:r>
                        <a:rPr lang="de-DE" dirty="0" err="1" smtClean="0"/>
                        <a:t>object</a:t>
                      </a:r>
                      <a:r>
                        <a:rPr lang="de-DE" dirty="0" smtClean="0"/>
                        <a:t> (</a:t>
                      </a:r>
                      <a:r>
                        <a:rPr lang="de-DE" dirty="0" err="1" smtClean="0"/>
                        <a:t>scala</a:t>
                      </a:r>
                      <a:r>
                        <a:rPr lang="de-DE" dirty="0" smtClean="0"/>
                        <a:t>)</a:t>
                      </a:r>
                      <a:endParaRPr lang="de-D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endParaRPr lang="de-D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endParaRPr lang="de-D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endParaRPr lang="de-D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ym typeface="Wingdings"/>
                        </a:rPr>
                        <a:t></a:t>
                      </a:r>
                      <a:endParaRPr lang="de-DE"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de-DE" dirty="0" smtClean="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l="1250" t="17188" r="28125" b="3125"/>
          <a:stretch>
            <a:fillRect/>
          </a:stretch>
        </p:blipFill>
        <p:spPr bwMode="auto">
          <a:xfrm>
            <a:off x="1600200" y="457200"/>
            <a:ext cx="6162675" cy="5562600"/>
          </a:xfrm>
          <a:prstGeom prst="rect">
            <a:avLst/>
          </a:prstGeom>
          <a:noFill/>
          <a:ln w="38100" algn="ctr">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Background</a:t>
            </a:r>
            <a:endParaRPr lang="de-DE" dirty="0"/>
          </a:p>
        </p:txBody>
      </p:sp>
      <p:sp>
        <p:nvSpPr>
          <p:cNvPr id="3" name="Content Placeholder 2"/>
          <p:cNvSpPr>
            <a:spLocks noGrp="1"/>
          </p:cNvSpPr>
          <p:nvPr>
            <p:ph idx="1"/>
          </p:nvPr>
        </p:nvSpPr>
        <p:spPr/>
        <p:txBody>
          <a:bodyPr/>
          <a:lstStyle/>
          <a:p>
            <a:r>
              <a:rPr lang="de-DE" dirty="0" smtClean="0"/>
              <a:t>Martin </a:t>
            </a:r>
            <a:r>
              <a:rPr lang="de-DE" dirty="0" err="1" smtClean="0"/>
              <a:t>Odersky</a:t>
            </a:r>
            <a:endParaRPr lang="de-DE" dirty="0" smtClean="0"/>
          </a:p>
          <a:p>
            <a:pPr lvl="1"/>
            <a:r>
              <a:rPr lang="de-DE" dirty="0" smtClean="0"/>
              <a:t>Maßgeblich verantwortlich für Java </a:t>
            </a:r>
            <a:r>
              <a:rPr lang="de-DE" dirty="0" err="1" smtClean="0"/>
              <a:t>Generics</a:t>
            </a:r>
            <a:endParaRPr lang="de-DE" dirty="0" smtClean="0"/>
          </a:p>
          <a:p>
            <a:pPr lvl="1"/>
            <a:r>
              <a:rPr lang="de-DE" dirty="0" smtClean="0"/>
              <a:t>Ersteller des </a:t>
            </a:r>
            <a:r>
              <a:rPr lang="de-DE" dirty="0" smtClean="0"/>
              <a:t>Java </a:t>
            </a:r>
            <a:r>
              <a:rPr lang="de-DE" dirty="0" smtClean="0"/>
              <a:t>1.5 Compilers (</a:t>
            </a:r>
            <a:r>
              <a:rPr lang="de-DE" dirty="0" err="1" smtClean="0"/>
              <a:t>javac</a:t>
            </a:r>
            <a:r>
              <a:rPr lang="de-DE" dirty="0" smtClean="0"/>
              <a:t>)</a:t>
            </a:r>
          </a:p>
          <a:p>
            <a:pPr lvl="1"/>
            <a:r>
              <a:rPr lang="de-DE" dirty="0" smtClean="0"/>
              <a:t>Professor an der </a:t>
            </a:r>
            <a:r>
              <a:rPr lang="de-DE" dirty="0" err="1" smtClean="0"/>
              <a:t>École</a:t>
            </a:r>
            <a:r>
              <a:rPr lang="de-DE" dirty="0" smtClean="0"/>
              <a:t> </a:t>
            </a:r>
            <a:r>
              <a:rPr lang="de-DE" dirty="0" err="1" smtClean="0"/>
              <a:t>polytechnique</a:t>
            </a:r>
            <a:r>
              <a:rPr lang="de-DE" dirty="0" smtClean="0"/>
              <a:t> </a:t>
            </a:r>
            <a:r>
              <a:rPr lang="de-DE" dirty="0" err="1" smtClean="0"/>
              <a:t>fédérale</a:t>
            </a:r>
            <a:r>
              <a:rPr lang="de-DE" dirty="0" smtClean="0"/>
              <a:t> de Lausanne</a:t>
            </a:r>
          </a:p>
          <a:p>
            <a:r>
              <a:rPr lang="de-DE" dirty="0" smtClean="0"/>
              <a:t>Scala seit 2004</a:t>
            </a:r>
          </a:p>
          <a:p>
            <a:pPr lvl="1"/>
            <a:r>
              <a:rPr lang="de-DE" dirty="0" smtClean="0"/>
              <a:t>Aktuelle Version: 2.9.0.1</a:t>
            </a:r>
          </a:p>
          <a:p>
            <a:r>
              <a:rPr lang="de-DE" dirty="0" smtClean="0"/>
              <a:t>TIOBE </a:t>
            </a:r>
            <a:r>
              <a:rPr lang="de-DE" dirty="0" err="1" smtClean="0"/>
              <a:t>index</a:t>
            </a:r>
            <a:r>
              <a:rPr lang="de-DE" dirty="0" smtClean="0"/>
              <a:t>: 48</a:t>
            </a:r>
          </a:p>
          <a:p>
            <a:pPr lvl="1"/>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Eigenschaften</a:t>
            </a:r>
            <a:endParaRPr lang="de-DE" dirty="0"/>
          </a:p>
        </p:txBody>
      </p:sp>
      <p:sp>
        <p:nvSpPr>
          <p:cNvPr id="3" name="Inhaltsplatzhalter 2"/>
          <p:cNvSpPr>
            <a:spLocks noGrp="1"/>
          </p:cNvSpPr>
          <p:nvPr>
            <p:ph idx="1"/>
          </p:nvPr>
        </p:nvSpPr>
        <p:spPr/>
        <p:txBody>
          <a:bodyPr/>
          <a:lstStyle/>
          <a:p>
            <a:r>
              <a:rPr lang="de-DE" dirty="0" smtClean="0"/>
              <a:t>Java Bytecode kompatibel</a:t>
            </a:r>
          </a:p>
          <a:p>
            <a:r>
              <a:rPr lang="de-DE" dirty="0" smtClean="0"/>
              <a:t>Objektorientiert</a:t>
            </a:r>
          </a:p>
          <a:p>
            <a:r>
              <a:rPr lang="de-DE" dirty="0" smtClean="0"/>
              <a:t>Funktional</a:t>
            </a:r>
          </a:p>
          <a:p>
            <a:r>
              <a:rPr lang="de-DE" dirty="0" smtClean="0"/>
              <a:t>Statisch typisiert</a:t>
            </a:r>
          </a:p>
          <a:p>
            <a:r>
              <a:rPr lang="de-DE" dirty="0" err="1" smtClean="0"/>
              <a:t>lightweight</a:t>
            </a:r>
            <a:r>
              <a:rPr lang="de-DE" dirty="0" smtClean="0"/>
              <a:t> </a:t>
            </a:r>
            <a:r>
              <a:rPr lang="de-DE" dirty="0" err="1" smtClean="0"/>
              <a:t>syntax</a:t>
            </a:r>
            <a:endParaRPr lang="de-DE" dirty="0" smtClean="0"/>
          </a:p>
          <a:p>
            <a:r>
              <a:rPr lang="de-DE" dirty="0" smtClean="0"/>
              <a:t>Vererbungsmodell (</a:t>
            </a:r>
            <a:r>
              <a:rPr lang="de-DE" dirty="0" err="1" smtClean="0"/>
              <a:t>traits</a:t>
            </a:r>
            <a:r>
              <a:rPr lang="de-DE" dirty="0" smtClean="0"/>
              <a:t>, </a:t>
            </a:r>
            <a:r>
              <a:rPr lang="de-DE" dirty="0" err="1" smtClean="0"/>
              <a:t>mixin</a:t>
            </a:r>
            <a:r>
              <a:rPr lang="de-DE" dirty="0" smtClean="0"/>
              <a:t>)</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Java Bytecode </a:t>
            </a:r>
            <a:r>
              <a:rPr lang="de-DE" dirty="0" err="1" smtClean="0"/>
              <a:t>Kompatiblität</a:t>
            </a:r>
            <a:endParaRPr lang="de-DE" dirty="0"/>
          </a:p>
        </p:txBody>
      </p:sp>
      <p:sp>
        <p:nvSpPr>
          <p:cNvPr id="4" name="Inhaltsplatzhalter 3"/>
          <p:cNvSpPr>
            <a:spLocks noGrp="1"/>
          </p:cNvSpPr>
          <p:nvPr>
            <p:ph idx="1"/>
          </p:nvPr>
        </p:nvSpPr>
        <p:spPr/>
        <p:txBody>
          <a:bodyPr>
            <a:normAutofit/>
          </a:bodyPr>
          <a:lstStyle/>
          <a:p>
            <a:r>
              <a:rPr lang="de-DE" dirty="0" smtClean="0"/>
              <a:t>Läuft auf JVM</a:t>
            </a:r>
          </a:p>
          <a:p>
            <a:pPr>
              <a:buNone/>
            </a:pPr>
            <a:r>
              <a:rPr lang="de-DE" dirty="0" smtClean="0"/>
              <a:t>	</a:t>
            </a:r>
            <a:r>
              <a:rPr lang="de-DE" dirty="0" smtClean="0">
                <a:sym typeface="Wingdings" pitchFamily="2" charset="2"/>
              </a:rPr>
              <a:t>-</a:t>
            </a:r>
            <a:r>
              <a:rPr lang="de-DE" dirty="0" err="1" smtClean="0"/>
              <a:t>Plattformunabhänigkeit</a:t>
            </a:r>
            <a:r>
              <a:rPr lang="de-DE" dirty="0" smtClean="0"/>
              <a:t>…</a:t>
            </a:r>
          </a:p>
          <a:p>
            <a:pPr>
              <a:buNone/>
            </a:pPr>
            <a:r>
              <a:rPr lang="de-DE" dirty="0" smtClean="0"/>
              <a:t>	-Bestehende Java Bibliotheken können weiter genutzt werden</a:t>
            </a:r>
          </a:p>
          <a:p>
            <a:pPr>
              <a:buNone/>
            </a:pPr>
            <a:endParaRPr lang="de-DE" dirty="0" smtClean="0"/>
          </a:p>
          <a:p>
            <a:pPr lvl="1"/>
            <a:r>
              <a:rPr lang="de-DE" dirty="0" smtClean="0"/>
              <a:t>scala-library.jar</a:t>
            </a:r>
          </a:p>
        </p:txBody>
      </p:sp>
    </p:spTree>
    <p:extLst>
      <p:ext uri="{BB962C8B-B14F-4D97-AF65-F5344CB8AC3E}">
        <p14:creationId xmlns:p14="http://schemas.microsoft.com/office/powerpoint/2010/main" xmlns="" val="2451550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Objektorientation</a:t>
            </a:r>
            <a:endParaRPr lang="de-DE" dirty="0"/>
          </a:p>
        </p:txBody>
      </p:sp>
      <p:sp>
        <p:nvSpPr>
          <p:cNvPr id="3" name="Content Placeholder 2"/>
          <p:cNvSpPr>
            <a:spLocks noGrp="1"/>
          </p:cNvSpPr>
          <p:nvPr>
            <p:ph idx="1"/>
          </p:nvPr>
        </p:nvSpPr>
        <p:spPr/>
        <p:txBody>
          <a:bodyPr>
            <a:normAutofit fontScale="77500" lnSpcReduction="20000"/>
          </a:bodyPr>
          <a:lstStyle/>
          <a:p>
            <a:r>
              <a:rPr lang="de-DE" dirty="0" err="1" smtClean="0"/>
              <a:t>Everything</a:t>
            </a:r>
            <a:r>
              <a:rPr lang="de-DE" dirty="0" smtClean="0"/>
              <a:t> </a:t>
            </a:r>
            <a:r>
              <a:rPr lang="de-DE" dirty="0" err="1" smtClean="0"/>
              <a:t>is</a:t>
            </a:r>
            <a:r>
              <a:rPr lang="de-DE" dirty="0" smtClean="0"/>
              <a:t> an </a:t>
            </a:r>
            <a:r>
              <a:rPr lang="de-DE" dirty="0" err="1" smtClean="0"/>
              <a:t>object</a:t>
            </a:r>
            <a:endParaRPr lang="de-DE" dirty="0" smtClean="0"/>
          </a:p>
          <a:p>
            <a:pPr lvl="1"/>
            <a:r>
              <a:rPr lang="de-DE" dirty="0" smtClean="0"/>
              <a:t>Auch Zahlen</a:t>
            </a:r>
          </a:p>
          <a:p>
            <a:pPr lvl="1">
              <a:buNone/>
            </a:pPr>
            <a:r>
              <a:rPr lang="de-DE" dirty="0" smtClean="0"/>
              <a:t>	1 + 2 	</a:t>
            </a:r>
            <a:r>
              <a:rPr lang="de-DE" dirty="0" smtClean="0">
                <a:sym typeface="Wingdings" pitchFamily="2" charset="2"/>
              </a:rPr>
              <a:t>    1.+(2)	</a:t>
            </a:r>
            <a:r>
              <a:rPr lang="de-DE" sz="2400" dirty="0" smtClean="0">
                <a:sym typeface="Wingdings" pitchFamily="2" charset="2"/>
              </a:rPr>
              <a:t>//“+“ jeder Operator ist ein Methodenaufruf</a:t>
            </a:r>
            <a:endParaRPr lang="de-DE" sz="2400" dirty="0" smtClean="0"/>
          </a:p>
          <a:p>
            <a:pPr lvl="1"/>
            <a:r>
              <a:rPr lang="de-DE" dirty="0" smtClean="0"/>
              <a:t>und Funktionen!</a:t>
            </a:r>
          </a:p>
          <a:p>
            <a:pPr lvl="1">
              <a:buNone/>
            </a:pPr>
            <a:r>
              <a:rPr lang="de-DE" dirty="0" smtClean="0">
                <a:sym typeface="Wingdings" pitchFamily="2" charset="2"/>
              </a:rPr>
              <a:t>	 Funktionen als </a:t>
            </a:r>
            <a:r>
              <a:rPr lang="de-DE" dirty="0" err="1" smtClean="0">
                <a:sym typeface="Wingdings" pitchFamily="2" charset="2"/>
              </a:rPr>
              <a:t>Paramter</a:t>
            </a:r>
            <a:endParaRPr lang="de-DE" dirty="0" smtClean="0"/>
          </a:p>
          <a:p>
            <a:pPr>
              <a:buNone/>
            </a:pPr>
            <a:endParaRPr lang="de-DE" dirty="0" smtClean="0"/>
          </a:p>
          <a:p>
            <a:r>
              <a:rPr lang="de-DE" dirty="0" smtClean="0"/>
              <a:t>Kein </a:t>
            </a:r>
            <a:r>
              <a:rPr lang="de-DE" dirty="0" err="1" smtClean="0"/>
              <a:t>static</a:t>
            </a:r>
            <a:r>
              <a:rPr lang="de-DE" dirty="0" smtClean="0"/>
              <a:t> </a:t>
            </a:r>
            <a:r>
              <a:rPr lang="de-DE" dirty="0" err="1" smtClean="0"/>
              <a:t>keyword</a:t>
            </a:r>
            <a:endParaRPr lang="de-DE" dirty="0" smtClean="0"/>
          </a:p>
          <a:p>
            <a:pPr lvl="1">
              <a:buFont typeface="Wingdings"/>
              <a:buChar char="à"/>
            </a:pPr>
            <a:r>
              <a:rPr lang="de-DE" dirty="0" smtClean="0">
                <a:sym typeface="Wingdings" pitchFamily="2" charset="2"/>
              </a:rPr>
              <a:t> kein Singleton </a:t>
            </a:r>
            <a:r>
              <a:rPr lang="de-DE" dirty="0" err="1" smtClean="0">
                <a:sym typeface="Wingdings" pitchFamily="2" charset="2"/>
              </a:rPr>
              <a:t>Desing</a:t>
            </a:r>
            <a:r>
              <a:rPr lang="de-DE" dirty="0" smtClean="0">
                <a:sym typeface="Wingdings" pitchFamily="2" charset="2"/>
              </a:rPr>
              <a:t> Pattern</a:t>
            </a:r>
          </a:p>
          <a:p>
            <a:pPr lvl="1">
              <a:buFont typeface="Wingdings"/>
              <a:buChar char="à"/>
            </a:pPr>
            <a:r>
              <a:rPr lang="de-DE" dirty="0" smtClean="0">
                <a:sym typeface="Wingdings" pitchFamily="2" charset="2"/>
              </a:rPr>
              <a:t> </a:t>
            </a:r>
            <a:r>
              <a:rPr lang="de-DE" dirty="0" err="1" smtClean="0">
                <a:sym typeface="Wingdings" pitchFamily="2" charset="2"/>
              </a:rPr>
              <a:t>object</a:t>
            </a:r>
            <a:r>
              <a:rPr lang="de-DE" dirty="0" smtClean="0">
                <a:sym typeface="Wingdings" pitchFamily="2" charset="2"/>
              </a:rPr>
              <a:t> </a:t>
            </a:r>
            <a:r>
              <a:rPr lang="de-DE" dirty="0" err="1" smtClean="0">
                <a:sym typeface="Wingdings" pitchFamily="2" charset="2"/>
              </a:rPr>
              <a:t>keyword</a:t>
            </a:r>
            <a:endParaRPr lang="de-DE" dirty="0" smtClean="0">
              <a:sym typeface="Wingdings" pitchFamily="2" charset="2"/>
            </a:endParaRPr>
          </a:p>
          <a:p>
            <a:pPr lvl="1">
              <a:buFont typeface="Wingdings"/>
              <a:buChar char="à"/>
            </a:pPr>
            <a:endParaRPr lang="de-DE" dirty="0" smtClean="0"/>
          </a:p>
          <a:p>
            <a:r>
              <a:rPr lang="de-DE" dirty="0" smtClean="0"/>
              <a:t>Keine primitives</a:t>
            </a:r>
          </a:p>
          <a:p>
            <a:pPr lvl="1"/>
            <a:r>
              <a:rPr lang="de-DE" dirty="0" smtClean="0"/>
              <a:t>(</a:t>
            </a:r>
            <a:r>
              <a:rPr lang="de-DE" dirty="0" err="1" smtClean="0"/>
              <a:t>int</a:t>
            </a:r>
            <a:r>
              <a:rPr lang="de-DE" dirty="0" smtClean="0"/>
              <a:t>, </a:t>
            </a:r>
            <a:r>
              <a:rPr lang="de-DE" dirty="0" err="1" smtClean="0"/>
              <a:t>float</a:t>
            </a:r>
            <a:r>
              <a:rPr lang="de-DE" dirty="0" smtClean="0"/>
              <a:t>, </a:t>
            </a:r>
            <a:r>
              <a:rPr lang="de-DE" dirty="0" err="1" smtClean="0"/>
              <a:t>boolean</a:t>
            </a:r>
            <a:r>
              <a:rPr lang="de-DE" dirty="0" smtClean="0"/>
              <a:t>, </a:t>
            </a:r>
            <a:r>
              <a:rPr lang="de-DE" dirty="0" err="1" smtClean="0"/>
              <a:t>byte</a:t>
            </a:r>
            <a:r>
              <a:rPr lang="de-DE" dirty="0" smtClean="0"/>
              <a:t>…)</a:t>
            </a:r>
          </a:p>
          <a:p>
            <a:endParaRPr lang="de-DE"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Scala Funktionen</a:t>
            </a:r>
            <a:endParaRPr lang="de-DE" dirty="0"/>
          </a:p>
        </p:txBody>
      </p:sp>
      <p:sp>
        <p:nvSpPr>
          <p:cNvPr id="3" name="Inhaltsplatzhalter 2"/>
          <p:cNvSpPr>
            <a:spLocks noGrp="1"/>
          </p:cNvSpPr>
          <p:nvPr>
            <p:ph idx="1"/>
          </p:nvPr>
        </p:nvSpPr>
        <p:spPr/>
        <p:txBody>
          <a:bodyPr>
            <a:normAutofit fontScale="55000" lnSpcReduction="20000"/>
          </a:bodyPr>
          <a:lstStyle/>
          <a:p>
            <a:r>
              <a:rPr lang="de-DE" dirty="0" smtClean="0"/>
              <a:t>Funktionen sind Objekte</a:t>
            </a:r>
          </a:p>
          <a:p>
            <a:r>
              <a:rPr lang="de-DE" dirty="0" smtClean="0"/>
              <a:t>Default Werte für Parameter möglich</a:t>
            </a:r>
          </a:p>
          <a:p>
            <a:pPr>
              <a:buNone/>
            </a:pPr>
            <a:endParaRPr lang="de-DE" dirty="0" smtClean="0"/>
          </a:p>
          <a:p>
            <a:pPr>
              <a:buNone/>
            </a:pPr>
            <a:r>
              <a:rPr lang="de-DE" dirty="0" smtClean="0"/>
              <a:t>	</a:t>
            </a:r>
            <a:r>
              <a:rPr lang="de-DE" dirty="0" err="1" smtClean="0">
                <a:latin typeface="Courier New" pitchFamily="49" charset="0"/>
                <a:cs typeface="Courier New" pitchFamily="49" charset="0"/>
              </a:rPr>
              <a:t>def</a:t>
            </a:r>
            <a:r>
              <a:rPr lang="de-DE" dirty="0" smtClean="0">
                <a:latin typeface="Courier New" pitchFamily="49" charset="0"/>
                <a:cs typeface="Courier New" pitchFamily="49" charset="0"/>
              </a:rPr>
              <a:t> </a:t>
            </a:r>
            <a:r>
              <a:rPr lang="de-DE" dirty="0" err="1" smtClean="0">
                <a:latin typeface="Courier New" pitchFamily="49" charset="0"/>
                <a:cs typeface="Courier New" pitchFamily="49" charset="0"/>
              </a:rPr>
              <a:t>method</a:t>
            </a:r>
            <a:r>
              <a:rPr lang="de-DE" dirty="0" smtClean="0">
                <a:latin typeface="Courier New" pitchFamily="49" charset="0"/>
                <a:cs typeface="Courier New" pitchFamily="49" charset="0"/>
              </a:rPr>
              <a:t>(a=1: </a:t>
            </a:r>
            <a:r>
              <a:rPr lang="de-DE" dirty="0" err="1" smtClean="0">
                <a:latin typeface="Courier New" pitchFamily="49" charset="0"/>
                <a:cs typeface="Courier New" pitchFamily="49" charset="0"/>
              </a:rPr>
              <a:t>Int</a:t>
            </a:r>
            <a:r>
              <a:rPr lang="de-DE" dirty="0" smtClean="0">
                <a:latin typeface="Courier New" pitchFamily="49" charset="0"/>
                <a:cs typeface="Courier New" pitchFamily="49" charset="0"/>
              </a:rPr>
              <a:t>, b=2: </a:t>
            </a:r>
            <a:r>
              <a:rPr lang="de-DE" dirty="0" err="1" smtClean="0">
                <a:latin typeface="Courier New" pitchFamily="49" charset="0"/>
                <a:cs typeface="Courier New" pitchFamily="49" charset="0"/>
              </a:rPr>
              <a:t>Int</a:t>
            </a:r>
            <a:r>
              <a:rPr lang="de-DE" dirty="0" smtClean="0">
                <a:latin typeface="Courier New" pitchFamily="49" charset="0"/>
                <a:cs typeface="Courier New" pitchFamily="49" charset="0"/>
              </a:rPr>
              <a:t>) : Unit = {</a:t>
            </a:r>
          </a:p>
          <a:p>
            <a:pPr>
              <a:buNone/>
            </a:pPr>
            <a:r>
              <a:rPr lang="de-DE" dirty="0" smtClean="0">
                <a:latin typeface="Courier New" pitchFamily="49" charset="0"/>
                <a:cs typeface="Courier New" pitchFamily="49" charset="0"/>
              </a:rPr>
              <a:t>		</a:t>
            </a:r>
            <a:r>
              <a:rPr lang="de-DE" dirty="0" err="1" smtClean="0">
                <a:latin typeface="Courier New" pitchFamily="49" charset="0"/>
                <a:cs typeface="Courier New" pitchFamily="49" charset="0"/>
              </a:rPr>
              <a:t>method</a:t>
            </a:r>
            <a:r>
              <a:rPr lang="de-DE" dirty="0" smtClean="0">
                <a:latin typeface="Courier New" pitchFamily="49" charset="0"/>
                <a:cs typeface="Courier New" pitchFamily="49" charset="0"/>
              </a:rPr>
              <a:t> </a:t>
            </a:r>
            <a:r>
              <a:rPr lang="de-DE" dirty="0" err="1" smtClean="0">
                <a:latin typeface="Courier New" pitchFamily="49" charset="0"/>
                <a:cs typeface="Courier New" pitchFamily="49" charset="0"/>
              </a:rPr>
              <a:t>body</a:t>
            </a:r>
            <a:endParaRPr lang="de-DE" dirty="0" smtClean="0">
              <a:latin typeface="Courier New" pitchFamily="49" charset="0"/>
              <a:cs typeface="Courier New" pitchFamily="49" charset="0"/>
            </a:endParaRPr>
          </a:p>
          <a:p>
            <a:pPr>
              <a:buNone/>
            </a:pPr>
            <a:r>
              <a:rPr lang="de-DE" dirty="0" smtClean="0">
                <a:latin typeface="Courier New" pitchFamily="49" charset="0"/>
                <a:cs typeface="Courier New" pitchFamily="49" charset="0"/>
              </a:rPr>
              <a:t>	}</a:t>
            </a:r>
          </a:p>
          <a:p>
            <a:endParaRPr lang="de-DE" dirty="0" smtClean="0"/>
          </a:p>
          <a:p>
            <a:r>
              <a:rPr lang="de-DE" dirty="0" smtClean="0"/>
              <a:t>Funktionen haben automatisch einen Rückgabewert </a:t>
            </a:r>
          </a:p>
          <a:p>
            <a:pPr>
              <a:buNone/>
            </a:pPr>
            <a:r>
              <a:rPr lang="de-DE" dirty="0" smtClean="0"/>
              <a:t>	</a:t>
            </a:r>
          </a:p>
          <a:p>
            <a:pPr>
              <a:buNone/>
            </a:pPr>
            <a:r>
              <a:rPr lang="de-DE" dirty="0" smtClean="0"/>
              <a:t>	</a:t>
            </a:r>
            <a:r>
              <a:rPr lang="de-DE" dirty="0" err="1" smtClean="0">
                <a:latin typeface="Courier New" pitchFamily="49" charset="0"/>
                <a:cs typeface="Courier New" pitchFamily="49" charset="0"/>
              </a:rPr>
              <a:t>def</a:t>
            </a:r>
            <a:r>
              <a:rPr lang="de-DE" dirty="0" smtClean="0">
                <a:latin typeface="Courier New" pitchFamily="49" charset="0"/>
                <a:cs typeface="Courier New" pitchFamily="49" charset="0"/>
              </a:rPr>
              <a:t> </a:t>
            </a:r>
            <a:r>
              <a:rPr lang="de-DE" dirty="0" err="1" smtClean="0">
                <a:latin typeface="Courier New" pitchFamily="49" charset="0"/>
                <a:cs typeface="Courier New" pitchFamily="49" charset="0"/>
              </a:rPr>
              <a:t>max</a:t>
            </a:r>
            <a:r>
              <a:rPr lang="de-DE" dirty="0" smtClean="0">
                <a:latin typeface="Courier New" pitchFamily="49" charset="0"/>
                <a:cs typeface="Courier New" pitchFamily="49" charset="0"/>
              </a:rPr>
              <a:t>(a: </a:t>
            </a:r>
            <a:r>
              <a:rPr lang="de-DE" dirty="0" err="1" smtClean="0">
                <a:latin typeface="Courier New" pitchFamily="49" charset="0"/>
                <a:cs typeface="Courier New" pitchFamily="49" charset="0"/>
              </a:rPr>
              <a:t>Int</a:t>
            </a:r>
            <a:r>
              <a:rPr lang="de-DE" dirty="0" smtClean="0">
                <a:latin typeface="Courier New" pitchFamily="49" charset="0"/>
                <a:cs typeface="Courier New" pitchFamily="49" charset="0"/>
              </a:rPr>
              <a:t>, b: </a:t>
            </a:r>
            <a:r>
              <a:rPr lang="de-DE" dirty="0" err="1" smtClean="0">
                <a:latin typeface="Courier New" pitchFamily="49" charset="0"/>
                <a:cs typeface="Courier New" pitchFamily="49" charset="0"/>
              </a:rPr>
              <a:t>Int</a:t>
            </a:r>
            <a:r>
              <a:rPr lang="de-DE" dirty="0" smtClean="0">
                <a:latin typeface="Courier New" pitchFamily="49" charset="0"/>
                <a:cs typeface="Courier New" pitchFamily="49" charset="0"/>
              </a:rPr>
              <a:t>) = {</a:t>
            </a:r>
          </a:p>
          <a:p>
            <a:pPr lvl="1">
              <a:buNone/>
            </a:pPr>
            <a:r>
              <a:rPr lang="de-DE" dirty="0" smtClean="0">
                <a:latin typeface="Courier New" pitchFamily="49" charset="0"/>
                <a:cs typeface="Courier New" pitchFamily="49" charset="0"/>
              </a:rPr>
              <a:t>	</a:t>
            </a:r>
            <a:r>
              <a:rPr lang="de-DE" dirty="0" err="1" smtClean="0">
                <a:latin typeface="Courier New" pitchFamily="49" charset="0"/>
                <a:cs typeface="Courier New" pitchFamily="49" charset="0"/>
              </a:rPr>
              <a:t>if</a:t>
            </a:r>
            <a:r>
              <a:rPr lang="de-DE" dirty="0" smtClean="0">
                <a:latin typeface="Courier New" pitchFamily="49" charset="0"/>
                <a:cs typeface="Courier New" pitchFamily="49" charset="0"/>
              </a:rPr>
              <a:t> (a&gt;b) {a} </a:t>
            </a:r>
            <a:r>
              <a:rPr lang="de-DE" dirty="0" err="1" smtClean="0">
                <a:latin typeface="Courier New" pitchFamily="49" charset="0"/>
                <a:cs typeface="Courier New" pitchFamily="49" charset="0"/>
              </a:rPr>
              <a:t>else</a:t>
            </a:r>
            <a:r>
              <a:rPr lang="de-DE" dirty="0" smtClean="0">
                <a:latin typeface="Courier New" pitchFamily="49" charset="0"/>
                <a:cs typeface="Courier New" pitchFamily="49" charset="0"/>
              </a:rPr>
              <a:t> {b}</a:t>
            </a:r>
          </a:p>
          <a:p>
            <a:pPr>
              <a:buNone/>
            </a:pPr>
            <a:r>
              <a:rPr lang="de-DE" dirty="0" smtClean="0">
                <a:latin typeface="Courier New" pitchFamily="49" charset="0"/>
                <a:cs typeface="Courier New" pitchFamily="49" charset="0"/>
              </a:rPr>
              <a:t>	}</a:t>
            </a:r>
          </a:p>
          <a:p>
            <a:pPr>
              <a:buNone/>
            </a:pPr>
            <a:r>
              <a:rPr lang="de-DE" dirty="0" smtClean="0">
                <a:latin typeface="Courier New" pitchFamily="49" charset="0"/>
                <a:cs typeface="Courier New" pitchFamily="49" charset="0"/>
              </a:rPr>
              <a:t>	</a:t>
            </a:r>
          </a:p>
          <a:p>
            <a:pPr>
              <a:buNone/>
            </a:pPr>
            <a:r>
              <a:rPr lang="de-DE" dirty="0" smtClean="0">
                <a:latin typeface="Courier New" pitchFamily="49" charset="0"/>
                <a:cs typeface="Courier New" pitchFamily="49" charset="0"/>
              </a:rPr>
              <a:t>	</a:t>
            </a:r>
            <a:r>
              <a:rPr lang="de-DE" dirty="0" err="1" smtClean="0">
                <a:latin typeface="Courier New" pitchFamily="49" charset="0"/>
                <a:cs typeface="Courier New" pitchFamily="49" charset="0"/>
              </a:rPr>
              <a:t>def</a:t>
            </a:r>
            <a:r>
              <a:rPr lang="de-DE" dirty="0" smtClean="0">
                <a:latin typeface="Courier New" pitchFamily="49" charset="0"/>
                <a:cs typeface="Courier New" pitchFamily="49" charset="0"/>
              </a:rPr>
              <a:t> </a:t>
            </a:r>
            <a:r>
              <a:rPr lang="de-DE" dirty="0" err="1" smtClean="0">
                <a:latin typeface="Courier New" pitchFamily="49" charset="0"/>
                <a:cs typeface="Courier New" pitchFamily="49" charset="0"/>
              </a:rPr>
              <a:t>max</a:t>
            </a:r>
            <a:r>
              <a:rPr lang="de-DE" dirty="0" smtClean="0">
                <a:latin typeface="Courier New" pitchFamily="49" charset="0"/>
                <a:cs typeface="Courier New" pitchFamily="49" charset="0"/>
              </a:rPr>
              <a:t>(a: </a:t>
            </a:r>
            <a:r>
              <a:rPr lang="de-DE" dirty="0" err="1" smtClean="0">
                <a:latin typeface="Courier New" pitchFamily="49" charset="0"/>
                <a:cs typeface="Courier New" pitchFamily="49" charset="0"/>
              </a:rPr>
              <a:t>Int</a:t>
            </a:r>
            <a:r>
              <a:rPr lang="de-DE" dirty="0" smtClean="0">
                <a:latin typeface="Courier New" pitchFamily="49" charset="0"/>
                <a:cs typeface="Courier New" pitchFamily="49" charset="0"/>
              </a:rPr>
              <a:t>, b: </a:t>
            </a:r>
            <a:r>
              <a:rPr lang="de-DE" dirty="0" err="1" smtClean="0">
                <a:latin typeface="Courier New" pitchFamily="49" charset="0"/>
                <a:cs typeface="Courier New" pitchFamily="49" charset="0"/>
              </a:rPr>
              <a:t>Int</a:t>
            </a:r>
            <a:r>
              <a:rPr lang="de-DE" dirty="0" smtClean="0">
                <a:latin typeface="Courier New" pitchFamily="49" charset="0"/>
                <a:cs typeface="Courier New" pitchFamily="49" charset="0"/>
              </a:rPr>
              <a:t>) = </a:t>
            </a:r>
            <a:r>
              <a:rPr lang="de-DE" dirty="0" err="1" smtClean="0">
                <a:latin typeface="Courier New" pitchFamily="49" charset="0"/>
                <a:cs typeface="Courier New" pitchFamily="49" charset="0"/>
              </a:rPr>
              <a:t>if</a:t>
            </a:r>
            <a:r>
              <a:rPr lang="de-DE" dirty="0" smtClean="0">
                <a:latin typeface="Courier New" pitchFamily="49" charset="0"/>
                <a:cs typeface="Courier New" pitchFamily="49" charset="0"/>
              </a:rPr>
              <a:t> (a&gt;b) a </a:t>
            </a:r>
            <a:r>
              <a:rPr lang="de-DE" dirty="0" err="1" smtClean="0">
                <a:latin typeface="Courier New" pitchFamily="49" charset="0"/>
                <a:cs typeface="Courier New" pitchFamily="49" charset="0"/>
              </a:rPr>
              <a:t>else</a:t>
            </a:r>
            <a:r>
              <a:rPr lang="de-DE" dirty="0" smtClean="0">
                <a:latin typeface="Courier New" pitchFamily="49" charset="0"/>
                <a:cs typeface="Courier New" pitchFamily="49" charset="0"/>
              </a:rPr>
              <a:t> b</a:t>
            </a:r>
          </a:p>
          <a:p>
            <a:pPr>
              <a:buNone/>
            </a:pPr>
            <a:r>
              <a:rPr lang="de-DE" dirty="0"/>
              <a:t>	</a:t>
            </a:r>
            <a:endParaRPr lang="de-DE" dirty="0" smtClean="0"/>
          </a:p>
          <a:p>
            <a:pPr>
              <a:buNone/>
            </a:pPr>
            <a:endParaRPr lang="de-DE"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Scala Funktionen</a:t>
            </a:r>
            <a:endParaRPr lang="de-DE" dirty="0"/>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Courier New" pitchFamily="49" charset="0"/>
                <a:cs typeface="Courier New" pitchFamily="49" charset="0"/>
              </a:rPr>
              <a:t>object square {</a:t>
            </a:r>
          </a:p>
          <a:p>
            <a:pPr>
              <a:buNone/>
            </a:pPr>
            <a:r>
              <a:rPr lang="en-US" dirty="0" smtClean="0">
                <a:latin typeface="Courier New" pitchFamily="49" charset="0"/>
                <a:cs typeface="Courier New" pitchFamily="49" charset="0"/>
              </a:rPr>
              <a:t>	def apply(in: double) = in * in </a:t>
            </a:r>
          </a:p>
          <a:p>
            <a:pPr>
              <a:buNone/>
            </a:pPr>
            <a:r>
              <a:rPr lang="en-US" dirty="0" smtClean="0">
                <a:latin typeface="Courier New" pitchFamily="49" charset="0"/>
                <a:cs typeface="Courier New" pitchFamily="49" charset="0"/>
              </a:rPr>
              <a:t>	def apply(in: float) = in * in </a:t>
            </a:r>
          </a:p>
          <a:p>
            <a:pPr>
              <a:buNone/>
            </a:pPr>
            <a:r>
              <a:rPr lang="en-US" dirty="0" smtClean="0">
                <a:latin typeface="Courier New" pitchFamily="49" charset="0"/>
                <a:cs typeface="Courier New" pitchFamily="49" charset="0"/>
              </a:rPr>
              <a:t>	def apply(in: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 in * in </a:t>
            </a:r>
          </a:p>
          <a:p>
            <a:pPr>
              <a:buNone/>
            </a:pPr>
            <a:r>
              <a:rPr lang="en-US" dirty="0" smtClean="0">
                <a:latin typeface="Courier New" pitchFamily="49" charset="0"/>
                <a:cs typeface="Courier New" pitchFamily="49" charset="0"/>
              </a:rPr>
              <a:t>}</a:t>
            </a:r>
          </a:p>
          <a:p>
            <a:pPr>
              <a:buNone/>
            </a:pPr>
            <a:endParaRPr lang="de-DE" dirty="0" smtClean="0">
              <a:latin typeface="Courier New" pitchFamily="49" charset="0"/>
              <a:cs typeface="Courier New" pitchFamily="49" charset="0"/>
            </a:endParaRPr>
          </a:p>
          <a:p>
            <a:pPr>
              <a:buNone/>
            </a:pPr>
            <a:r>
              <a:rPr lang="de-DE" dirty="0" err="1" smtClean="0">
                <a:latin typeface="Courier New" pitchFamily="49" charset="0"/>
                <a:cs typeface="Courier New" pitchFamily="49" charset="0"/>
              </a:rPr>
              <a:t>val</a:t>
            </a:r>
            <a:r>
              <a:rPr lang="de-DE" dirty="0" smtClean="0">
                <a:latin typeface="Courier New" pitchFamily="49" charset="0"/>
                <a:cs typeface="Courier New" pitchFamily="49" charset="0"/>
              </a:rPr>
              <a:t> </a:t>
            </a:r>
            <a:r>
              <a:rPr lang="de-DE" dirty="0" err="1" smtClean="0">
                <a:latin typeface="Courier New" pitchFamily="49" charset="0"/>
                <a:cs typeface="Courier New" pitchFamily="49" charset="0"/>
              </a:rPr>
              <a:t>squared</a:t>
            </a:r>
            <a:r>
              <a:rPr lang="de-DE" dirty="0" smtClean="0">
                <a:latin typeface="Courier New" pitchFamily="49" charset="0"/>
                <a:cs typeface="Courier New" pitchFamily="49" charset="0"/>
              </a:rPr>
              <a:t> = </a:t>
            </a:r>
            <a:r>
              <a:rPr lang="de-DE" dirty="0" err="1" smtClean="0">
                <a:latin typeface="Courier New" pitchFamily="49" charset="0"/>
                <a:cs typeface="Courier New" pitchFamily="49" charset="0"/>
              </a:rPr>
              <a:t>square</a:t>
            </a:r>
            <a:r>
              <a:rPr lang="de-DE" dirty="0" smtClean="0">
                <a:latin typeface="Courier New" pitchFamily="49" charset="0"/>
                <a:cs typeface="Courier New" pitchFamily="49" charset="0"/>
              </a:rPr>
              <a:t>(2)</a:t>
            </a:r>
          </a:p>
          <a:p>
            <a:pPr>
              <a:buNone/>
            </a:pPr>
            <a:endParaRPr lang="de-DE" dirty="0" smtClean="0">
              <a:latin typeface="Courier New" pitchFamily="49" charset="0"/>
              <a:cs typeface="Courier New" pitchFamily="49" charset="0"/>
            </a:endParaRPr>
          </a:p>
          <a:p>
            <a:pPr>
              <a:buNone/>
            </a:pPr>
            <a:r>
              <a:rPr lang="de-DE" dirty="0" err="1" smtClean="0">
                <a:latin typeface="Courier New" pitchFamily="49" charset="0"/>
                <a:cs typeface="Courier New" pitchFamily="49" charset="0"/>
              </a:rPr>
              <a:t>val</a:t>
            </a:r>
            <a:r>
              <a:rPr lang="de-DE" dirty="0" smtClean="0">
                <a:latin typeface="Courier New" pitchFamily="49" charset="0"/>
                <a:cs typeface="Courier New" pitchFamily="49" charset="0"/>
              </a:rPr>
              <a:t> </a:t>
            </a:r>
            <a:r>
              <a:rPr lang="de-DE" dirty="0" err="1" smtClean="0">
                <a:latin typeface="Courier New" pitchFamily="49" charset="0"/>
                <a:cs typeface="Courier New" pitchFamily="49" charset="0"/>
              </a:rPr>
              <a:t>squared</a:t>
            </a:r>
            <a:r>
              <a:rPr lang="de-DE" dirty="0" smtClean="0">
                <a:latin typeface="Courier New" pitchFamily="49" charset="0"/>
                <a:cs typeface="Courier New" pitchFamily="49" charset="0"/>
              </a:rPr>
              <a:t> = </a:t>
            </a:r>
            <a:r>
              <a:rPr lang="de-DE" dirty="0" err="1" smtClean="0">
                <a:latin typeface="Courier New" pitchFamily="49" charset="0"/>
                <a:cs typeface="Courier New" pitchFamily="49" charset="0"/>
              </a:rPr>
              <a:t>square.apply</a:t>
            </a:r>
            <a:r>
              <a:rPr lang="de-DE" dirty="0" smtClean="0">
                <a:latin typeface="Courier New" pitchFamily="49" charset="0"/>
                <a:cs typeface="Courier New" pitchFamily="49" charset="0"/>
              </a:rPr>
              <a:t>(2)</a:t>
            </a:r>
            <a:endParaRPr lang="en-US" dirty="0" smtClean="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Statische Typisierung</a:t>
            </a:r>
            <a:endParaRPr lang="de-DE" dirty="0"/>
          </a:p>
        </p:txBody>
      </p:sp>
      <p:sp>
        <p:nvSpPr>
          <p:cNvPr id="3" name="Inhaltsplatzhalter 2"/>
          <p:cNvSpPr>
            <a:spLocks noGrp="1"/>
          </p:cNvSpPr>
          <p:nvPr>
            <p:ph idx="1"/>
          </p:nvPr>
        </p:nvSpPr>
        <p:spPr/>
        <p:txBody>
          <a:bodyPr>
            <a:normAutofit fontScale="92500" lnSpcReduction="20000"/>
          </a:bodyPr>
          <a:lstStyle/>
          <a:p>
            <a:r>
              <a:rPr lang="de-DE" dirty="0" smtClean="0"/>
              <a:t>Type </a:t>
            </a:r>
            <a:r>
              <a:rPr lang="de-DE" dirty="0" err="1" smtClean="0"/>
              <a:t>Safety</a:t>
            </a:r>
            <a:endParaRPr lang="de-DE" dirty="0" smtClean="0"/>
          </a:p>
          <a:p>
            <a:pPr lvl="1">
              <a:buFont typeface="Wingdings"/>
              <a:buChar char="à"/>
            </a:pPr>
            <a:r>
              <a:rPr lang="de-DE" dirty="0" smtClean="0">
                <a:sym typeface="Wingdings" pitchFamily="2" charset="2"/>
              </a:rPr>
              <a:t>Beim Kompilieren</a:t>
            </a:r>
          </a:p>
          <a:p>
            <a:pPr lvl="1">
              <a:buFont typeface="Wingdings"/>
              <a:buChar char="à"/>
            </a:pPr>
            <a:r>
              <a:rPr lang="de-DE" dirty="0" smtClean="0">
                <a:sym typeface="Wingdings" pitchFamily="2" charset="2"/>
              </a:rPr>
              <a:t>Beim </a:t>
            </a:r>
            <a:r>
              <a:rPr lang="de-DE" dirty="0" err="1" smtClean="0">
                <a:sym typeface="Wingdings" pitchFamily="2" charset="2"/>
              </a:rPr>
              <a:t>Coden</a:t>
            </a:r>
            <a:r>
              <a:rPr lang="de-DE" dirty="0" smtClean="0">
                <a:sym typeface="Wingdings" pitchFamily="2" charset="2"/>
              </a:rPr>
              <a:t> (Syntax </a:t>
            </a:r>
            <a:r>
              <a:rPr lang="de-DE" dirty="0" err="1" smtClean="0">
                <a:sym typeface="Wingdings" pitchFamily="2" charset="2"/>
              </a:rPr>
              <a:t>Highliting</a:t>
            </a:r>
            <a:r>
              <a:rPr lang="de-DE" dirty="0" smtClean="0">
                <a:sym typeface="Wingdings" pitchFamily="2" charset="2"/>
              </a:rPr>
              <a:t>)</a:t>
            </a:r>
          </a:p>
          <a:p>
            <a:pPr lvl="1">
              <a:buNone/>
            </a:pPr>
            <a:endParaRPr lang="de-DE" dirty="0" smtClean="0">
              <a:sym typeface="Wingdings" pitchFamily="2" charset="2"/>
            </a:endParaRPr>
          </a:p>
          <a:p>
            <a:r>
              <a:rPr lang="de-DE" b="1" dirty="0" smtClean="0">
                <a:sym typeface="Wingdings" pitchFamily="2" charset="2"/>
              </a:rPr>
              <a:t>Automatische Inferenz des Typs</a:t>
            </a:r>
          </a:p>
          <a:p>
            <a:pPr lvl="1"/>
            <a:r>
              <a:rPr lang="de-DE" dirty="0" smtClean="0">
                <a:sym typeface="Wingdings" pitchFamily="2" charset="2"/>
              </a:rPr>
              <a:t>mit Einschränkungen:</a:t>
            </a:r>
          </a:p>
          <a:p>
            <a:pPr lvl="1">
              <a:buNone/>
            </a:pPr>
            <a:r>
              <a:rPr lang="de-DE" dirty="0" smtClean="0"/>
              <a:t>	„</a:t>
            </a:r>
            <a:r>
              <a:rPr lang="en-US" dirty="0" smtClean="0"/>
              <a:t>The compiler is not always able to infer types and there is unfortunately no simple rule to know exactly when it will be, and when not. In practice, this is usually not a problem since the compiler complains when it is not able to infer a type which was not given explicitly.”</a:t>
            </a:r>
            <a:endParaRPr lang="de-DE" dirty="0" smtClean="0"/>
          </a:p>
          <a:p>
            <a:pPr lvl="1"/>
            <a:endParaRPr lang="de-DE" dirty="0" smtClean="0">
              <a:sym typeface="Wingdings" pitchFamily="2" charset="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normAutofit/>
          </a:bodyPr>
          <a:lstStyle/>
          <a:p>
            <a:r>
              <a:rPr lang="de-DE" sz="3600" dirty="0" smtClean="0"/>
              <a:t>Java &lt;-&gt; Scala</a:t>
            </a:r>
            <a:endParaRPr lang="de-DE" sz="3600" dirty="0"/>
          </a:p>
        </p:txBody>
      </p:sp>
      <p:sp>
        <p:nvSpPr>
          <p:cNvPr id="3" name="Content Placeholder 2"/>
          <p:cNvSpPr>
            <a:spLocks noGrp="1"/>
          </p:cNvSpPr>
          <p:nvPr>
            <p:ph idx="1"/>
          </p:nvPr>
        </p:nvSpPr>
        <p:spPr>
          <a:xfrm>
            <a:off x="467544" y="1052736"/>
            <a:ext cx="8229600" cy="4525963"/>
          </a:xfrm>
        </p:spPr>
        <p:txBody>
          <a:bodyPr>
            <a:noAutofit/>
          </a:bodyPr>
          <a:lstStyle/>
          <a:p>
            <a:pPr>
              <a:buNone/>
              <a:tabLst>
                <a:tab pos="1609725" algn="l"/>
                <a:tab pos="1790700" algn="l"/>
              </a:tabLst>
            </a:pPr>
            <a:r>
              <a:rPr lang="de-DE" sz="1600" u="sng" dirty="0" smtClean="0"/>
              <a:t>Java</a:t>
            </a:r>
            <a:r>
              <a:rPr lang="de-DE" sz="1600" dirty="0" smtClean="0"/>
              <a:t>				</a:t>
            </a:r>
            <a:r>
              <a:rPr lang="de-DE" sz="1600" u="sng" dirty="0" smtClean="0"/>
              <a:t>Scala</a:t>
            </a:r>
          </a:p>
          <a:p>
            <a:pPr>
              <a:buNone/>
            </a:pPr>
            <a:endParaRPr lang="de-DE" sz="1600" u="sng" dirty="0" smtClean="0"/>
          </a:p>
          <a:p>
            <a:pPr>
              <a:buNone/>
            </a:pPr>
            <a:r>
              <a:rPr lang="de-DE" sz="1600" dirty="0" err="1" smtClean="0"/>
              <a:t>Object</a:t>
            </a:r>
            <a:r>
              <a:rPr lang="de-DE" sz="1600" dirty="0" smtClean="0"/>
              <a:t>			</a:t>
            </a:r>
            <a:r>
              <a:rPr lang="de-DE" sz="1600" dirty="0" err="1" smtClean="0"/>
              <a:t>AnyRef</a:t>
            </a:r>
            <a:endParaRPr lang="de-DE" sz="1600" dirty="0" smtClean="0"/>
          </a:p>
          <a:p>
            <a:pPr>
              <a:buNone/>
            </a:pPr>
            <a:r>
              <a:rPr lang="de-DE" sz="1600" dirty="0" err="1" smtClean="0"/>
              <a:t>void</a:t>
            </a:r>
            <a:r>
              <a:rPr lang="de-DE" sz="1600" dirty="0" smtClean="0"/>
              <a:t>			Unit	</a:t>
            </a:r>
          </a:p>
          <a:p>
            <a:pPr>
              <a:buNone/>
            </a:pPr>
            <a:r>
              <a:rPr lang="de-DE" sz="1600" dirty="0" err="1" smtClean="0"/>
              <a:t>Collections.emptyList</a:t>
            </a:r>
            <a:r>
              <a:rPr lang="de-DE" sz="1600" dirty="0" smtClean="0"/>
              <a:t>()	Nil		//leere Liste</a:t>
            </a:r>
          </a:p>
          <a:p>
            <a:pPr>
              <a:buNone/>
            </a:pPr>
            <a:r>
              <a:rPr lang="de-DE" sz="1600" dirty="0" err="1" smtClean="0"/>
              <a:t>instanceOf</a:t>
            </a:r>
            <a:r>
              <a:rPr lang="de-DE" sz="1600" dirty="0" smtClean="0"/>
              <a:t>			</a:t>
            </a:r>
            <a:r>
              <a:rPr lang="de-DE" sz="1600" dirty="0" err="1" smtClean="0"/>
              <a:t>isInstanceOf</a:t>
            </a:r>
            <a:r>
              <a:rPr lang="de-DE" sz="1600" dirty="0" smtClean="0"/>
              <a:t>	//Operator vs. Methode</a:t>
            </a:r>
          </a:p>
          <a:p>
            <a:pPr>
              <a:buNone/>
            </a:pPr>
            <a:r>
              <a:rPr lang="de-DE" sz="1600" dirty="0" smtClean="0"/>
              <a:t>(</a:t>
            </a:r>
            <a:r>
              <a:rPr lang="de-DE" sz="1600" dirty="0" err="1" smtClean="0"/>
              <a:t>cast</a:t>
            </a:r>
            <a:r>
              <a:rPr lang="de-DE" sz="1600" dirty="0" smtClean="0"/>
              <a:t>)			</a:t>
            </a:r>
            <a:r>
              <a:rPr lang="de-DE" sz="1600" dirty="0" err="1" smtClean="0"/>
              <a:t>asInstanceOf</a:t>
            </a:r>
            <a:r>
              <a:rPr lang="de-DE" sz="1600" dirty="0" smtClean="0"/>
              <a:t>	</a:t>
            </a:r>
          </a:p>
          <a:p>
            <a:pPr>
              <a:buNone/>
            </a:pPr>
            <a:endParaRPr lang="de-DE" sz="1600" dirty="0" smtClean="0"/>
          </a:p>
          <a:p>
            <a:pPr>
              <a:buNone/>
            </a:pPr>
            <a:r>
              <a:rPr lang="de-DE" sz="1600" dirty="0" smtClean="0"/>
              <a:t>-				</a:t>
            </a:r>
            <a:r>
              <a:rPr lang="de-DE" sz="1600" dirty="0" err="1" smtClean="0"/>
              <a:t>var</a:t>
            </a:r>
            <a:r>
              <a:rPr lang="de-DE" sz="1600" dirty="0" smtClean="0"/>
              <a:t>		//Variable</a:t>
            </a:r>
          </a:p>
          <a:p>
            <a:pPr>
              <a:buNone/>
            </a:pPr>
            <a:r>
              <a:rPr lang="de-DE" sz="1600" dirty="0" smtClean="0"/>
              <a:t>- final			</a:t>
            </a:r>
            <a:r>
              <a:rPr lang="de-DE" sz="1600" dirty="0" err="1" smtClean="0"/>
              <a:t>val</a:t>
            </a:r>
            <a:r>
              <a:rPr lang="de-DE" sz="1600" dirty="0" smtClean="0"/>
              <a:t>		//Konstante (</a:t>
            </a:r>
            <a:r>
              <a:rPr lang="de-DE" sz="1600" dirty="0" err="1" smtClean="0"/>
              <a:t>value</a:t>
            </a:r>
            <a:r>
              <a:rPr lang="de-DE" sz="1600" dirty="0" smtClean="0"/>
              <a:t>)</a:t>
            </a:r>
          </a:p>
          <a:p>
            <a:pPr>
              <a:buNone/>
            </a:pPr>
            <a:r>
              <a:rPr lang="de-DE" sz="1600" dirty="0" smtClean="0"/>
              <a:t>				</a:t>
            </a:r>
            <a:r>
              <a:rPr lang="de-DE" sz="1600" dirty="0" err="1" smtClean="0"/>
              <a:t>def</a:t>
            </a:r>
            <a:r>
              <a:rPr lang="de-DE" sz="1600" dirty="0" smtClean="0"/>
              <a:t>		//Methode</a:t>
            </a:r>
          </a:p>
          <a:p>
            <a:pPr>
              <a:buNone/>
            </a:pPr>
            <a:endParaRPr lang="de-DE" sz="1600" dirty="0" smtClean="0"/>
          </a:p>
          <a:p>
            <a:pPr>
              <a:buNone/>
            </a:pPr>
            <a:r>
              <a:rPr lang="de-DE" sz="1600" dirty="0" smtClean="0"/>
              <a:t>Array&lt;T&gt;, T[]		Array[T]		//</a:t>
            </a:r>
            <a:r>
              <a:rPr lang="de-DE" sz="1600" dirty="0" err="1" smtClean="0"/>
              <a:t>Generics</a:t>
            </a:r>
            <a:endParaRPr lang="de-DE" sz="1600" dirty="0" smtClean="0"/>
          </a:p>
          <a:p>
            <a:pPr>
              <a:buNone/>
            </a:pPr>
            <a:r>
              <a:rPr lang="de-DE" sz="1600" dirty="0" err="1" smtClean="0"/>
              <a:t>array</a:t>
            </a:r>
            <a:r>
              <a:rPr lang="de-DE" sz="1600" dirty="0" smtClean="0"/>
              <a:t>[i]			</a:t>
            </a:r>
            <a:r>
              <a:rPr lang="de-DE" sz="1600" dirty="0" err="1" smtClean="0"/>
              <a:t>array</a:t>
            </a:r>
            <a:r>
              <a:rPr lang="de-DE" sz="1600" dirty="0" smtClean="0"/>
              <a:t>(i)		//</a:t>
            </a:r>
            <a:r>
              <a:rPr lang="de-DE" sz="1600" dirty="0" err="1" smtClean="0"/>
              <a:t>array</a:t>
            </a:r>
            <a:r>
              <a:rPr lang="de-DE" sz="1600" dirty="0" smtClean="0"/>
              <a:t> Selektion</a:t>
            </a:r>
          </a:p>
          <a:p>
            <a:pPr>
              <a:buNone/>
            </a:pPr>
            <a:endParaRPr lang="de-DE" sz="1600" dirty="0" smtClean="0"/>
          </a:p>
          <a:p>
            <a:pPr>
              <a:buNone/>
            </a:pPr>
            <a:r>
              <a:rPr lang="de-DE" sz="1600" dirty="0" err="1" smtClean="0"/>
              <a:t>return</a:t>
            </a:r>
            <a:r>
              <a:rPr lang="de-DE" sz="1600" dirty="0" smtClean="0"/>
              <a:t>			-		//Rückgabe des letzten Ausdrucks</a:t>
            </a:r>
          </a:p>
          <a:p>
            <a:pPr>
              <a:buNone/>
            </a:pPr>
            <a:r>
              <a:rPr lang="de-DE" sz="1600" dirty="0" smtClean="0"/>
              <a:t>@</a:t>
            </a:r>
            <a:r>
              <a:rPr lang="de-DE" sz="1600" dirty="0" err="1" smtClean="0"/>
              <a:t>override</a:t>
            </a:r>
            <a:r>
              <a:rPr lang="de-DE" sz="1600" dirty="0" smtClean="0"/>
              <a:t>			</a:t>
            </a:r>
            <a:r>
              <a:rPr lang="de-DE" sz="1600" dirty="0" err="1" smtClean="0"/>
              <a:t>override</a:t>
            </a:r>
            <a:r>
              <a:rPr lang="de-DE" sz="1600" dirty="0" smtClean="0"/>
              <a:t>		//Annotation vs. </a:t>
            </a:r>
            <a:r>
              <a:rPr lang="de-DE" sz="1600" dirty="0" err="1" smtClean="0"/>
              <a:t>Keyword</a:t>
            </a:r>
            <a:endParaRPr lang="de-DE"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Words>
  <Application>Microsoft Office PowerPoint</Application>
  <PresentationFormat>On-screen Show (4:3)</PresentationFormat>
  <Paragraphs>150</Paragraphs>
  <Slides>14</Slides>
  <Notes>1</Notes>
  <HiddenSlides>2</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Larissa-Design</vt:lpstr>
      <vt:lpstr>Scala</vt:lpstr>
      <vt:lpstr>Background</vt:lpstr>
      <vt:lpstr>Eigenschaften</vt:lpstr>
      <vt:lpstr>Java Bytecode Kompatiblität</vt:lpstr>
      <vt:lpstr>Objektorientation</vt:lpstr>
      <vt:lpstr>Scala Funktionen</vt:lpstr>
      <vt:lpstr>Scala Funktionen</vt:lpstr>
      <vt:lpstr>Statische Typisierung</vt:lpstr>
      <vt:lpstr>Java &lt;-&gt; Scala</vt:lpstr>
      <vt:lpstr>Beispiele</vt:lpstr>
      <vt:lpstr>Traits</vt:lpstr>
      <vt:lpstr>Mixin</vt:lpstr>
      <vt:lpstr>Class/AbstractClass/Interface/Trait/Object</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Dominik</dc:creator>
  <cp:lastModifiedBy>Dominik Wißkirchen</cp:lastModifiedBy>
  <cp:revision>81</cp:revision>
  <dcterms:created xsi:type="dcterms:W3CDTF">2011-04-24T10:47:59Z</dcterms:created>
  <dcterms:modified xsi:type="dcterms:W3CDTF">2011-07-07T09:58:32Z</dcterms:modified>
</cp:coreProperties>
</file>