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f17a4c22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f17a4c22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f17a4c22d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f17a4c22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f17a4c22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f17a4c2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eaea5656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eaea5656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f17a4c22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f17a4c22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eaea565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eaea565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f17a4c22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f17a4c22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f17a4c22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f17a4c2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0124D"/>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2152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Felix N.</a:t>
            </a:r>
            <a:endParaRPr/>
          </a:p>
        </p:txBody>
      </p:sp>
      <p:sp>
        <p:nvSpPr>
          <p:cNvPr id="86" name="Google Shape;86;p13"/>
          <p:cNvSpPr txBox="1"/>
          <p:nvPr>
            <p:ph idx="1" type="subTitle"/>
          </p:nvPr>
        </p:nvSpPr>
        <p:spPr>
          <a:xfrm>
            <a:off x="598100" y="3317071"/>
            <a:ext cx="8222100" cy="12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 Nunez</a:t>
            </a:r>
            <a:endParaRPr/>
          </a:p>
          <a:p>
            <a:pPr indent="0" lvl="0" marL="0" rtl="0" algn="l">
              <a:spcBef>
                <a:spcPts val="0"/>
              </a:spcBef>
              <a:spcAft>
                <a:spcPts val="0"/>
              </a:spcAft>
              <a:buNone/>
            </a:pPr>
            <a:r>
              <a:rPr lang="en"/>
              <a:t>John Jay College of Criminal Justice</a:t>
            </a:r>
            <a:endParaRPr/>
          </a:p>
          <a:p>
            <a:pPr indent="0" lvl="0" marL="0" rtl="0" algn="l">
              <a:spcBef>
                <a:spcPts val="0"/>
              </a:spcBef>
              <a:spcAft>
                <a:spcPts val="0"/>
              </a:spcAft>
              <a:buNone/>
            </a:pPr>
            <a:r>
              <a:rPr lang="en"/>
              <a:t>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203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124D"/>
                </a:solidFill>
              </a:rPr>
              <a:t>Extreme Words cont.</a:t>
            </a:r>
            <a:endParaRPr>
              <a:solidFill>
                <a:srgbClr val="20124D"/>
              </a:solidFill>
            </a:endParaRPr>
          </a:p>
        </p:txBody>
      </p:sp>
      <p:sp>
        <p:nvSpPr>
          <p:cNvPr id="165" name="Google Shape;165;p22"/>
          <p:cNvSpPr txBox="1"/>
          <p:nvPr>
            <p:ph idx="1" type="body"/>
          </p:nvPr>
        </p:nvSpPr>
        <p:spPr>
          <a:xfrm>
            <a:off x="311700" y="1229975"/>
            <a:ext cx="38517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 column of categorical data now I decided to go a little more in depth than just summing them up</a:t>
            </a:r>
            <a:endParaRPr/>
          </a:p>
          <a:p>
            <a:pPr indent="0" lvl="0" marL="0" rtl="0" algn="l">
              <a:spcBef>
                <a:spcPts val="1600"/>
              </a:spcBef>
              <a:spcAft>
                <a:spcPts val="1600"/>
              </a:spcAft>
              <a:buNone/>
            </a:pPr>
            <a:r>
              <a:rPr lang="en"/>
              <a:t>I used the MultiLabelBinarizer to one hot encode when these words showed up in the description, allowing the model to use and interpret these columns </a:t>
            </a:r>
            <a:endParaRPr/>
          </a:p>
        </p:txBody>
      </p:sp>
      <p:pic>
        <p:nvPicPr>
          <p:cNvPr id="166" name="Google Shape;166;p22"/>
          <p:cNvPicPr preferRelativeResize="0"/>
          <p:nvPr/>
        </p:nvPicPr>
        <p:blipFill>
          <a:blip r:embed="rId3">
            <a:alphaModFix/>
          </a:blip>
          <a:stretch>
            <a:fillRect/>
          </a:stretch>
        </p:blipFill>
        <p:spPr>
          <a:xfrm>
            <a:off x="5003550" y="885700"/>
            <a:ext cx="3828739" cy="4027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252425" y="2147550"/>
            <a:ext cx="4045200" cy="84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20124D"/>
                </a:solidFill>
              </a:rPr>
              <a:t>Conclusion</a:t>
            </a:r>
            <a:endParaRPr>
              <a:solidFill>
                <a:srgbClr val="20124D"/>
              </a:solidFill>
            </a:endParaRPr>
          </a:p>
        </p:txBody>
      </p:sp>
      <p:sp>
        <p:nvSpPr>
          <p:cNvPr id="172" name="Google Shape;172;p23"/>
          <p:cNvSpPr txBox="1"/>
          <p:nvPr>
            <p:ph idx="2" type="body"/>
          </p:nvPr>
        </p:nvSpPr>
        <p:spPr>
          <a:xfrm>
            <a:off x="4572000" y="-50"/>
            <a:ext cx="4572000" cy="5148000"/>
          </a:xfrm>
          <a:prstGeom prst="rect">
            <a:avLst/>
          </a:prstGeom>
          <a:solidFill>
            <a:srgbClr val="20124D"/>
          </a:solidFill>
        </p:spPr>
        <p:txBody>
          <a:bodyPr anchorCtr="0" anchor="ctr" bIns="91425" lIns="91425" spcFirstLastPara="1" rIns="91425" wrap="square" tIns="274300">
            <a:noAutofit/>
          </a:bodyPr>
          <a:lstStyle/>
          <a:p>
            <a:pPr indent="457200" lvl="0" marL="0" rtl="0" algn="l">
              <a:spcBef>
                <a:spcPts val="0"/>
              </a:spcBef>
              <a:spcAft>
                <a:spcPts val="0"/>
              </a:spcAft>
              <a:buNone/>
            </a:pPr>
            <a:r>
              <a:rPr lang="en" sz="1400"/>
              <a:t>With the cuisine hit rate category already given to us, and the added violation score and extreme words one hot encoded, the model improved fairly well and was able to predict the probability with a log loss of .19404 from the given .345 or so</a:t>
            </a:r>
            <a:endParaRPr sz="1400"/>
          </a:p>
          <a:p>
            <a:pPr indent="457200" lvl="0" marL="0" rtl="0" algn="l">
              <a:spcBef>
                <a:spcPts val="1600"/>
              </a:spcBef>
              <a:spcAft>
                <a:spcPts val="1600"/>
              </a:spcAft>
              <a:buNone/>
            </a:pPr>
            <a:r>
              <a:rPr lang="en" sz="1400"/>
              <a:t>It seems that the presence of vermin, mice, rats, and roaches, and mistakes in food storage when it comes to temperature are the most likely reasons to fail an inspection and so I would recommend to any restaurant owner to be on top of these particular violation causes to avoid being shut down</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76400" y="331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124D"/>
                </a:solidFill>
              </a:rPr>
              <a:t>Executive Summary</a:t>
            </a:r>
            <a:endParaRPr>
              <a:solidFill>
                <a:srgbClr val="20124D"/>
              </a:solidFill>
            </a:endParaRPr>
          </a:p>
        </p:txBody>
      </p:sp>
      <p:grpSp>
        <p:nvGrpSpPr>
          <p:cNvPr id="92" name="Google Shape;92;p14"/>
          <p:cNvGrpSpPr/>
          <p:nvPr/>
        </p:nvGrpSpPr>
        <p:grpSpPr>
          <a:xfrm>
            <a:off x="430138" y="1052538"/>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430150" y="1052550"/>
            <a:ext cx="2628900" cy="461400"/>
          </a:xfrm>
          <a:prstGeom prst="rect">
            <a:avLst/>
          </a:prstGeom>
          <a:solidFill>
            <a:srgbClr val="20124D"/>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Goal of Analysis</a:t>
            </a:r>
            <a:endParaRPr>
              <a:solidFill>
                <a:schemeClr val="lt1"/>
              </a:solidFill>
            </a:endParaRPr>
          </a:p>
        </p:txBody>
      </p:sp>
      <p:sp>
        <p:nvSpPr>
          <p:cNvPr id="96" name="Google Shape;96;p14"/>
          <p:cNvSpPr txBox="1"/>
          <p:nvPr>
            <p:ph idx="4294967295" type="body"/>
          </p:nvPr>
        </p:nvSpPr>
        <p:spPr>
          <a:xfrm>
            <a:off x="508400" y="151395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With enough information given to it, could a model predict whether a restaurant received a passing or failing grade on their inspection?</a:t>
            </a:r>
            <a:endParaRPr sz="1600"/>
          </a:p>
        </p:txBody>
      </p:sp>
      <p:grpSp>
        <p:nvGrpSpPr>
          <p:cNvPr id="97" name="Google Shape;97;p14"/>
          <p:cNvGrpSpPr/>
          <p:nvPr/>
        </p:nvGrpSpPr>
        <p:grpSpPr>
          <a:xfrm>
            <a:off x="3318663" y="1052538"/>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18650" y="1052550"/>
            <a:ext cx="2632500" cy="461400"/>
          </a:xfrm>
          <a:prstGeom prst="rect">
            <a:avLst/>
          </a:prstGeom>
          <a:solidFill>
            <a:srgbClr val="20124D"/>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 Description</a:t>
            </a:r>
            <a:endParaRPr>
              <a:solidFill>
                <a:schemeClr val="lt1"/>
              </a:solidFill>
            </a:endParaRPr>
          </a:p>
        </p:txBody>
      </p:sp>
      <p:sp>
        <p:nvSpPr>
          <p:cNvPr id="101" name="Google Shape;101;p14"/>
          <p:cNvSpPr txBox="1"/>
          <p:nvPr>
            <p:ph idx="4294967295" type="body"/>
          </p:nvPr>
        </p:nvSpPr>
        <p:spPr>
          <a:xfrm>
            <a:off x="3397400" y="1513950"/>
            <a:ext cx="2478600" cy="29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Venue Info:</a:t>
            </a:r>
            <a:endParaRPr sz="1400"/>
          </a:p>
          <a:p>
            <a:pPr indent="0" lvl="0" marL="0" rtl="0" algn="l">
              <a:spcBef>
                <a:spcPts val="1600"/>
              </a:spcBef>
              <a:spcAft>
                <a:spcPts val="0"/>
              </a:spcAft>
              <a:buNone/>
            </a:pPr>
            <a:r>
              <a:rPr lang="en" sz="1400"/>
              <a:t>Additional information on each restaurant, such as location and cuisine type</a:t>
            </a:r>
            <a:endParaRPr sz="1400"/>
          </a:p>
          <a:p>
            <a:pPr indent="0" lvl="0" marL="0" rtl="0" algn="l">
              <a:spcBef>
                <a:spcPts val="1600"/>
              </a:spcBef>
              <a:spcAft>
                <a:spcPts val="0"/>
              </a:spcAft>
              <a:buNone/>
            </a:pPr>
            <a:r>
              <a:rPr lang="en" sz="1400"/>
              <a:t>Violations:</a:t>
            </a:r>
            <a:endParaRPr sz="1400"/>
          </a:p>
          <a:p>
            <a:pPr indent="0" lvl="0" marL="0" rtl="0" algn="l">
              <a:spcBef>
                <a:spcPts val="1600"/>
              </a:spcBef>
              <a:spcAft>
                <a:spcPts val="0"/>
              </a:spcAft>
              <a:buNone/>
            </a:pPr>
            <a:r>
              <a:rPr lang="en" sz="1400"/>
              <a:t>Restaurant violation descriptions i</a:t>
            </a:r>
            <a:r>
              <a:rPr lang="en" sz="1400"/>
              <a:t>ncluding dates and whether initial or reinspection</a:t>
            </a:r>
            <a:endParaRPr sz="1400"/>
          </a:p>
          <a:p>
            <a:pPr indent="0" lvl="0" marL="0" rtl="0" algn="l">
              <a:spcBef>
                <a:spcPts val="1600"/>
              </a:spcBef>
              <a:spcAft>
                <a:spcPts val="1600"/>
              </a:spcAft>
              <a:buNone/>
            </a:pPr>
            <a:r>
              <a:t/>
            </a:r>
            <a:endParaRPr sz="1600"/>
          </a:p>
        </p:txBody>
      </p:sp>
      <p:grpSp>
        <p:nvGrpSpPr>
          <p:cNvPr id="102" name="Google Shape;102;p14"/>
          <p:cNvGrpSpPr/>
          <p:nvPr/>
        </p:nvGrpSpPr>
        <p:grpSpPr>
          <a:xfrm>
            <a:off x="6210763" y="1052538"/>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10750" y="1052550"/>
            <a:ext cx="2632500" cy="461400"/>
          </a:xfrm>
          <a:prstGeom prst="rect">
            <a:avLst/>
          </a:prstGeom>
          <a:solidFill>
            <a:srgbClr val="20124D"/>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Key Observations</a:t>
            </a:r>
            <a:endParaRPr>
              <a:solidFill>
                <a:schemeClr val="lt1"/>
              </a:solidFill>
            </a:endParaRPr>
          </a:p>
        </p:txBody>
      </p:sp>
      <p:sp>
        <p:nvSpPr>
          <p:cNvPr id="106" name="Google Shape;106;p14"/>
          <p:cNvSpPr txBox="1"/>
          <p:nvPr>
            <p:ph idx="4294967295" type="body"/>
          </p:nvPr>
        </p:nvSpPr>
        <p:spPr>
          <a:xfrm>
            <a:off x="6210750" y="1513950"/>
            <a:ext cx="26325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violation descriptions contained invaluable information for the model that had to be reinterpreted from categorical data into something the model could quantify </a:t>
            </a:r>
            <a:endParaRPr sz="1600"/>
          </a:p>
        </p:txBody>
      </p:sp>
      <p:sp>
        <p:nvSpPr>
          <p:cNvPr id="107" name="Google Shape;107;p14"/>
          <p:cNvSpPr txBox="1"/>
          <p:nvPr/>
        </p:nvSpPr>
        <p:spPr>
          <a:xfrm>
            <a:off x="376400" y="4582075"/>
            <a:ext cx="29925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0124D"/>
                </a:solidFill>
                <a:latin typeface="Roboto"/>
                <a:ea typeface="Roboto"/>
                <a:cs typeface="Roboto"/>
                <a:sym typeface="Roboto"/>
              </a:rPr>
              <a:t>Log Loss Error: </a:t>
            </a:r>
            <a:r>
              <a:rPr lang="en" sz="2000">
                <a:solidFill>
                  <a:srgbClr val="20124D"/>
                </a:solidFill>
                <a:highlight>
                  <a:srgbClr val="FFFFFF"/>
                </a:highlight>
                <a:latin typeface="Roboto"/>
                <a:ea typeface="Roboto"/>
                <a:cs typeface="Roboto"/>
                <a:sym typeface="Roboto"/>
              </a:rPr>
              <a:t>0.19404</a:t>
            </a:r>
            <a:endParaRPr sz="2000">
              <a:solidFill>
                <a:srgbClr val="20124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52425"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20124D"/>
                </a:solidFill>
              </a:rPr>
              <a:t>Goal/Objective of Analysis</a:t>
            </a:r>
            <a:endParaRPr>
              <a:solidFill>
                <a:srgbClr val="20124D"/>
              </a:solidFill>
            </a:endParaRPr>
          </a:p>
        </p:txBody>
      </p:sp>
      <p:sp>
        <p:nvSpPr>
          <p:cNvPr id="113" name="Google Shape;113;p15"/>
          <p:cNvSpPr txBox="1"/>
          <p:nvPr>
            <p:ph idx="2" type="body"/>
          </p:nvPr>
        </p:nvSpPr>
        <p:spPr>
          <a:xfrm>
            <a:off x="4572000" y="-50"/>
            <a:ext cx="4572000" cy="5148000"/>
          </a:xfrm>
          <a:prstGeom prst="rect">
            <a:avLst/>
          </a:prstGeom>
          <a:solidFill>
            <a:srgbClr val="20124D"/>
          </a:solidFill>
        </p:spPr>
        <p:txBody>
          <a:bodyPr anchorCtr="0" anchor="ctr" bIns="91425" lIns="91425" spcFirstLastPara="1" rIns="91425" wrap="square" tIns="1097275">
            <a:noAutofit/>
          </a:bodyPr>
          <a:lstStyle/>
          <a:p>
            <a:pPr indent="0" lvl="0" marL="0" rtl="0" algn="l">
              <a:spcBef>
                <a:spcPts val="0"/>
              </a:spcBef>
              <a:spcAft>
                <a:spcPts val="0"/>
              </a:spcAft>
              <a:buNone/>
            </a:pPr>
            <a:r>
              <a:rPr lang="en"/>
              <a:t>The goal of the analysis was to build a model that would take the given data, venue information and violations, and learn to predict a probability on whether the given restaurant passed or failed it’s inspection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252425"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20124D"/>
                </a:solidFill>
              </a:rPr>
              <a:t>Dataset Description</a:t>
            </a:r>
            <a:endParaRPr>
              <a:solidFill>
                <a:srgbClr val="20124D"/>
              </a:solidFill>
            </a:endParaRPr>
          </a:p>
        </p:txBody>
      </p:sp>
      <p:sp>
        <p:nvSpPr>
          <p:cNvPr id="119" name="Google Shape;119;p16"/>
          <p:cNvSpPr txBox="1"/>
          <p:nvPr>
            <p:ph idx="2" type="body"/>
          </p:nvPr>
        </p:nvSpPr>
        <p:spPr>
          <a:xfrm>
            <a:off x="4572000" y="-50"/>
            <a:ext cx="4572000" cy="5148000"/>
          </a:xfrm>
          <a:prstGeom prst="rect">
            <a:avLst/>
          </a:prstGeom>
          <a:solidFill>
            <a:srgbClr val="20124D"/>
          </a:solidFill>
        </p:spPr>
        <p:txBody>
          <a:bodyPr anchorCtr="0" anchor="ctr" bIns="91425" lIns="91425" spcFirstLastPara="1" rIns="91425" wrap="square" tIns="822950">
            <a:noAutofit/>
          </a:bodyPr>
          <a:lstStyle/>
          <a:p>
            <a:pPr indent="-317500" lvl="0" marL="457200" rtl="0" algn="l">
              <a:spcBef>
                <a:spcPts val="0"/>
              </a:spcBef>
              <a:spcAft>
                <a:spcPts val="0"/>
              </a:spcAft>
              <a:buSzPts val="1400"/>
              <a:buChar char="●"/>
            </a:pPr>
            <a:r>
              <a:rPr lang="en" sz="1400"/>
              <a:t>The data comes to us from NYC Department of Health</a:t>
            </a:r>
            <a:endParaRPr sz="1400"/>
          </a:p>
          <a:p>
            <a:pPr indent="-317500" lvl="0" marL="457200" rtl="0" algn="l">
              <a:spcBef>
                <a:spcPts val="0"/>
              </a:spcBef>
              <a:spcAft>
                <a:spcPts val="0"/>
              </a:spcAft>
              <a:buSzPts val="1400"/>
              <a:buChar char="●"/>
            </a:pPr>
            <a:r>
              <a:rPr lang="en" sz="1400"/>
              <a:t>Four sets of CSV files (Comma-Separated Values)</a:t>
            </a:r>
            <a:endParaRPr sz="1400"/>
          </a:p>
          <a:p>
            <a:pPr indent="-304800" lvl="1" marL="914400" rtl="0" algn="l">
              <a:spcBef>
                <a:spcPts val="0"/>
              </a:spcBef>
              <a:spcAft>
                <a:spcPts val="0"/>
              </a:spcAft>
              <a:buSzPts val="1200"/>
              <a:buChar char="○"/>
            </a:pPr>
            <a:r>
              <a:rPr lang="en" sz="1200"/>
              <a:t>inspection_train.csv - Main table for the competition, has restaurant ID’s, inspection date and type and whether it passed or failed</a:t>
            </a:r>
            <a:endParaRPr sz="1200"/>
          </a:p>
          <a:p>
            <a:pPr indent="-304800" lvl="1" marL="914400" rtl="0" algn="l">
              <a:spcBef>
                <a:spcPts val="0"/>
              </a:spcBef>
              <a:spcAft>
                <a:spcPts val="0"/>
              </a:spcAft>
              <a:buSzPts val="1200"/>
              <a:buChar char="○"/>
            </a:pPr>
            <a:r>
              <a:rPr lang="en" sz="1200"/>
              <a:t>inspection_test.csv - Same as the training table without the passed or failed column. To be tested against</a:t>
            </a:r>
            <a:endParaRPr sz="1200"/>
          </a:p>
          <a:p>
            <a:pPr indent="-304800" lvl="1" marL="914400" rtl="0" algn="l">
              <a:spcBef>
                <a:spcPts val="0"/>
              </a:spcBef>
              <a:spcAft>
                <a:spcPts val="0"/>
              </a:spcAft>
              <a:buSzPts val="1200"/>
              <a:buChar char="○"/>
            </a:pPr>
            <a:r>
              <a:rPr lang="en" sz="1200"/>
              <a:t>venues.csv - Information for individual restaurants, location and cuisine type</a:t>
            </a:r>
            <a:endParaRPr sz="1200"/>
          </a:p>
          <a:p>
            <a:pPr indent="-304800" lvl="1" marL="914400" rtl="0" algn="l">
              <a:spcBef>
                <a:spcPts val="0"/>
              </a:spcBef>
              <a:spcAft>
                <a:spcPts val="0"/>
              </a:spcAft>
              <a:buSzPts val="1200"/>
              <a:buChar char="○"/>
            </a:pPr>
            <a:r>
              <a:rPr lang="en" sz="1200"/>
              <a:t>violations.csv - Violation descriptions based off of restaurant id and inspection date</a:t>
            </a:r>
            <a:endParaRPr sz="1200"/>
          </a:p>
          <a:p>
            <a:pPr indent="-317500" lvl="0" marL="457200" rtl="0" algn="l">
              <a:spcBef>
                <a:spcPts val="0"/>
              </a:spcBef>
              <a:spcAft>
                <a:spcPts val="0"/>
              </a:spcAft>
              <a:buSzPts val="1400"/>
              <a:buChar char="●"/>
            </a:pPr>
            <a:r>
              <a:rPr lang="en" sz="1400"/>
              <a:t>Testing data spans from 07-01-2018 - 04-08-2019</a:t>
            </a:r>
            <a:endParaRPr sz="1400"/>
          </a:p>
          <a:p>
            <a:pPr indent="-317500" lvl="0" marL="457200" rtl="0" algn="l">
              <a:spcBef>
                <a:spcPts val="0"/>
              </a:spcBef>
              <a:spcAft>
                <a:spcPts val="0"/>
              </a:spcAft>
              <a:buSzPts val="1400"/>
              <a:buChar char="●"/>
            </a:pPr>
            <a:r>
              <a:rPr lang="en" sz="1400"/>
              <a:t>While Training data spans from 10-07-2011 - 06-30-2018</a:t>
            </a:r>
            <a:endParaRPr sz="1400"/>
          </a:p>
          <a:p>
            <a:pPr indent="-317500" lvl="0" marL="457200" rtl="0" algn="l">
              <a:spcBef>
                <a:spcPts val="0"/>
              </a:spcBef>
              <a:spcAft>
                <a:spcPts val="0"/>
              </a:spcAft>
              <a:buSzPts val="1400"/>
              <a:buChar char="●"/>
            </a:pPr>
            <a:r>
              <a:rPr lang="en" sz="1400"/>
              <a:t>Violations span from 10-07-2011 - 04-08-2019</a:t>
            </a:r>
            <a:endParaRPr sz="1400"/>
          </a:p>
          <a:p>
            <a:pPr indent="-317500" lvl="0" marL="457200" rtl="0" algn="l">
              <a:spcBef>
                <a:spcPts val="0"/>
              </a:spcBef>
              <a:spcAft>
                <a:spcPts val="0"/>
              </a:spcAft>
              <a:buSzPts val="1400"/>
              <a:buChar char="●"/>
            </a:pPr>
            <a:r>
              <a:rPr lang="en" sz="1400"/>
              <a:t>The Camis is the key that connects all of the tables, being the restaurant ID</a:t>
            </a:r>
            <a:endParaRPr sz="1400"/>
          </a:p>
          <a:p>
            <a:pPr indent="-317500" lvl="0" marL="457200" rtl="0" algn="l">
              <a:spcBef>
                <a:spcPts val="0"/>
              </a:spcBef>
              <a:spcAft>
                <a:spcPts val="0"/>
              </a:spcAft>
              <a:buSzPts val="1400"/>
              <a:buChar char="●"/>
            </a:pPr>
            <a:r>
              <a:rPr lang="en" sz="1400"/>
              <a:t>Violation Descriptions has a wealth of information</a:t>
            </a:r>
            <a:endParaRPr sz="1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311700" y="203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124D"/>
                </a:solidFill>
              </a:rPr>
              <a:t>Data</a:t>
            </a:r>
            <a:endParaRPr>
              <a:solidFill>
                <a:srgbClr val="20124D"/>
              </a:solidFill>
            </a:endParaRPr>
          </a:p>
        </p:txBody>
      </p:sp>
      <p:sp>
        <p:nvSpPr>
          <p:cNvPr id="125" name="Google Shape;125;p17"/>
          <p:cNvSpPr txBox="1"/>
          <p:nvPr>
            <p:ph idx="1" type="body"/>
          </p:nvPr>
        </p:nvSpPr>
        <p:spPr>
          <a:xfrm>
            <a:off x="1420425" y="1209000"/>
            <a:ext cx="1786500" cy="36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inspection_train.csv</a:t>
            </a:r>
            <a:endParaRPr/>
          </a:p>
        </p:txBody>
      </p:sp>
      <p:sp>
        <p:nvSpPr>
          <p:cNvPr id="126" name="Google Shape;126;p17"/>
          <p:cNvSpPr txBox="1"/>
          <p:nvPr/>
        </p:nvSpPr>
        <p:spPr>
          <a:xfrm>
            <a:off x="6315350" y="2159775"/>
            <a:ext cx="1108800" cy="3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latin typeface="Roboto"/>
                <a:ea typeface="Roboto"/>
                <a:cs typeface="Roboto"/>
                <a:sym typeface="Roboto"/>
              </a:rPr>
              <a:t>venues.csv</a:t>
            </a:r>
            <a:endParaRPr>
              <a:latin typeface="Roboto"/>
              <a:ea typeface="Roboto"/>
              <a:cs typeface="Roboto"/>
              <a:sym typeface="Roboto"/>
            </a:endParaRPr>
          </a:p>
        </p:txBody>
      </p:sp>
      <p:pic>
        <p:nvPicPr>
          <p:cNvPr id="127" name="Google Shape;127;p17"/>
          <p:cNvPicPr preferRelativeResize="0"/>
          <p:nvPr/>
        </p:nvPicPr>
        <p:blipFill>
          <a:blip r:embed="rId3">
            <a:alphaModFix/>
          </a:blip>
          <a:stretch>
            <a:fillRect/>
          </a:stretch>
        </p:blipFill>
        <p:spPr>
          <a:xfrm>
            <a:off x="-1" y="3504221"/>
            <a:ext cx="4311601" cy="1639279"/>
          </a:xfrm>
          <a:prstGeom prst="rect">
            <a:avLst/>
          </a:prstGeom>
          <a:noFill/>
          <a:ln>
            <a:noFill/>
          </a:ln>
        </p:spPr>
      </p:pic>
      <p:pic>
        <p:nvPicPr>
          <p:cNvPr id="128" name="Google Shape;128;p17"/>
          <p:cNvPicPr preferRelativeResize="0"/>
          <p:nvPr/>
        </p:nvPicPr>
        <p:blipFill>
          <a:blip r:embed="rId4">
            <a:alphaModFix/>
          </a:blip>
          <a:stretch>
            <a:fillRect/>
          </a:stretch>
        </p:blipFill>
        <p:spPr>
          <a:xfrm>
            <a:off x="4188445" y="2482575"/>
            <a:ext cx="4955555" cy="1021650"/>
          </a:xfrm>
          <a:prstGeom prst="rect">
            <a:avLst/>
          </a:prstGeom>
          <a:noFill/>
          <a:ln>
            <a:noFill/>
          </a:ln>
        </p:spPr>
      </p:pic>
      <p:pic>
        <p:nvPicPr>
          <p:cNvPr id="129" name="Google Shape;129;p17"/>
          <p:cNvPicPr preferRelativeResize="0"/>
          <p:nvPr/>
        </p:nvPicPr>
        <p:blipFill>
          <a:blip r:embed="rId5">
            <a:alphaModFix/>
          </a:blip>
          <a:stretch>
            <a:fillRect/>
          </a:stretch>
        </p:blipFill>
        <p:spPr>
          <a:xfrm>
            <a:off x="0" y="1571700"/>
            <a:ext cx="4735352" cy="910875"/>
          </a:xfrm>
          <a:prstGeom prst="rect">
            <a:avLst/>
          </a:prstGeom>
          <a:noFill/>
          <a:ln>
            <a:noFill/>
          </a:ln>
        </p:spPr>
      </p:pic>
      <p:sp>
        <p:nvSpPr>
          <p:cNvPr id="130" name="Google Shape;130;p17"/>
          <p:cNvSpPr txBox="1"/>
          <p:nvPr/>
        </p:nvSpPr>
        <p:spPr>
          <a:xfrm>
            <a:off x="1420425" y="3181500"/>
            <a:ext cx="1361400" cy="3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latin typeface="Roboto"/>
                <a:ea typeface="Roboto"/>
                <a:cs typeface="Roboto"/>
                <a:sym typeface="Roboto"/>
              </a:rPr>
              <a:t>v</a:t>
            </a:r>
            <a:r>
              <a:rPr lang="en">
                <a:solidFill>
                  <a:schemeClr val="dk2"/>
                </a:solidFill>
                <a:latin typeface="Roboto"/>
                <a:ea typeface="Roboto"/>
                <a:cs typeface="Roboto"/>
                <a:sym typeface="Roboto"/>
              </a:rPr>
              <a:t>iolations.csv</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124D"/>
                </a:solidFill>
              </a:rPr>
              <a:t>XGBClassifier</a:t>
            </a:r>
            <a:endParaRPr>
              <a:solidFill>
                <a:srgbClr val="20124D"/>
              </a:solidFill>
            </a:endParaRPr>
          </a:p>
        </p:txBody>
      </p:sp>
      <p:sp>
        <p:nvSpPr>
          <p:cNvPr id="136" name="Google Shape;136;p18"/>
          <p:cNvSpPr txBox="1"/>
          <p:nvPr/>
        </p:nvSpPr>
        <p:spPr>
          <a:xfrm>
            <a:off x="516600" y="1524000"/>
            <a:ext cx="7955700" cy="3357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800">
                <a:latin typeface="Roboto"/>
                <a:ea typeface="Roboto"/>
                <a:cs typeface="Roboto"/>
                <a:sym typeface="Roboto"/>
              </a:rPr>
              <a:t>A part of the XGBoost Library, I chose the XGBClassifier as that is what I was using in the Kaggle learning module, and it has the predict_proba function that was necessary for the competition</a:t>
            </a:r>
            <a:endParaRPr sz="1800">
              <a:latin typeface="Roboto"/>
              <a:ea typeface="Roboto"/>
              <a:cs typeface="Roboto"/>
              <a:sym typeface="Roboto"/>
            </a:endParaRPr>
          </a:p>
          <a:p>
            <a:pPr indent="457200" lvl="0" marL="0" rtl="0" algn="l">
              <a:spcBef>
                <a:spcPts val="0"/>
              </a:spcBef>
              <a:spcAft>
                <a:spcPts val="0"/>
              </a:spcAft>
              <a:buNone/>
            </a:pPr>
            <a:r>
              <a:t/>
            </a:r>
            <a:endParaRPr sz="1800">
              <a:latin typeface="Roboto"/>
              <a:ea typeface="Roboto"/>
              <a:cs typeface="Roboto"/>
              <a:sym typeface="Roboto"/>
            </a:endParaRPr>
          </a:p>
          <a:p>
            <a:pPr indent="457200" lvl="0" marL="0" rtl="0" algn="l">
              <a:spcBef>
                <a:spcPts val="0"/>
              </a:spcBef>
              <a:spcAft>
                <a:spcPts val="0"/>
              </a:spcAft>
              <a:buNone/>
            </a:pPr>
            <a:r>
              <a:rPr lang="en" sz="1800">
                <a:latin typeface="Roboto"/>
                <a:ea typeface="Roboto"/>
                <a:cs typeface="Roboto"/>
                <a:sym typeface="Roboto"/>
              </a:rPr>
              <a:t>I also used GridSearchCV in order to determine the best number of n_estimators, max_depth and learning_rate for the model to use</a:t>
            </a:r>
            <a:endParaRPr sz="1800">
              <a:latin typeface="Roboto"/>
              <a:ea typeface="Roboto"/>
              <a:cs typeface="Roboto"/>
              <a:sym typeface="Roboto"/>
            </a:endParaRPr>
          </a:p>
          <a:p>
            <a:pPr indent="457200" lvl="0" marL="0" rtl="0" algn="l">
              <a:spcBef>
                <a:spcPts val="0"/>
              </a:spcBef>
              <a:spcAft>
                <a:spcPts val="0"/>
              </a:spcAft>
              <a:buNone/>
            </a:pPr>
            <a:r>
              <a:t/>
            </a:r>
            <a:endParaRPr sz="1800">
              <a:latin typeface="Roboto"/>
              <a:ea typeface="Roboto"/>
              <a:cs typeface="Roboto"/>
              <a:sym typeface="Roboto"/>
            </a:endParaRPr>
          </a:p>
          <a:p>
            <a:pPr indent="457200" lvl="0" marL="0" rtl="0" algn="l">
              <a:spcBef>
                <a:spcPts val="0"/>
              </a:spcBef>
              <a:spcAft>
                <a:spcPts val="0"/>
              </a:spcAft>
              <a:buNone/>
            </a:pPr>
            <a:r>
              <a:rPr lang="en" sz="1800">
                <a:latin typeface="Roboto"/>
                <a:ea typeface="Roboto"/>
                <a:cs typeface="Roboto"/>
                <a:sym typeface="Roboto"/>
              </a:rPr>
              <a:t>First though, I had to do some feature engineering...</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203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124D"/>
                </a:solidFill>
              </a:rPr>
              <a:t>Given Code</a:t>
            </a:r>
            <a:endParaRPr>
              <a:solidFill>
                <a:srgbClr val="20124D"/>
              </a:solidFill>
            </a:endParaRPr>
          </a:p>
        </p:txBody>
      </p:sp>
      <p:sp>
        <p:nvSpPr>
          <p:cNvPr id="142" name="Google Shape;142;p1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Nick from Point72 was nice enough to give us some example codes that we could use and build upon. The Cuisine hit rate was used as a key feature by the model. I used the word cloud code to add a feature.</a:t>
            </a:r>
            <a:endParaRPr/>
          </a:p>
        </p:txBody>
      </p:sp>
      <p:pic>
        <p:nvPicPr>
          <p:cNvPr id="143" name="Google Shape;143;p19"/>
          <p:cNvPicPr preferRelativeResize="0"/>
          <p:nvPr/>
        </p:nvPicPr>
        <p:blipFill>
          <a:blip r:embed="rId3">
            <a:alphaModFix/>
          </a:blip>
          <a:stretch>
            <a:fillRect/>
          </a:stretch>
        </p:blipFill>
        <p:spPr>
          <a:xfrm>
            <a:off x="4709575" y="984625"/>
            <a:ext cx="4122728" cy="4027550"/>
          </a:xfrm>
          <a:prstGeom prst="rect">
            <a:avLst/>
          </a:prstGeom>
          <a:noFill/>
          <a:ln>
            <a:noFill/>
          </a:ln>
        </p:spPr>
      </p:pic>
      <p:pic>
        <p:nvPicPr>
          <p:cNvPr id="144" name="Google Shape;144;p19"/>
          <p:cNvPicPr preferRelativeResize="0"/>
          <p:nvPr/>
        </p:nvPicPr>
        <p:blipFill>
          <a:blip r:embed="rId4">
            <a:alphaModFix/>
          </a:blip>
          <a:stretch>
            <a:fillRect/>
          </a:stretch>
        </p:blipFill>
        <p:spPr>
          <a:xfrm>
            <a:off x="129812" y="3775349"/>
            <a:ext cx="4363675" cy="123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203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124D"/>
                </a:solidFill>
              </a:rPr>
              <a:t>Violation Score</a:t>
            </a:r>
            <a:endParaRPr>
              <a:solidFill>
                <a:srgbClr val="20124D"/>
              </a:solidFill>
            </a:endParaRPr>
          </a:p>
        </p:txBody>
      </p:sp>
      <p:sp>
        <p:nvSpPr>
          <p:cNvPr id="150" name="Google Shape;150;p2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code for the word cloud, which gave each word in the violation description a normalized score, the higher the score the more likely to fail, I wrote a function that would add up each words score and assign a violation score to each description</a:t>
            </a:r>
            <a:endParaRPr/>
          </a:p>
          <a:p>
            <a:pPr indent="0" lvl="0" marL="0" rtl="0" algn="l">
              <a:spcBef>
                <a:spcPts val="1600"/>
              </a:spcBef>
              <a:spcAft>
                <a:spcPts val="1600"/>
              </a:spcAft>
              <a:buNone/>
            </a:pPr>
            <a:r>
              <a:rPr lang="en"/>
              <a:t>It was my first attempt to turn the description from categorical data to something the model could interpret and use</a:t>
            </a:r>
            <a:endParaRPr/>
          </a:p>
        </p:txBody>
      </p:sp>
      <p:sp>
        <p:nvSpPr>
          <p:cNvPr id="151" name="Google Shape;151;p20"/>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0"/>
          <p:cNvPicPr preferRelativeResize="0"/>
          <p:nvPr/>
        </p:nvPicPr>
        <p:blipFill>
          <a:blip r:embed="rId3">
            <a:alphaModFix/>
          </a:blip>
          <a:stretch>
            <a:fillRect/>
          </a:stretch>
        </p:blipFill>
        <p:spPr>
          <a:xfrm>
            <a:off x="4528316" y="1229975"/>
            <a:ext cx="4608060" cy="333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203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124D"/>
                </a:solidFill>
              </a:rPr>
              <a:t>Extreme Words</a:t>
            </a:r>
            <a:endParaRPr>
              <a:solidFill>
                <a:srgbClr val="20124D"/>
              </a:solidFill>
            </a:endParaRPr>
          </a:p>
        </p:txBody>
      </p:sp>
      <p:sp>
        <p:nvSpPr>
          <p:cNvPr id="158" name="Google Shape;158;p21"/>
          <p:cNvSpPr txBox="1"/>
          <p:nvPr>
            <p:ph idx="1" type="body"/>
          </p:nvPr>
        </p:nvSpPr>
        <p:spPr>
          <a:xfrm>
            <a:off x="311700" y="1229975"/>
            <a:ext cx="38517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noticed that some words lent themselves to failures more often than others and so I made a list of these ‘extreme words’ and used a similar function as used for the violation score to create lists with the extreme words that were found in the descriptions</a:t>
            </a:r>
            <a:endParaRPr/>
          </a:p>
          <a:p>
            <a:pPr indent="0" lvl="0" marL="0" rtl="0" algn="l">
              <a:spcBef>
                <a:spcPts val="1600"/>
              </a:spcBef>
              <a:spcAft>
                <a:spcPts val="1600"/>
              </a:spcAft>
              <a:buNone/>
            </a:pPr>
            <a:r>
              <a:rPr lang="en"/>
              <a:t>I had the issue of nested lists because of the multiple violation descriptions for the same days problem and so I had to loop through each and flatten the lists</a:t>
            </a:r>
            <a:endParaRPr/>
          </a:p>
        </p:txBody>
      </p:sp>
      <p:pic>
        <p:nvPicPr>
          <p:cNvPr id="159" name="Google Shape;159;p21"/>
          <p:cNvPicPr preferRelativeResize="0"/>
          <p:nvPr/>
        </p:nvPicPr>
        <p:blipFill rotWithShape="1">
          <a:blip r:embed="rId3">
            <a:alphaModFix/>
          </a:blip>
          <a:srcRect b="0" l="1510" r="-1510" t="0"/>
          <a:stretch/>
        </p:blipFill>
        <p:spPr>
          <a:xfrm>
            <a:off x="4163402" y="1477475"/>
            <a:ext cx="4980526" cy="303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