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64" r:id="rId2"/>
    <p:sldId id="575" r:id="rId3"/>
    <p:sldId id="557" r:id="rId4"/>
    <p:sldId id="577" r:id="rId5"/>
    <p:sldId id="615" r:id="rId6"/>
    <p:sldId id="558" r:id="rId7"/>
    <p:sldId id="616" r:id="rId8"/>
    <p:sldId id="620" r:id="rId9"/>
    <p:sldId id="621" r:id="rId10"/>
    <p:sldId id="638" r:id="rId11"/>
    <p:sldId id="622" r:id="rId12"/>
    <p:sldId id="623" r:id="rId13"/>
    <p:sldId id="624" r:id="rId14"/>
    <p:sldId id="625" r:id="rId15"/>
    <p:sldId id="627" r:id="rId16"/>
    <p:sldId id="576" r:id="rId17"/>
    <p:sldId id="628" r:id="rId18"/>
    <p:sldId id="629" r:id="rId19"/>
    <p:sldId id="631" r:id="rId20"/>
    <p:sldId id="630" r:id="rId21"/>
    <p:sldId id="632" r:id="rId22"/>
    <p:sldId id="633" r:id="rId23"/>
    <p:sldId id="634" r:id="rId24"/>
    <p:sldId id="635" r:id="rId25"/>
    <p:sldId id="636" r:id="rId26"/>
    <p:sldId id="637" r:id="rId27"/>
    <p:sldId id="312" r:id="rId28"/>
  </p:sldIdLst>
  <p:sldSz cx="23039388" cy="12960350"/>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CA6741-D517-47A3-B4C6-5CB7F7DC5A2E}">
          <p14:sldIdLst>
            <p14:sldId id="364"/>
            <p14:sldId id="575"/>
            <p14:sldId id="557"/>
            <p14:sldId id="577"/>
            <p14:sldId id="615"/>
            <p14:sldId id="558"/>
            <p14:sldId id="616"/>
            <p14:sldId id="620"/>
            <p14:sldId id="621"/>
            <p14:sldId id="638"/>
            <p14:sldId id="622"/>
            <p14:sldId id="623"/>
            <p14:sldId id="624"/>
            <p14:sldId id="625"/>
            <p14:sldId id="627"/>
            <p14:sldId id="576"/>
            <p14:sldId id="628"/>
            <p14:sldId id="629"/>
            <p14:sldId id="631"/>
            <p14:sldId id="630"/>
            <p14:sldId id="632"/>
            <p14:sldId id="633"/>
            <p14:sldId id="634"/>
            <p14:sldId id="635"/>
            <p14:sldId id="636"/>
            <p14:sldId id="637"/>
            <p14:sldId id="312"/>
          </p14:sldIdLst>
        </p14:section>
      </p14:sectionLst>
    </p:ext>
    <p:ext uri="{EFAFB233-063F-42B5-8137-9DF3F51BA10A}">
      <p15:sldGuideLst xmlns:p15="http://schemas.microsoft.com/office/powerpoint/2012/main">
        <p15:guide id="1" orient="horz" pos="3816" userDrawn="1">
          <p15:clr>
            <a:srgbClr val="A4A3A4"/>
          </p15:clr>
        </p15:guide>
        <p15:guide id="2" pos="7256" userDrawn="1">
          <p15:clr>
            <a:srgbClr val="A4A3A4"/>
          </p15:clr>
        </p15:guide>
        <p15:guide id="3" pos="4599" userDrawn="1">
          <p15:clr>
            <a:srgbClr val="A4A3A4"/>
          </p15:clr>
        </p15:guide>
        <p15:guide id="4" pos="9960" userDrawn="1">
          <p15:clr>
            <a:srgbClr val="A4A3A4"/>
          </p15:clr>
        </p15:guide>
      </p15:sldGuideLst>
    </p:ext>
    <p:ext uri="{2D200454-40CA-4A62-9FC3-DE9A4176ACB9}">
      <p15:notesGuideLst xmlns:p15="http://schemas.microsoft.com/office/powerpoint/2012/main">
        <p15:guide id="1" orient="horz" pos="269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3A78"/>
    <a:srgbClr val="1577BA"/>
    <a:srgbClr val="6F7378"/>
    <a:srgbClr val="C9C9C9"/>
    <a:srgbClr val="1475B2"/>
    <a:srgbClr val="002368"/>
    <a:srgbClr val="F2F2F2"/>
    <a:srgbClr val="0C579C"/>
    <a:srgbClr val="00233E"/>
    <a:srgbClr val="E3E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15" autoAdjust="0"/>
    <p:restoredTop sz="70158" autoAdjust="0"/>
  </p:normalViewPr>
  <p:slideViewPr>
    <p:cSldViewPr>
      <p:cViewPr varScale="1">
        <p:scale>
          <a:sx n="47" d="100"/>
          <a:sy n="47" d="100"/>
        </p:scale>
        <p:origin x="108" y="180"/>
      </p:cViewPr>
      <p:guideLst>
        <p:guide orient="horz" pos="3816"/>
        <p:guide pos="7256"/>
        <p:guide pos="4599"/>
        <p:guide pos="9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6"/>
    </p:cViewPr>
  </p:sorterViewPr>
  <p:notesViewPr>
    <p:cSldViewPr>
      <p:cViewPr>
        <p:scale>
          <a:sx n="75" d="100"/>
          <a:sy n="75" d="100"/>
        </p:scale>
        <p:origin x="2430" y="-444"/>
      </p:cViewPr>
      <p:guideLst>
        <p:guide orient="horz" pos="2693"/>
        <p:guide pos="2160"/>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99DAC0-913F-4CFB-852F-43CCF0357516}" type="datetimeFigureOut">
              <a:rPr lang="zh-CN" altLang="en-US" smtClean="0"/>
              <a:t>2020/3/24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91DBA-2A2E-4F32-BB14-713FAEE65AFF}" type="slidenum">
              <a:rPr lang="zh-CN" altLang="en-US" smtClean="0"/>
              <a:t>‹#›</a:t>
            </a:fld>
            <a:endParaRPr lang="zh-CN" altLang="en-US"/>
          </a:p>
        </p:txBody>
      </p:sp>
    </p:spTree>
    <p:extLst>
      <p:ext uri="{BB962C8B-B14F-4D97-AF65-F5344CB8AC3E}">
        <p14:creationId xmlns:p14="http://schemas.microsoft.com/office/powerpoint/2010/main" val="403977255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B019A-55AE-4BF7-B4D3-0D825A3F122A}" type="datetimeFigureOut">
              <a:rPr lang="zh-CN" altLang="en-US" smtClean="0"/>
              <a:t>2020/3/24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46743-8D4B-4DFC-A9C0-210E1C1A603E}" type="slidenum">
              <a:rPr lang="zh-CN" altLang="en-US" smtClean="0"/>
              <a:t>‹#›</a:t>
            </a:fld>
            <a:endParaRPr lang="zh-CN" altLang="en-US"/>
          </a:p>
        </p:txBody>
      </p:sp>
    </p:spTree>
    <p:extLst>
      <p:ext uri="{BB962C8B-B14F-4D97-AF65-F5344CB8AC3E}">
        <p14:creationId xmlns:p14="http://schemas.microsoft.com/office/powerpoint/2010/main" val="447570818"/>
      </p:ext>
    </p:extLst>
  </p:cSld>
  <p:clrMap bg1="lt1" tx1="dk1" bg2="lt2" tx2="dk2" accent1="accent1" accent2="accent2" accent3="accent3" accent4="accent4" accent5="accent5" accent6="accent6" hlink="hlink" folHlink="folHlink"/>
  <p:hf sldNum="0" hdr="0" ftr="0" dt="0"/>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mozilla.org/zh-CN/docs/Web/HTTP/Statu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2336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52175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u="sng" kern="1200" smtClean="0">
                <a:solidFill>
                  <a:schemeClr val="tx1"/>
                </a:solidFill>
                <a:effectLst/>
                <a:latin typeface="+mn-lt"/>
                <a:ea typeface="+mn-ea"/>
                <a:cs typeface="+mn-cs"/>
                <a:hlinkClick r:id="rId3"/>
              </a:rPr>
              <a:t>https://developer.mozilla.org/zh-CN/docs/Web/HTTP/Status</a:t>
            </a:r>
            <a:endParaRPr lang="zh-CN" altLang="en-US"/>
          </a:p>
        </p:txBody>
      </p:sp>
    </p:spTree>
    <p:extLst>
      <p:ext uri="{BB962C8B-B14F-4D97-AF65-F5344CB8AC3E}">
        <p14:creationId xmlns:p14="http://schemas.microsoft.com/office/powerpoint/2010/main" val="4232326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8426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50891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600" b="0" i="0" kern="1200" smtClean="0">
                <a:solidFill>
                  <a:schemeClr val="tx1"/>
                </a:solidFill>
                <a:effectLst/>
                <a:latin typeface="+mn-lt"/>
                <a:ea typeface="+mn-ea"/>
                <a:cs typeface="+mn-cs"/>
              </a:rPr>
              <a:t>SNA</a:t>
            </a:r>
            <a:r>
              <a:rPr lang="zh-CN" altLang="en-US" sz="1600" b="0" i="0" kern="1200" smtClean="0">
                <a:solidFill>
                  <a:schemeClr val="tx1"/>
                </a:solidFill>
                <a:effectLst/>
                <a:latin typeface="+mn-lt"/>
                <a:ea typeface="+mn-ea"/>
                <a:cs typeface="+mn-cs"/>
              </a:rPr>
              <a:t>：</a:t>
            </a:r>
            <a:r>
              <a:rPr lang="en-US" altLang="zh-CN" sz="1600" b="0" i="0" kern="1200" smtClean="0">
                <a:solidFill>
                  <a:schemeClr val="tx1"/>
                </a:solidFill>
                <a:effectLst/>
                <a:latin typeface="+mn-lt"/>
                <a:ea typeface="+mn-ea"/>
                <a:cs typeface="+mn-cs"/>
              </a:rPr>
              <a:t>IBM</a:t>
            </a:r>
            <a:r>
              <a:rPr lang="zh-CN" altLang="en-US" sz="1600" b="0" i="0" kern="1200" smtClean="0">
                <a:solidFill>
                  <a:schemeClr val="tx1"/>
                </a:solidFill>
                <a:effectLst/>
                <a:latin typeface="+mn-lt"/>
                <a:ea typeface="+mn-ea"/>
                <a:cs typeface="+mn-cs"/>
              </a:rPr>
              <a:t>公司独立开发的适用于自己公司的网络体系结构，</a:t>
            </a:r>
            <a:r>
              <a:rPr lang="en-US" altLang="zh-CN" sz="1600" b="0" i="0" kern="1200" smtClean="0">
                <a:solidFill>
                  <a:schemeClr val="tx1"/>
                </a:solidFill>
                <a:effectLst/>
                <a:latin typeface="+mn-lt"/>
                <a:ea typeface="+mn-ea"/>
                <a:cs typeface="+mn-cs"/>
              </a:rPr>
              <a:t>System Network Architecture</a:t>
            </a:r>
          </a:p>
          <a:p>
            <a:r>
              <a:rPr lang="en-US" altLang="zh-CN" sz="1600" b="0" i="0" kern="1200" smtClean="0">
                <a:solidFill>
                  <a:schemeClr val="tx1"/>
                </a:solidFill>
                <a:effectLst/>
                <a:latin typeface="+mn-lt"/>
                <a:ea typeface="+mn-ea"/>
                <a:cs typeface="+mn-cs"/>
              </a:rPr>
              <a:t>DNA</a:t>
            </a:r>
            <a:r>
              <a:rPr lang="zh-CN" altLang="en-US" sz="1600" b="0" i="0" kern="1200" smtClean="0">
                <a:solidFill>
                  <a:schemeClr val="tx1"/>
                </a:solidFill>
                <a:effectLst/>
                <a:latin typeface="+mn-lt"/>
                <a:ea typeface="+mn-ea"/>
                <a:cs typeface="+mn-cs"/>
              </a:rPr>
              <a:t>：</a:t>
            </a:r>
            <a:r>
              <a:rPr lang="en-US" altLang="zh-CN" sz="1600" b="0" i="0" kern="1200" smtClean="0">
                <a:solidFill>
                  <a:schemeClr val="tx1"/>
                </a:solidFill>
                <a:effectLst/>
                <a:latin typeface="+mn-lt"/>
                <a:ea typeface="+mn-ea"/>
                <a:cs typeface="+mn-cs"/>
              </a:rPr>
              <a:t>DEC</a:t>
            </a:r>
            <a:r>
              <a:rPr lang="zh-CN" altLang="en-US" sz="1600" b="0" i="0" kern="1200" smtClean="0">
                <a:solidFill>
                  <a:schemeClr val="tx1"/>
                </a:solidFill>
                <a:effectLst/>
                <a:latin typeface="+mn-lt"/>
                <a:ea typeface="+mn-ea"/>
                <a:cs typeface="+mn-cs"/>
              </a:rPr>
              <a:t>公司开发的适合于自己公司的网络体系结构，</a:t>
            </a:r>
            <a:r>
              <a:rPr lang="en-US" altLang="zh-CN" sz="1600" b="0" i="0" kern="1200" smtClean="0">
                <a:solidFill>
                  <a:schemeClr val="tx1"/>
                </a:solidFill>
                <a:effectLst/>
                <a:latin typeface="+mn-lt"/>
                <a:ea typeface="+mn-ea"/>
                <a:cs typeface="+mn-cs"/>
              </a:rPr>
              <a:t>Date Network Archtecture</a:t>
            </a:r>
          </a:p>
          <a:p>
            <a:r>
              <a:rPr lang="en-US" altLang="zh-CN" sz="1600" b="0" i="0" kern="1200" smtClean="0">
                <a:solidFill>
                  <a:schemeClr val="tx1"/>
                </a:solidFill>
                <a:effectLst/>
                <a:latin typeface="+mn-lt"/>
                <a:ea typeface="+mn-ea"/>
                <a:cs typeface="+mn-cs"/>
              </a:rPr>
              <a:t>OSI/RM</a:t>
            </a:r>
            <a:r>
              <a:rPr lang="zh-CN" altLang="en-US" sz="1600" b="0" i="0" kern="1200" smtClean="0">
                <a:solidFill>
                  <a:schemeClr val="tx1"/>
                </a:solidFill>
                <a:effectLst/>
                <a:latin typeface="+mn-lt"/>
                <a:ea typeface="+mn-ea"/>
                <a:cs typeface="+mn-cs"/>
              </a:rPr>
              <a:t>：由</a:t>
            </a:r>
            <a:r>
              <a:rPr lang="en-US" altLang="zh-CN" sz="1600" b="0" i="0" kern="1200" smtClean="0">
                <a:solidFill>
                  <a:schemeClr val="tx1"/>
                </a:solidFill>
                <a:effectLst/>
                <a:latin typeface="+mn-lt"/>
                <a:ea typeface="+mn-ea"/>
                <a:cs typeface="+mn-cs"/>
              </a:rPr>
              <a:t>ISO</a:t>
            </a:r>
            <a:r>
              <a:rPr lang="zh-CN" altLang="en-US" sz="1600" b="0" i="0" kern="1200" smtClean="0">
                <a:solidFill>
                  <a:schemeClr val="tx1"/>
                </a:solidFill>
                <a:effectLst/>
                <a:latin typeface="+mn-lt"/>
                <a:ea typeface="+mn-ea"/>
                <a:cs typeface="+mn-cs"/>
              </a:rPr>
              <a:t>（国际化标准组织）统一规定的互联网参考模型，</a:t>
            </a:r>
            <a:r>
              <a:rPr lang="en-US" altLang="zh-CN" sz="1600" b="0" i="0" kern="1200" smtClean="0">
                <a:solidFill>
                  <a:schemeClr val="tx1"/>
                </a:solidFill>
                <a:effectLst/>
                <a:latin typeface="+mn-lt"/>
                <a:ea typeface="+mn-ea"/>
                <a:cs typeface="+mn-cs"/>
              </a:rPr>
              <a:t>Open System Interconnection Reference Model</a:t>
            </a:r>
            <a:r>
              <a:rPr lang="zh-CN" altLang="en-US" sz="1600" b="0" i="0" kern="1200" smtClean="0">
                <a:solidFill>
                  <a:schemeClr val="tx1"/>
                </a:solidFill>
                <a:effectLst/>
                <a:latin typeface="+mn-lt"/>
                <a:ea typeface="+mn-ea"/>
                <a:cs typeface="+mn-cs"/>
              </a:rPr>
              <a:t>（开放系统互连参考模型）</a:t>
            </a:r>
            <a:endParaRPr lang="zh-CN" altLang="en-US" sz="1600" b="0" i="0" kern="1200">
              <a:solidFill>
                <a:schemeClr val="tx1"/>
              </a:solidFill>
              <a:effectLst/>
              <a:latin typeface="+mn-lt"/>
              <a:ea typeface="+mn-ea"/>
              <a:cs typeface="+mn-cs"/>
            </a:endParaRPr>
          </a:p>
        </p:txBody>
      </p:sp>
    </p:spTree>
    <p:extLst>
      <p:ext uri="{BB962C8B-B14F-4D97-AF65-F5344CB8AC3E}">
        <p14:creationId xmlns:p14="http://schemas.microsoft.com/office/powerpoint/2010/main" val="3554265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6749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600" b="0" i="0" kern="1200" smtClean="0">
                <a:solidFill>
                  <a:schemeClr val="tx1"/>
                </a:solidFill>
                <a:effectLst/>
                <a:latin typeface="+mn-lt"/>
                <a:ea typeface="+mn-ea"/>
                <a:cs typeface="+mn-cs"/>
              </a:rPr>
              <a:t>SNA</a:t>
            </a:r>
            <a:r>
              <a:rPr lang="zh-CN" altLang="en-US" sz="1600" b="0" i="0" kern="1200" smtClean="0">
                <a:solidFill>
                  <a:schemeClr val="tx1"/>
                </a:solidFill>
                <a:effectLst/>
                <a:latin typeface="+mn-lt"/>
                <a:ea typeface="+mn-ea"/>
                <a:cs typeface="+mn-cs"/>
              </a:rPr>
              <a:t>：</a:t>
            </a:r>
            <a:r>
              <a:rPr lang="en-US" altLang="zh-CN" sz="1600" b="0" i="0" kern="1200" smtClean="0">
                <a:solidFill>
                  <a:schemeClr val="tx1"/>
                </a:solidFill>
                <a:effectLst/>
                <a:latin typeface="+mn-lt"/>
                <a:ea typeface="+mn-ea"/>
                <a:cs typeface="+mn-cs"/>
              </a:rPr>
              <a:t>IBM</a:t>
            </a:r>
            <a:r>
              <a:rPr lang="zh-CN" altLang="en-US" sz="1600" b="0" i="0" kern="1200" smtClean="0">
                <a:solidFill>
                  <a:schemeClr val="tx1"/>
                </a:solidFill>
                <a:effectLst/>
                <a:latin typeface="+mn-lt"/>
                <a:ea typeface="+mn-ea"/>
                <a:cs typeface="+mn-cs"/>
              </a:rPr>
              <a:t>公司独立开发的适用于自己公司的网络体系结构，</a:t>
            </a:r>
            <a:r>
              <a:rPr lang="en-US" altLang="zh-CN" sz="1600" b="0" i="0" kern="1200" smtClean="0">
                <a:solidFill>
                  <a:schemeClr val="tx1"/>
                </a:solidFill>
                <a:effectLst/>
                <a:latin typeface="+mn-lt"/>
                <a:ea typeface="+mn-ea"/>
                <a:cs typeface="+mn-cs"/>
              </a:rPr>
              <a:t>System Network Architecture</a:t>
            </a:r>
          </a:p>
          <a:p>
            <a:r>
              <a:rPr lang="en-US" altLang="zh-CN" sz="1600" b="0" i="0" kern="1200" smtClean="0">
                <a:solidFill>
                  <a:schemeClr val="tx1"/>
                </a:solidFill>
                <a:effectLst/>
                <a:latin typeface="+mn-lt"/>
                <a:ea typeface="+mn-ea"/>
                <a:cs typeface="+mn-cs"/>
              </a:rPr>
              <a:t>DNA</a:t>
            </a:r>
            <a:r>
              <a:rPr lang="zh-CN" altLang="en-US" sz="1600" b="0" i="0" kern="1200" smtClean="0">
                <a:solidFill>
                  <a:schemeClr val="tx1"/>
                </a:solidFill>
                <a:effectLst/>
                <a:latin typeface="+mn-lt"/>
                <a:ea typeface="+mn-ea"/>
                <a:cs typeface="+mn-cs"/>
              </a:rPr>
              <a:t>：</a:t>
            </a:r>
            <a:r>
              <a:rPr lang="en-US" altLang="zh-CN" sz="1600" b="0" i="0" kern="1200" smtClean="0">
                <a:solidFill>
                  <a:schemeClr val="tx1"/>
                </a:solidFill>
                <a:effectLst/>
                <a:latin typeface="+mn-lt"/>
                <a:ea typeface="+mn-ea"/>
                <a:cs typeface="+mn-cs"/>
              </a:rPr>
              <a:t>DEC</a:t>
            </a:r>
            <a:r>
              <a:rPr lang="zh-CN" altLang="en-US" sz="1600" b="0" i="0" kern="1200" smtClean="0">
                <a:solidFill>
                  <a:schemeClr val="tx1"/>
                </a:solidFill>
                <a:effectLst/>
                <a:latin typeface="+mn-lt"/>
                <a:ea typeface="+mn-ea"/>
                <a:cs typeface="+mn-cs"/>
              </a:rPr>
              <a:t>公司开发的适合于自己公司的网络体系结构，</a:t>
            </a:r>
            <a:r>
              <a:rPr lang="en-US" altLang="zh-CN" sz="1600" b="0" i="0" kern="1200" smtClean="0">
                <a:solidFill>
                  <a:schemeClr val="tx1"/>
                </a:solidFill>
                <a:effectLst/>
                <a:latin typeface="+mn-lt"/>
                <a:ea typeface="+mn-ea"/>
                <a:cs typeface="+mn-cs"/>
              </a:rPr>
              <a:t>Date Network Archtecture</a:t>
            </a:r>
          </a:p>
          <a:p>
            <a:r>
              <a:rPr lang="en-US" altLang="zh-CN" sz="1600" b="0" i="0" kern="1200" smtClean="0">
                <a:solidFill>
                  <a:schemeClr val="tx1"/>
                </a:solidFill>
                <a:effectLst/>
                <a:latin typeface="+mn-lt"/>
                <a:ea typeface="+mn-ea"/>
                <a:cs typeface="+mn-cs"/>
              </a:rPr>
              <a:t>OSI/RM</a:t>
            </a:r>
            <a:r>
              <a:rPr lang="zh-CN" altLang="en-US" sz="1600" b="0" i="0" kern="1200" smtClean="0">
                <a:solidFill>
                  <a:schemeClr val="tx1"/>
                </a:solidFill>
                <a:effectLst/>
                <a:latin typeface="+mn-lt"/>
                <a:ea typeface="+mn-ea"/>
                <a:cs typeface="+mn-cs"/>
              </a:rPr>
              <a:t>：由</a:t>
            </a:r>
            <a:r>
              <a:rPr lang="en-US" altLang="zh-CN" sz="1600" b="0" i="0" kern="1200" smtClean="0">
                <a:solidFill>
                  <a:schemeClr val="tx1"/>
                </a:solidFill>
                <a:effectLst/>
                <a:latin typeface="+mn-lt"/>
                <a:ea typeface="+mn-ea"/>
                <a:cs typeface="+mn-cs"/>
              </a:rPr>
              <a:t>ISO</a:t>
            </a:r>
            <a:r>
              <a:rPr lang="zh-CN" altLang="en-US" sz="1600" b="0" i="0" kern="1200" smtClean="0">
                <a:solidFill>
                  <a:schemeClr val="tx1"/>
                </a:solidFill>
                <a:effectLst/>
                <a:latin typeface="+mn-lt"/>
                <a:ea typeface="+mn-ea"/>
                <a:cs typeface="+mn-cs"/>
              </a:rPr>
              <a:t>（国际化标准组织）统一规定的互联网参考模型，</a:t>
            </a:r>
            <a:r>
              <a:rPr lang="en-US" altLang="zh-CN" sz="1600" b="0" i="0" kern="1200" smtClean="0">
                <a:solidFill>
                  <a:schemeClr val="tx1"/>
                </a:solidFill>
                <a:effectLst/>
                <a:latin typeface="+mn-lt"/>
                <a:ea typeface="+mn-ea"/>
                <a:cs typeface="+mn-cs"/>
              </a:rPr>
              <a:t>Open System Interconnection Reference Model</a:t>
            </a:r>
            <a:r>
              <a:rPr lang="zh-CN" altLang="en-US" sz="1600" b="0" i="0" kern="1200" smtClean="0">
                <a:solidFill>
                  <a:schemeClr val="tx1"/>
                </a:solidFill>
                <a:effectLst/>
                <a:latin typeface="+mn-lt"/>
                <a:ea typeface="+mn-ea"/>
                <a:cs typeface="+mn-cs"/>
              </a:rPr>
              <a:t>（开放系统互连参考模型）</a:t>
            </a:r>
            <a:endParaRPr lang="zh-CN" altLang="en-US" sz="1600" b="0" i="0" kern="1200">
              <a:solidFill>
                <a:schemeClr val="tx1"/>
              </a:solidFill>
              <a:effectLst/>
              <a:latin typeface="+mn-lt"/>
              <a:ea typeface="+mn-ea"/>
              <a:cs typeface="+mn-cs"/>
            </a:endParaRPr>
          </a:p>
        </p:txBody>
      </p:sp>
    </p:spTree>
    <p:extLst>
      <p:ext uri="{BB962C8B-B14F-4D97-AF65-F5344CB8AC3E}">
        <p14:creationId xmlns:p14="http://schemas.microsoft.com/office/powerpoint/2010/main" val="1181111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600" b="0" i="0" kern="1200">
              <a:solidFill>
                <a:schemeClr val="tx1"/>
              </a:solidFill>
              <a:effectLst/>
              <a:latin typeface="+mn-lt"/>
              <a:ea typeface="+mn-ea"/>
              <a:cs typeface="+mn-cs"/>
            </a:endParaRPr>
          </a:p>
        </p:txBody>
      </p:sp>
    </p:spTree>
    <p:extLst>
      <p:ext uri="{BB962C8B-B14F-4D97-AF65-F5344CB8AC3E}">
        <p14:creationId xmlns:p14="http://schemas.microsoft.com/office/powerpoint/2010/main" val="205374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91177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57287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31609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版式">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9E4CA55F-9739-43C3-A825-A134A524E59F}"/>
              </a:ext>
            </a:extLst>
          </p:cNvPr>
          <p:cNvPicPr>
            <a:picLocks noChangeAspect="1"/>
          </p:cNvPicPr>
          <p:nvPr userDrawn="1"/>
        </p:nvPicPr>
        <p:blipFill rotWithShape="1">
          <a:blip r:embed="rId2"/>
          <a:srcRect l="2676" t="13262" r="34397" b="22052"/>
          <a:stretch>
            <a:fillRect/>
          </a:stretch>
        </p:blipFill>
        <p:spPr>
          <a:xfrm>
            <a:off x="-404" y="8306"/>
            <a:ext cx="23039471" cy="11922850"/>
          </a:xfrm>
          <a:prstGeom prst="rect">
            <a:avLst/>
          </a:prstGeom>
        </p:spPr>
      </p:pic>
      <p:sp>
        <p:nvSpPr>
          <p:cNvPr id="4" name="流程图: 过程 3">
            <a:extLst>
              <a:ext uri="{FF2B5EF4-FFF2-40B4-BE49-F238E27FC236}">
                <a16:creationId xmlns="" xmlns:a16="http://schemas.microsoft.com/office/drawing/2014/main" id="{7A2D8E61-D0FC-47F9-8C11-8CB3D51B95F9}"/>
              </a:ext>
            </a:extLst>
          </p:cNvPr>
          <p:cNvSpPr/>
          <p:nvPr userDrawn="1"/>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3"/>
          </a:p>
        </p:txBody>
      </p:sp>
      <p:grpSp>
        <p:nvGrpSpPr>
          <p:cNvPr id="5" name="组合 4">
            <a:extLst>
              <a:ext uri="{FF2B5EF4-FFF2-40B4-BE49-F238E27FC236}">
                <a16:creationId xmlns="" xmlns:a16="http://schemas.microsoft.com/office/drawing/2014/main" id="{3212AFB2-6545-4568-BD86-6B1983B49465}"/>
              </a:ext>
            </a:extLst>
          </p:cNvPr>
          <p:cNvGrpSpPr/>
          <p:nvPr userDrawn="1"/>
        </p:nvGrpSpPr>
        <p:grpSpPr>
          <a:xfrm>
            <a:off x="701975" y="12150175"/>
            <a:ext cx="4697719" cy="415832"/>
            <a:chOff x="7733871" y="10770757"/>
            <a:chExt cx="6896570" cy="610470"/>
          </a:xfrm>
        </p:grpSpPr>
        <p:pic>
          <p:nvPicPr>
            <p:cNvPr id="6" name="网易云课堂logo.png" descr="网易云课堂logo.png">
              <a:extLst>
                <a:ext uri="{FF2B5EF4-FFF2-40B4-BE49-F238E27FC236}">
                  <a16:creationId xmlns="" xmlns:a16="http://schemas.microsoft.com/office/drawing/2014/main" id="{DBE05E54-699D-4E84-BBEA-3970E079D60E}"/>
                </a:ext>
              </a:extLst>
            </p:cNvPr>
            <p:cNvPicPr>
              <a:picLocks noChangeAspect="1"/>
            </p:cNvPicPr>
            <p:nvPr/>
          </p:nvPicPr>
          <p:blipFill>
            <a:blip r:embed="rId3"/>
            <a:stretch>
              <a:fillRect/>
            </a:stretch>
          </p:blipFill>
          <p:spPr>
            <a:xfrm>
              <a:off x="7733871" y="10770757"/>
              <a:ext cx="3730635" cy="610470"/>
            </a:xfrm>
            <a:prstGeom prst="rect">
              <a:avLst/>
            </a:prstGeom>
            <a:ln w="12700">
              <a:miter lim="400000"/>
            </a:ln>
          </p:spPr>
        </p:pic>
        <p:sp>
          <p:nvSpPr>
            <p:cNvPr id="7" name="线条">
              <a:extLst>
                <a:ext uri="{FF2B5EF4-FFF2-40B4-BE49-F238E27FC236}">
                  <a16:creationId xmlns="" xmlns:a16="http://schemas.microsoft.com/office/drawing/2014/main" id="{C7814494-1433-40EE-83EE-D8A4EE7C31F9}"/>
                </a:ext>
              </a:extLst>
            </p:cNvPr>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942" rtl="0" eaLnBrk="1" latinLnBrk="0" hangingPunct="1">
                <a:defRPr sz="3401" kern="1200">
                  <a:solidFill>
                    <a:schemeClr val="tx1"/>
                  </a:solidFill>
                  <a:latin typeface="+mn-lt"/>
                  <a:ea typeface="+mn-ea"/>
                  <a:cs typeface="+mn-cs"/>
                </a:defRPr>
              </a:lvl1pPr>
              <a:lvl2pPr marL="863971" algn="l" defTabSz="1727942" rtl="0" eaLnBrk="1" latinLnBrk="0" hangingPunct="1">
                <a:defRPr sz="3401" kern="1200">
                  <a:solidFill>
                    <a:schemeClr val="tx1"/>
                  </a:solidFill>
                  <a:latin typeface="+mn-lt"/>
                  <a:ea typeface="+mn-ea"/>
                  <a:cs typeface="+mn-cs"/>
                </a:defRPr>
              </a:lvl2pPr>
              <a:lvl3pPr marL="1727942" algn="l" defTabSz="1727942" rtl="0" eaLnBrk="1" latinLnBrk="0" hangingPunct="1">
                <a:defRPr sz="3401" kern="1200">
                  <a:solidFill>
                    <a:schemeClr val="tx1"/>
                  </a:solidFill>
                  <a:latin typeface="+mn-lt"/>
                  <a:ea typeface="+mn-ea"/>
                  <a:cs typeface="+mn-cs"/>
                </a:defRPr>
              </a:lvl3pPr>
              <a:lvl4pPr marL="2591913" algn="l" defTabSz="1727942" rtl="0" eaLnBrk="1" latinLnBrk="0" hangingPunct="1">
                <a:defRPr sz="3401" kern="1200">
                  <a:solidFill>
                    <a:schemeClr val="tx1"/>
                  </a:solidFill>
                  <a:latin typeface="+mn-lt"/>
                  <a:ea typeface="+mn-ea"/>
                  <a:cs typeface="+mn-cs"/>
                </a:defRPr>
              </a:lvl4pPr>
              <a:lvl5pPr marL="3455883" algn="l" defTabSz="1727942" rtl="0" eaLnBrk="1" latinLnBrk="0" hangingPunct="1">
                <a:defRPr sz="3401" kern="1200">
                  <a:solidFill>
                    <a:schemeClr val="tx1"/>
                  </a:solidFill>
                  <a:latin typeface="+mn-lt"/>
                  <a:ea typeface="+mn-ea"/>
                  <a:cs typeface="+mn-cs"/>
                </a:defRPr>
              </a:lvl5pPr>
              <a:lvl6pPr marL="4319854" algn="l" defTabSz="1727942" rtl="0" eaLnBrk="1" latinLnBrk="0" hangingPunct="1">
                <a:defRPr sz="3401" kern="1200">
                  <a:solidFill>
                    <a:schemeClr val="tx1"/>
                  </a:solidFill>
                  <a:latin typeface="+mn-lt"/>
                  <a:ea typeface="+mn-ea"/>
                  <a:cs typeface="+mn-cs"/>
                </a:defRPr>
              </a:lvl6pPr>
              <a:lvl7pPr marL="5183825" algn="l" defTabSz="1727942" rtl="0" eaLnBrk="1" latinLnBrk="0" hangingPunct="1">
                <a:defRPr sz="3401" kern="1200">
                  <a:solidFill>
                    <a:schemeClr val="tx1"/>
                  </a:solidFill>
                  <a:latin typeface="+mn-lt"/>
                  <a:ea typeface="+mn-ea"/>
                  <a:cs typeface="+mn-cs"/>
                </a:defRPr>
              </a:lvl7pPr>
              <a:lvl8pPr marL="6047796" algn="l" defTabSz="1727942" rtl="0" eaLnBrk="1" latinLnBrk="0" hangingPunct="1">
                <a:defRPr sz="3401" kern="1200">
                  <a:solidFill>
                    <a:schemeClr val="tx1"/>
                  </a:solidFill>
                  <a:latin typeface="+mn-lt"/>
                  <a:ea typeface="+mn-ea"/>
                  <a:cs typeface="+mn-cs"/>
                </a:defRPr>
              </a:lvl8pPr>
              <a:lvl9pPr marL="6911767" algn="l" defTabSz="1727942" rtl="0" eaLnBrk="1" latinLnBrk="0" hangingPunct="1">
                <a:defRPr sz="3401" kern="1200">
                  <a:solidFill>
                    <a:schemeClr val="tx1"/>
                  </a:solidFill>
                  <a:latin typeface="+mn-lt"/>
                  <a:ea typeface="+mn-ea"/>
                  <a:cs typeface="+mn-cs"/>
                </a:defRPr>
              </a:lvl9pPr>
            </a:lstStyle>
            <a:p>
              <a:endParaRPr/>
            </a:p>
          </p:txBody>
        </p:sp>
        <p:pic>
          <p:nvPicPr>
            <p:cNvPr id="8" name="图片 7" descr="图片 2">
              <a:extLst>
                <a:ext uri="{FF2B5EF4-FFF2-40B4-BE49-F238E27FC236}">
                  <a16:creationId xmlns="" xmlns:a16="http://schemas.microsoft.com/office/drawing/2014/main" id="{C1AAB4F0-F6C6-4DB5-B776-3555E67C97DA}"/>
                </a:ext>
              </a:extLst>
            </p:cNvPr>
            <p:cNvPicPr>
              <a:picLocks noChangeAspect="1"/>
            </p:cNvPicPr>
            <p:nvPr/>
          </p:nvPicPr>
          <p:blipFill>
            <a:blip r:embed="rId4"/>
            <a:stretch>
              <a:fillRect/>
            </a:stretch>
          </p:blipFill>
          <p:spPr>
            <a:xfrm>
              <a:off x="12431590" y="10834162"/>
              <a:ext cx="2198851" cy="507932"/>
            </a:xfrm>
            <a:prstGeom prst="rect">
              <a:avLst/>
            </a:prstGeom>
            <a:ln w="12700">
              <a:miter lim="400000"/>
            </a:ln>
          </p:spPr>
        </p:pic>
      </p:grpSp>
      <p:sp>
        <p:nvSpPr>
          <p:cNvPr id="13" name="文本占位符 12">
            <a:extLst>
              <a:ext uri="{FF2B5EF4-FFF2-40B4-BE49-F238E27FC236}">
                <a16:creationId xmlns="" xmlns:a16="http://schemas.microsoft.com/office/drawing/2014/main" id="{31FA6CDF-8CED-4FE7-A688-0098C4E67CD8}"/>
              </a:ext>
            </a:extLst>
          </p:cNvPr>
          <p:cNvSpPr>
            <a:spLocks noGrp="1"/>
          </p:cNvSpPr>
          <p:nvPr>
            <p:ph type="body" sz="quarter" idx="10" hasCustomPrompt="1"/>
          </p:nvPr>
        </p:nvSpPr>
        <p:spPr>
          <a:xfrm>
            <a:off x="3725978" y="4095175"/>
            <a:ext cx="15586706" cy="1575000"/>
          </a:xfrm>
          <a:prstGeom prst="rect">
            <a:avLst/>
          </a:prstGeom>
          <a:noFill/>
        </p:spPr>
        <p:txBody>
          <a:bodyPr wrap="square" rtlCol="0" anchor="t" anchorCtr="0">
            <a:noAutofit/>
          </a:bodyPr>
          <a:lstStyle>
            <a:lvl1pPr marL="0" indent="0" algn="ctr">
              <a:buNone/>
              <a:def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defRPr>
            </a:lvl1pPr>
          </a:lstStyle>
          <a:p>
            <a:pPr marL="0" lvl="0" algn="ctr" defTabSz="1219170">
              <a:lnSpc>
                <a:spcPct val="105000"/>
              </a:lnSpc>
            </a:pPr>
            <a:r>
              <a:rPr lang="zh-CN" altLang="en-US" dirty="0"/>
              <a:t>编辑标题文本</a:t>
            </a:r>
          </a:p>
        </p:txBody>
      </p:sp>
      <p:sp>
        <p:nvSpPr>
          <p:cNvPr id="15" name="文本占位符 14">
            <a:extLst>
              <a:ext uri="{FF2B5EF4-FFF2-40B4-BE49-F238E27FC236}">
                <a16:creationId xmlns="" xmlns:a16="http://schemas.microsoft.com/office/drawing/2014/main" id="{67C6E9EB-A47D-4615-91DC-D824C0BE0A9E}"/>
              </a:ext>
            </a:extLst>
          </p:cNvPr>
          <p:cNvSpPr>
            <a:spLocks noGrp="1"/>
          </p:cNvSpPr>
          <p:nvPr>
            <p:ph type="body" sz="quarter" idx="11" hasCustomPrompt="1"/>
          </p:nvPr>
        </p:nvSpPr>
        <p:spPr>
          <a:xfrm>
            <a:off x="3981528" y="6003173"/>
            <a:ext cx="15075606" cy="1341008"/>
          </a:xfrm>
          <a:prstGeom prst="rect">
            <a:avLst/>
          </a:prstGeom>
          <a:noFill/>
        </p:spPr>
        <p:txBody>
          <a:bodyPr wrap="square" rtlCol="0" anchor="t">
            <a:spAutoFit/>
          </a:bodyPr>
          <a:lstStyle>
            <a:lvl1pPr marL="0" indent="0" algn="ctr">
              <a:buNone/>
              <a:defRPr lang="zh-CN" altLang="en-US" sz="6050" dirty="0">
                <a:solidFill>
                  <a:srgbClr val="4D4D4D"/>
                </a:solidFill>
                <a:latin typeface="思源黑体 CN Medium" panose="020B0600000000000000" pitchFamily="34" charset="-122"/>
                <a:ea typeface="思源黑体 CN Medium" panose="020B0600000000000000" pitchFamily="34" charset="-122"/>
                <a:cs typeface="Noto Sans CJK SC Medium" charset="-122"/>
              </a:defRPr>
            </a:lvl1pPr>
          </a:lstStyle>
          <a:p>
            <a:pPr marL="0" lvl="0" algn="ctr" defTabSz="1219170"/>
            <a:r>
              <a:rPr lang="zh-CN" altLang="en-US" dirty="0"/>
              <a:t>编辑副标题文本</a:t>
            </a:r>
          </a:p>
        </p:txBody>
      </p:sp>
    </p:spTree>
    <p:extLst>
      <p:ext uri="{BB962C8B-B14F-4D97-AF65-F5344CB8AC3E}">
        <p14:creationId xmlns:p14="http://schemas.microsoft.com/office/powerpoint/2010/main" val="136459498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3" name="标题占位符 1">
            <a:extLst>
              <a:ext uri="{FF2B5EF4-FFF2-40B4-BE49-F238E27FC236}">
                <a16:creationId xmlns="" xmlns:a16="http://schemas.microsoft.com/office/drawing/2014/main" id="{CAB2867E-9B5C-4ECA-A4A6-981C127840EB}"/>
              </a:ext>
            </a:extLst>
          </p:cNvPr>
          <p:cNvSpPr>
            <a:spLocks noGrp="1"/>
          </p:cNvSpPr>
          <p:nvPr>
            <p:ph type="title" hasCustomPrompt="1"/>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单击此处编辑标题样式</a:t>
            </a:r>
          </a:p>
        </p:txBody>
      </p:sp>
      <p:sp>
        <p:nvSpPr>
          <p:cNvPr id="4" name="矩形 3">
            <a:extLst>
              <a:ext uri="{FF2B5EF4-FFF2-40B4-BE49-F238E27FC236}">
                <a16:creationId xmlns="" xmlns:a16="http://schemas.microsoft.com/office/drawing/2014/main" id="{3CBB117A-7A32-4734-96D9-311F2E8D4167}"/>
              </a:ext>
            </a:extLst>
          </p:cNvPr>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3"/>
          </a:p>
        </p:txBody>
      </p:sp>
      <p:pic>
        <p:nvPicPr>
          <p:cNvPr id="5" name="图片 4">
            <a:extLst>
              <a:ext uri="{FF2B5EF4-FFF2-40B4-BE49-F238E27FC236}">
                <a16:creationId xmlns="" xmlns:a16="http://schemas.microsoft.com/office/drawing/2014/main" id="{016C09CD-D4C8-4449-9375-B14FAEA58BEF}"/>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720000" y="12348000"/>
            <a:ext cx="4089600" cy="360000"/>
          </a:xfrm>
          <a:prstGeom prst="rect">
            <a:avLst/>
          </a:prstGeom>
        </p:spPr>
      </p:pic>
      <p:sp>
        <p:nvSpPr>
          <p:cNvPr id="10" name="文本占位符 8">
            <a:extLst>
              <a:ext uri="{FF2B5EF4-FFF2-40B4-BE49-F238E27FC236}">
                <a16:creationId xmlns="" xmlns:a16="http://schemas.microsoft.com/office/drawing/2014/main" id="{546CA23A-C8B4-4D01-89D3-6C019BD81C71}"/>
              </a:ext>
            </a:extLst>
          </p:cNvPr>
          <p:cNvSpPr>
            <a:spLocks noGrp="1"/>
          </p:cNvSpPr>
          <p:nvPr>
            <p:ph type="body" sz="quarter" idx="11" hasCustomPrompt="1"/>
          </p:nvPr>
        </p:nvSpPr>
        <p:spPr>
          <a:xfrm>
            <a:off x="5279837" y="5760000"/>
            <a:ext cx="12019004" cy="1027974"/>
          </a:xfrm>
          <a:prstGeom prst="rect">
            <a:avLst/>
          </a:prstGeom>
          <a:noFill/>
        </p:spPr>
        <p:txBody>
          <a:bodyPr wrap="square" rtlCol="0">
            <a:spAutoFit/>
          </a:bodyPr>
          <a:lstStyle>
            <a:lvl1pPr marL="609585" indent="-609585">
              <a:buClr>
                <a:srgbClr val="1577BA"/>
              </a:buClr>
              <a:buFont typeface="Wingdings" panose="05000000000000000000" pitchFamily="2" charset="2"/>
              <a:buChar char="n"/>
              <a:defRPr lang="zh-CN" altLang="en-US" sz="4533" dirty="0">
                <a:latin typeface="思源黑体 CN Medium" panose="020B0600000000000000" charset="-122"/>
                <a:ea typeface="思源黑体 CN Medium" panose="020B0600000000000000" charset="-122"/>
              </a:defRPr>
            </a:lvl1pPr>
          </a:lstStyle>
          <a:p>
            <a:pPr marL="609585" indent="-609585">
              <a:buClr>
                <a:srgbClr val="1577BA"/>
              </a:buClr>
              <a:buFont typeface="Wingdings" panose="05000000000000000000" pitchFamily="2" charset="2"/>
              <a:buChar char="n"/>
            </a:pPr>
            <a:r>
              <a:rPr lang="zh-CN" altLang="en-US" sz="4533" dirty="0">
                <a:solidFill>
                  <a:schemeClr val="tx1"/>
                </a:solidFill>
                <a:latin typeface="思源黑体 CN Medium" panose="020B0600000000000000" charset="-122"/>
                <a:ea typeface="思源黑体 CN Medium" panose="020B0600000000000000" charset="-122"/>
                <a:sym typeface="+mn-ea"/>
              </a:rPr>
              <a:t> 母版已经空格了无需再增加空格</a:t>
            </a:r>
            <a:endParaRPr lang="zh-CN" altLang="en-US" sz="4533" dirty="0">
              <a:solidFill>
                <a:schemeClr val="tx1"/>
              </a:solidFill>
              <a:latin typeface="思源黑体 CN Medium" panose="020B0600000000000000" charset="-122"/>
              <a:ea typeface="思源黑体 CN Medium" panose="020B0600000000000000" charset="-122"/>
            </a:endParaRPr>
          </a:p>
        </p:txBody>
      </p:sp>
      <p:sp>
        <p:nvSpPr>
          <p:cNvPr id="11" name="文本占位符 8">
            <a:extLst>
              <a:ext uri="{FF2B5EF4-FFF2-40B4-BE49-F238E27FC236}">
                <a16:creationId xmlns="" xmlns:a16="http://schemas.microsoft.com/office/drawing/2014/main" id="{C1A25A41-C8A4-415C-B20B-D701BB5AD920}"/>
              </a:ext>
            </a:extLst>
          </p:cNvPr>
          <p:cNvSpPr>
            <a:spLocks noGrp="1"/>
          </p:cNvSpPr>
          <p:nvPr>
            <p:ph type="body" sz="quarter" idx="12" hasCustomPrompt="1"/>
          </p:nvPr>
        </p:nvSpPr>
        <p:spPr>
          <a:xfrm>
            <a:off x="5279837" y="7437600"/>
            <a:ext cx="12019004" cy="1027974"/>
          </a:xfrm>
          <a:prstGeom prst="rect">
            <a:avLst/>
          </a:prstGeom>
          <a:noFill/>
        </p:spPr>
        <p:txBody>
          <a:bodyPr wrap="square" rtlCol="0">
            <a:spAutoFit/>
          </a:bodyPr>
          <a:lstStyle>
            <a:lvl1pPr marL="609585" indent="-609585">
              <a:buClr>
                <a:srgbClr val="1577BA"/>
              </a:buClr>
              <a:buFont typeface="Wingdings" panose="05000000000000000000" pitchFamily="2" charset="2"/>
              <a:buChar char="n"/>
              <a:defRPr lang="zh-CN" altLang="en-US" sz="4533" dirty="0">
                <a:latin typeface="思源黑体 CN Medium" panose="020B0600000000000000" charset="-122"/>
                <a:ea typeface="思源黑体 CN Medium" panose="020B0600000000000000" charset="-122"/>
              </a:defRPr>
            </a:lvl1pPr>
          </a:lstStyle>
          <a:p>
            <a:pPr marL="609585" indent="-609585">
              <a:buClr>
                <a:srgbClr val="1577BA"/>
              </a:buClr>
              <a:buFont typeface="Wingdings" panose="05000000000000000000" pitchFamily="2" charset="2"/>
              <a:buChar char="n"/>
            </a:pPr>
            <a:r>
              <a:rPr lang="zh-CN" altLang="en-US" sz="4533" dirty="0">
                <a:solidFill>
                  <a:schemeClr val="tx1"/>
                </a:solidFill>
                <a:latin typeface="思源黑体 CN Medium" panose="020B0600000000000000" charset="-122"/>
                <a:ea typeface="思源黑体 CN Medium" panose="020B0600000000000000" charset="-122"/>
                <a:sym typeface="+mn-ea"/>
              </a:rPr>
              <a:t> 母版已经空格了无需再增加空格</a:t>
            </a:r>
            <a:endParaRPr lang="zh-CN" altLang="en-US" sz="4533" dirty="0">
              <a:solidFill>
                <a:schemeClr val="tx1"/>
              </a:solidFill>
              <a:latin typeface="思源黑体 CN Medium" panose="020B0600000000000000" charset="-122"/>
              <a:ea typeface="思源黑体 CN Medium" panose="020B0600000000000000" charset="-122"/>
            </a:endParaRPr>
          </a:p>
        </p:txBody>
      </p:sp>
      <p:sp>
        <p:nvSpPr>
          <p:cNvPr id="8" name="文本占位符 8">
            <a:extLst>
              <a:ext uri="{FF2B5EF4-FFF2-40B4-BE49-F238E27FC236}">
                <a16:creationId xmlns="" xmlns:a16="http://schemas.microsoft.com/office/drawing/2014/main" id="{BEA69160-7C75-4900-8381-D99C6BAD57A1}"/>
              </a:ext>
            </a:extLst>
          </p:cNvPr>
          <p:cNvSpPr>
            <a:spLocks noGrp="1"/>
          </p:cNvSpPr>
          <p:nvPr>
            <p:ph type="body" sz="quarter" idx="13" hasCustomPrompt="1"/>
          </p:nvPr>
        </p:nvSpPr>
        <p:spPr>
          <a:xfrm>
            <a:off x="5279837" y="4078800"/>
            <a:ext cx="12019004" cy="1027974"/>
          </a:xfrm>
          <a:prstGeom prst="rect">
            <a:avLst/>
          </a:prstGeom>
          <a:noFill/>
        </p:spPr>
        <p:txBody>
          <a:bodyPr wrap="square" rtlCol="0">
            <a:spAutoFit/>
          </a:bodyPr>
          <a:lstStyle>
            <a:lvl1pPr marL="609585" indent="-609585">
              <a:buClr>
                <a:srgbClr val="1577BA"/>
              </a:buClr>
              <a:buFont typeface="Wingdings" panose="05000000000000000000" pitchFamily="2" charset="2"/>
              <a:buChar char="n"/>
              <a:defRPr lang="zh-CN" altLang="en-US" sz="4533" dirty="0">
                <a:latin typeface="思源黑体 CN Medium" panose="020B0600000000000000" charset="-122"/>
                <a:ea typeface="思源黑体 CN Medium" panose="020B0600000000000000" charset="-122"/>
              </a:defRPr>
            </a:lvl1pPr>
          </a:lstStyle>
          <a:p>
            <a:pPr marL="609585" indent="-609585">
              <a:buClr>
                <a:srgbClr val="1577BA"/>
              </a:buClr>
              <a:buFont typeface="Wingdings" panose="05000000000000000000" pitchFamily="2" charset="2"/>
              <a:buChar char="n"/>
            </a:pPr>
            <a:r>
              <a:rPr lang="zh-CN" altLang="en-US" sz="4533" dirty="0">
                <a:solidFill>
                  <a:schemeClr val="tx1"/>
                </a:solidFill>
                <a:latin typeface="思源黑体 CN Medium" panose="020B0600000000000000" charset="-122"/>
                <a:ea typeface="思源黑体 CN Medium" panose="020B0600000000000000" charset="-122"/>
                <a:sym typeface="+mn-ea"/>
              </a:rPr>
              <a:t> 母版已经空格了无需再增加空格</a:t>
            </a:r>
            <a:endParaRPr lang="zh-CN" altLang="en-US" sz="4533" dirty="0">
              <a:solidFill>
                <a:schemeClr val="tx1"/>
              </a:solidFill>
              <a:latin typeface="思源黑体 CN Medium" panose="020B0600000000000000" charset="-122"/>
              <a:ea typeface="思源黑体 CN Medium" panose="020B0600000000000000" charset="-122"/>
            </a:endParaRPr>
          </a:p>
        </p:txBody>
      </p:sp>
    </p:spTree>
    <p:extLst>
      <p:ext uri="{BB962C8B-B14F-4D97-AF65-F5344CB8AC3E}">
        <p14:creationId xmlns:p14="http://schemas.microsoft.com/office/powerpoint/2010/main" val="152021420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小节页版式">
    <p:spTree>
      <p:nvGrpSpPr>
        <p:cNvPr id="1" name=""/>
        <p:cNvGrpSpPr/>
        <p:nvPr/>
      </p:nvGrpSpPr>
      <p:grpSpPr>
        <a:xfrm>
          <a:off x="0" y="0"/>
          <a:ext cx="0" cy="0"/>
          <a:chOff x="0" y="0"/>
          <a:chExt cx="0" cy="0"/>
        </a:xfrm>
      </p:grpSpPr>
      <p:sp>
        <p:nvSpPr>
          <p:cNvPr id="14" name="文本占位符 13">
            <a:extLst>
              <a:ext uri="{FF2B5EF4-FFF2-40B4-BE49-F238E27FC236}">
                <a16:creationId xmlns="" xmlns:a16="http://schemas.microsoft.com/office/drawing/2014/main" id="{25FC87A2-50F7-49CD-BC95-57A6C8AE6ABE}"/>
              </a:ext>
            </a:extLst>
          </p:cNvPr>
          <p:cNvSpPr>
            <a:spLocks noGrp="1"/>
          </p:cNvSpPr>
          <p:nvPr>
            <p:ph type="body" sz="quarter" idx="11" hasCustomPrompt="1"/>
          </p:nvPr>
        </p:nvSpPr>
        <p:spPr>
          <a:xfrm>
            <a:off x="7424559" y="7733109"/>
            <a:ext cx="8190269" cy="1330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ctr">
              <a:buNone/>
              <a:defRPr lang="zh-CN" altLang="en-US" sz="6000" dirty="0">
                <a:latin typeface="思源黑体 CN Bold" panose="020B0800000000000000" charset="-122"/>
                <a:ea typeface="思源黑体 CN Bold" panose="020B0800000000000000" charset="-122"/>
              </a:defRPr>
            </a:lvl1pPr>
          </a:lstStyle>
          <a:p>
            <a:pPr marL="0" lvl="0" algn="ctr" defTabSz="1219170"/>
            <a:r>
              <a:rPr lang="zh-CN" altLang="en-US" dirty="0"/>
              <a:t>点击编辑小节标题</a:t>
            </a:r>
          </a:p>
        </p:txBody>
      </p:sp>
      <p:sp>
        <p:nvSpPr>
          <p:cNvPr id="3" name="Oval 5">
            <a:extLst>
              <a:ext uri="{FF2B5EF4-FFF2-40B4-BE49-F238E27FC236}">
                <a16:creationId xmlns="" xmlns:a16="http://schemas.microsoft.com/office/drawing/2014/main" id="{53BB81F4-4FD9-4FA9-862E-E761407242EE}"/>
              </a:ext>
            </a:extLst>
          </p:cNvPr>
          <p:cNvSpPr>
            <a:spLocks noChangeArrowheads="1"/>
          </p:cNvSpPr>
          <p:nvPr userDrawn="1"/>
        </p:nvSpPr>
        <p:spPr bwMode="auto">
          <a:xfrm>
            <a:off x="9391290" y="253209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3">
              <a:solidFill>
                <a:srgbClr val="1475B2"/>
              </a:solidFill>
              <a:latin typeface="微软雅黑" panose="020B0503020204020204" pitchFamily="34" charset="-122"/>
              <a:ea typeface="微软雅黑" panose="020B0503020204020204" pitchFamily="34" charset="-122"/>
            </a:endParaRPr>
          </a:p>
        </p:txBody>
      </p:sp>
      <p:sp>
        <p:nvSpPr>
          <p:cNvPr id="4" name="Freeform 8">
            <a:extLst>
              <a:ext uri="{FF2B5EF4-FFF2-40B4-BE49-F238E27FC236}">
                <a16:creationId xmlns="" xmlns:a16="http://schemas.microsoft.com/office/drawing/2014/main" id="{CDDE9BC8-0616-49F7-BFAE-2BADD4FD35BE}"/>
              </a:ext>
            </a:extLst>
          </p:cNvPr>
          <p:cNvSpPr/>
          <p:nvPr userDrawn="1"/>
        </p:nvSpPr>
        <p:spPr bwMode="auto">
          <a:xfrm>
            <a:off x="9181303" y="465304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3">
              <a:latin typeface="微软雅黑" panose="020B0503020204020204" pitchFamily="34" charset="-122"/>
              <a:ea typeface="微软雅黑" panose="020B0503020204020204" pitchFamily="34" charset="-122"/>
            </a:endParaRPr>
          </a:p>
        </p:txBody>
      </p:sp>
      <p:sp>
        <p:nvSpPr>
          <p:cNvPr id="5" name="Oval 9">
            <a:extLst>
              <a:ext uri="{FF2B5EF4-FFF2-40B4-BE49-F238E27FC236}">
                <a16:creationId xmlns="" xmlns:a16="http://schemas.microsoft.com/office/drawing/2014/main" id="{DD3E640C-F295-48BA-9A92-8002506DB6A9}"/>
              </a:ext>
            </a:extLst>
          </p:cNvPr>
          <p:cNvSpPr>
            <a:spLocks noChangeArrowheads="1"/>
          </p:cNvSpPr>
          <p:nvPr userDrawn="1"/>
        </p:nvSpPr>
        <p:spPr bwMode="auto">
          <a:xfrm>
            <a:off x="13732187" y="449704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3">
              <a:latin typeface="微软雅黑" panose="020B0503020204020204" pitchFamily="34" charset="-122"/>
              <a:ea typeface="微软雅黑" panose="020B0503020204020204" pitchFamily="34" charset="-122"/>
            </a:endParaRPr>
          </a:p>
        </p:txBody>
      </p:sp>
      <p:sp>
        <p:nvSpPr>
          <p:cNvPr id="6" name="Oval 10">
            <a:extLst>
              <a:ext uri="{FF2B5EF4-FFF2-40B4-BE49-F238E27FC236}">
                <a16:creationId xmlns="" xmlns:a16="http://schemas.microsoft.com/office/drawing/2014/main" id="{AA61C3E7-406A-4941-8473-2CF8B63ED714}"/>
              </a:ext>
            </a:extLst>
          </p:cNvPr>
          <p:cNvSpPr>
            <a:spLocks noChangeArrowheads="1"/>
          </p:cNvSpPr>
          <p:nvPr userDrawn="1"/>
        </p:nvSpPr>
        <p:spPr bwMode="auto">
          <a:xfrm>
            <a:off x="9046304" y="449704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3">
              <a:latin typeface="微软雅黑" panose="020B0503020204020204" pitchFamily="34" charset="-122"/>
              <a:ea typeface="微软雅黑" panose="020B0503020204020204" pitchFamily="34" charset="-122"/>
            </a:endParaRPr>
          </a:p>
        </p:txBody>
      </p:sp>
      <p:cxnSp>
        <p:nvCxnSpPr>
          <p:cNvPr id="8" name="直接连接符 15">
            <a:extLst>
              <a:ext uri="{FF2B5EF4-FFF2-40B4-BE49-F238E27FC236}">
                <a16:creationId xmlns="" xmlns:a16="http://schemas.microsoft.com/office/drawing/2014/main" id="{F100A95F-33C9-4843-935E-18B401549000}"/>
              </a:ext>
            </a:extLst>
          </p:cNvPr>
          <p:cNvCxnSpPr>
            <a:cxnSpLocks noChangeShapeType="1"/>
          </p:cNvCxnSpPr>
          <p:nvPr userDrawn="1"/>
        </p:nvCxnSpPr>
        <p:spPr bwMode="auto">
          <a:xfrm>
            <a:off x="5941364" y="776997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图片 9">
            <a:extLst>
              <a:ext uri="{FF2B5EF4-FFF2-40B4-BE49-F238E27FC236}">
                <a16:creationId xmlns="" xmlns:a16="http://schemas.microsoft.com/office/drawing/2014/main" id="{F7B74D16-7210-4451-AA97-0FB8487D8182}"/>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720000" y="12348000"/>
            <a:ext cx="4089600" cy="360000"/>
          </a:xfrm>
          <a:prstGeom prst="rect">
            <a:avLst/>
          </a:prstGeom>
        </p:spPr>
      </p:pic>
      <p:sp>
        <p:nvSpPr>
          <p:cNvPr id="12" name="文本占位符 11">
            <a:extLst>
              <a:ext uri="{FF2B5EF4-FFF2-40B4-BE49-F238E27FC236}">
                <a16:creationId xmlns="" xmlns:a16="http://schemas.microsoft.com/office/drawing/2014/main" id="{207E5A8C-5A43-4E29-9DEC-6CAB2C3AB75A}"/>
              </a:ext>
            </a:extLst>
          </p:cNvPr>
          <p:cNvSpPr>
            <a:spLocks noGrp="1"/>
          </p:cNvSpPr>
          <p:nvPr>
            <p:ph type="body" sz="quarter" idx="10" hasCustomPrompt="1"/>
          </p:nvPr>
        </p:nvSpPr>
        <p:spPr>
          <a:xfrm>
            <a:off x="10048620" y="2179687"/>
            <a:ext cx="2948243" cy="3993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0" indent="0" algn="ctr">
              <a:buNone/>
              <a:defRPr lang="zh-CN" altLang="en-US" sz="18900" dirty="0">
                <a:solidFill>
                  <a:srgbClr val="F8F8F8"/>
                </a:solidFill>
                <a:latin typeface="思源黑体 CN Medium" panose="020B0600000000000000" pitchFamily="34" charset="-122"/>
                <a:ea typeface="思源黑体 CN Medium" panose="020B0600000000000000" pitchFamily="34" charset="-122"/>
              </a:defRPr>
            </a:lvl1pPr>
          </a:lstStyle>
          <a:p>
            <a:pPr marL="0" lvl="0" defTabSz="1219170"/>
            <a:r>
              <a:rPr lang="en-US" altLang="zh-CN" dirty="0"/>
              <a:t>01</a:t>
            </a:r>
            <a:endParaRPr lang="zh-CN" altLang="en-US" dirty="0"/>
          </a:p>
        </p:txBody>
      </p:sp>
    </p:spTree>
    <p:extLst>
      <p:ext uri="{BB962C8B-B14F-4D97-AF65-F5344CB8AC3E}">
        <p14:creationId xmlns:p14="http://schemas.microsoft.com/office/powerpoint/2010/main" val="83717202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版式">
    <p:spTree>
      <p:nvGrpSpPr>
        <p:cNvPr id="1" name=""/>
        <p:cNvGrpSpPr/>
        <p:nvPr/>
      </p:nvGrpSpPr>
      <p:grpSpPr>
        <a:xfrm>
          <a:off x="0" y="0"/>
          <a:ext cx="0" cy="0"/>
          <a:chOff x="0" y="0"/>
          <a:chExt cx="0" cy="0"/>
        </a:xfrm>
      </p:grpSpPr>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3"/>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3"/>
          </a:p>
        </p:txBody>
      </p:sp>
      <p:sp>
        <p:nvSpPr>
          <p:cNvPr id="11" name="标题占位符 1">
            <a:extLst>
              <a:ext uri="{FF2B5EF4-FFF2-40B4-BE49-F238E27FC236}">
                <a16:creationId xmlns="" xmlns:a16="http://schemas.microsoft.com/office/drawing/2014/main" id="{EA6C54D6-C8C8-4305-995F-2B10D81B93BB}"/>
              </a:ext>
            </a:extLst>
          </p:cNvPr>
          <p:cNvSpPr>
            <a:spLocks noGrp="1"/>
          </p:cNvSpPr>
          <p:nvPr>
            <p:ph type="title" hasCustomPrompt="1"/>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单击此处编辑标题样式</a:t>
            </a:r>
          </a:p>
        </p:txBody>
      </p:sp>
      <p:pic>
        <p:nvPicPr>
          <p:cNvPr id="12" name="图片 11">
            <a:extLst>
              <a:ext uri="{FF2B5EF4-FFF2-40B4-BE49-F238E27FC236}">
                <a16:creationId xmlns="" xmlns:a16="http://schemas.microsoft.com/office/drawing/2014/main" id="{4B2ACB2B-1903-44A0-84E5-3FF920F9DC66}"/>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720000" y="12348000"/>
            <a:ext cx="4089600" cy="360000"/>
          </a:xfrm>
          <a:prstGeom prst="rect">
            <a:avLst/>
          </a:prstGeom>
        </p:spPr>
      </p:pic>
      <p:sp>
        <p:nvSpPr>
          <p:cNvPr id="6" name="文本占位符 10">
            <a:extLst>
              <a:ext uri="{FF2B5EF4-FFF2-40B4-BE49-F238E27FC236}">
                <a16:creationId xmlns="" xmlns:a16="http://schemas.microsoft.com/office/drawing/2014/main" id="{BC0E6AFA-BE06-4A56-B047-70A6D6CA60FD}"/>
              </a:ext>
            </a:extLst>
          </p:cNvPr>
          <p:cNvSpPr>
            <a:spLocks noGrp="1"/>
          </p:cNvSpPr>
          <p:nvPr>
            <p:ph type="body" sz="quarter" idx="12" hasCustomPrompt="1"/>
          </p:nvPr>
        </p:nvSpPr>
        <p:spPr>
          <a:xfrm>
            <a:off x="1695662" y="2232004"/>
            <a:ext cx="19648063" cy="9828172"/>
          </a:xfrm>
          <a:prstGeom prst="rect">
            <a:avLst/>
          </a:prstGeom>
        </p:spPr>
        <p:txBody>
          <a:bodyPr/>
          <a:lstStyle>
            <a:lvl1pPr marL="863578" indent="-863578">
              <a:buClr>
                <a:srgbClr val="1577BA"/>
              </a:buClr>
              <a:buFont typeface="Arial" panose="020B0604020202020204" pitchFamily="34" charset="0"/>
              <a:buChar char="•"/>
              <a:defRPr lang="zh-CN" altLang="en-US" sz="6400"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a:defRPr sz="4800"/>
            </a:lvl2pPr>
          </a:lstStyle>
          <a:p>
            <a:pPr marL="863578" lvl="0" indent="-863578" algn="l" defTabSz="2303722" rtl="0" eaLnBrk="1" latinLnBrk="0" hangingPunct="1">
              <a:lnSpc>
                <a:spcPct val="150000"/>
              </a:lnSpc>
              <a:spcBef>
                <a:spcPts val="247"/>
              </a:spcBef>
              <a:buFont typeface="Arial" panose="020B0604020202020204" pitchFamily="34" charset="0"/>
              <a:buChar char="•"/>
            </a:pPr>
            <a:r>
              <a:rPr lang="zh-CN" altLang="en-US" dirty="0"/>
              <a:t>编辑文本样式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平衡正文版式">
    <p:spTree>
      <p:nvGrpSpPr>
        <p:cNvPr id="1" name=""/>
        <p:cNvGrpSpPr/>
        <p:nvPr/>
      </p:nvGrpSpPr>
      <p:grpSpPr>
        <a:xfrm>
          <a:off x="0" y="0"/>
          <a:ext cx="0" cy="0"/>
          <a:chOff x="0" y="0"/>
          <a:chExt cx="0" cy="0"/>
        </a:xfrm>
      </p:grpSpPr>
      <p:sp>
        <p:nvSpPr>
          <p:cNvPr id="12" name="文本占位符 10">
            <a:extLst>
              <a:ext uri="{FF2B5EF4-FFF2-40B4-BE49-F238E27FC236}">
                <a16:creationId xmlns="" xmlns:a16="http://schemas.microsoft.com/office/drawing/2014/main" id="{1E07D668-9210-479A-B0E4-037C210B5209}"/>
              </a:ext>
            </a:extLst>
          </p:cNvPr>
          <p:cNvSpPr>
            <a:spLocks noGrp="1"/>
          </p:cNvSpPr>
          <p:nvPr>
            <p:ph type="body" sz="quarter" idx="12" hasCustomPrompt="1"/>
          </p:nvPr>
        </p:nvSpPr>
        <p:spPr>
          <a:xfrm>
            <a:off x="3329694" y="2565174"/>
            <a:ext cx="6024632" cy="9325112"/>
          </a:xfrm>
          <a:prstGeom prst="rect">
            <a:avLst/>
          </a:prstGeom>
        </p:spPr>
        <p:txBody>
          <a:bodyPr/>
          <a:lstStyle>
            <a:lvl1pPr marL="863578" indent="-863578">
              <a:defRPr lang="zh-CN" altLang="en-US" sz="6400"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a:defRPr sz="4800"/>
            </a:lvl2pPr>
          </a:lstStyle>
          <a:p>
            <a:pPr marL="863578" lvl="0" indent="-863578" algn="l" defTabSz="2303722" rtl="0" eaLnBrk="1" latinLnBrk="0" hangingPunct="1">
              <a:lnSpc>
                <a:spcPct val="150000"/>
              </a:lnSpc>
              <a:spcBef>
                <a:spcPts val="247"/>
              </a:spcBef>
              <a:buFont typeface="Arial" panose="020B0604020202020204" pitchFamily="34" charset="0"/>
              <a:buChar char="•"/>
            </a:pPr>
            <a:r>
              <a:rPr lang="zh-CN" altLang="en-US" dirty="0"/>
              <a:t>编辑文本样式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标题占位符 1">
            <a:extLst>
              <a:ext uri="{FF2B5EF4-FFF2-40B4-BE49-F238E27FC236}">
                <a16:creationId xmlns="" xmlns:a16="http://schemas.microsoft.com/office/drawing/2014/main" id="{CAB2867E-9B5C-4ECA-A4A6-981C127840EB}"/>
              </a:ext>
            </a:extLst>
          </p:cNvPr>
          <p:cNvSpPr>
            <a:spLocks noGrp="1"/>
          </p:cNvSpPr>
          <p:nvPr>
            <p:ph type="title" hasCustomPrompt="1"/>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单击此处编辑标题样式</a:t>
            </a:r>
          </a:p>
        </p:txBody>
      </p:sp>
      <p:sp>
        <p:nvSpPr>
          <p:cNvPr id="4" name="矩形 3">
            <a:extLst>
              <a:ext uri="{FF2B5EF4-FFF2-40B4-BE49-F238E27FC236}">
                <a16:creationId xmlns="" xmlns:a16="http://schemas.microsoft.com/office/drawing/2014/main" id="{3CBB117A-7A32-4734-96D9-311F2E8D4167}"/>
              </a:ext>
            </a:extLst>
          </p:cNvPr>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3"/>
          </a:p>
        </p:txBody>
      </p:sp>
      <p:pic>
        <p:nvPicPr>
          <p:cNvPr id="5" name="图片 4">
            <a:extLst>
              <a:ext uri="{FF2B5EF4-FFF2-40B4-BE49-F238E27FC236}">
                <a16:creationId xmlns="" xmlns:a16="http://schemas.microsoft.com/office/drawing/2014/main" id="{016C09CD-D4C8-4449-9375-B14FAEA58BEF}"/>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720000" y="12348000"/>
            <a:ext cx="4089600" cy="360000"/>
          </a:xfrm>
          <a:prstGeom prst="rect">
            <a:avLst/>
          </a:prstGeom>
        </p:spPr>
      </p:pic>
      <p:sp>
        <p:nvSpPr>
          <p:cNvPr id="11" name="文本占位符 10">
            <a:extLst>
              <a:ext uri="{FF2B5EF4-FFF2-40B4-BE49-F238E27FC236}">
                <a16:creationId xmlns="" xmlns:a16="http://schemas.microsoft.com/office/drawing/2014/main" id="{8BE14DE9-A25D-4339-ACE2-0F82AE58BB40}"/>
              </a:ext>
            </a:extLst>
          </p:cNvPr>
          <p:cNvSpPr>
            <a:spLocks noGrp="1"/>
          </p:cNvSpPr>
          <p:nvPr>
            <p:ph type="body" sz="quarter" idx="11" hasCustomPrompt="1"/>
          </p:nvPr>
        </p:nvSpPr>
        <p:spPr>
          <a:xfrm>
            <a:off x="12774326" y="2566988"/>
            <a:ext cx="6023730" cy="9323298"/>
          </a:xfrm>
          <a:prstGeom prst="rect">
            <a:avLst/>
          </a:prstGeom>
        </p:spPr>
        <p:txBody>
          <a:bodyPr/>
          <a:lstStyle>
            <a:lvl1pPr marL="863578" indent="-863578">
              <a:defRPr lang="zh-CN" altLang="en-US" sz="6400"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a:defRPr sz="4800"/>
            </a:lvl2pPr>
          </a:lstStyle>
          <a:p>
            <a:pPr marL="863578" lvl="0" indent="-863578" algn="l" defTabSz="2303722" rtl="0" eaLnBrk="1" latinLnBrk="0" hangingPunct="1">
              <a:lnSpc>
                <a:spcPct val="150000"/>
              </a:lnSpc>
              <a:spcBef>
                <a:spcPts val="247"/>
              </a:spcBef>
              <a:buFont typeface="Arial" panose="020B0604020202020204" pitchFamily="34" charset="0"/>
              <a:buChar char="•"/>
            </a:pPr>
            <a:r>
              <a:rPr lang="zh-CN" altLang="en-US" dirty="0"/>
              <a:t>编辑文本样式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尾页版式">
    <p:spTree>
      <p:nvGrpSpPr>
        <p:cNvPr id="1" name=""/>
        <p:cNvGrpSpPr/>
        <p:nvPr/>
      </p:nvGrpSpPr>
      <p:grpSpPr>
        <a:xfrm>
          <a:off x="0" y="0"/>
          <a:ext cx="0" cy="0"/>
          <a:chOff x="0" y="0"/>
          <a:chExt cx="0" cy="0"/>
        </a:xfrm>
      </p:grpSpPr>
      <p:sp>
        <p:nvSpPr>
          <p:cNvPr id="3" name="流程图: 过程 2">
            <a:extLst>
              <a:ext uri="{FF2B5EF4-FFF2-40B4-BE49-F238E27FC236}">
                <a16:creationId xmlns="" xmlns:a16="http://schemas.microsoft.com/office/drawing/2014/main" id="{D4948CA5-5C16-41AE-8E1C-1DA29260DD48}"/>
              </a:ext>
            </a:extLst>
          </p:cNvPr>
          <p:cNvSpPr/>
          <p:nvPr userDrawn="1"/>
        </p:nvSpPr>
        <p:spPr>
          <a:xfrm>
            <a:off x="-846" y="5285768"/>
            <a:ext cx="23039469" cy="769483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3"/>
          </a:p>
        </p:txBody>
      </p:sp>
      <p:pic>
        <p:nvPicPr>
          <p:cNvPr id="4" name="图片 3">
            <a:extLst>
              <a:ext uri="{FF2B5EF4-FFF2-40B4-BE49-F238E27FC236}">
                <a16:creationId xmlns="" xmlns:a16="http://schemas.microsoft.com/office/drawing/2014/main" id="{82AA536A-767A-4EDC-A78B-2FF14A4EB452}"/>
              </a:ext>
            </a:extLst>
          </p:cNvPr>
          <p:cNvPicPr>
            <a:picLocks noChangeAspect="1"/>
          </p:cNvPicPr>
          <p:nvPr userDrawn="1"/>
        </p:nvPicPr>
        <p:blipFill rotWithShape="1">
          <a:blip r:embed="rId2"/>
          <a:srcRect l="2676" t="13262" r="34397" b="22052"/>
          <a:stretch>
            <a:fillRect/>
          </a:stretch>
        </p:blipFill>
        <p:spPr>
          <a:xfrm>
            <a:off x="-9499" y="1057751"/>
            <a:ext cx="23039471" cy="11922850"/>
          </a:xfrm>
          <a:prstGeom prst="rect">
            <a:avLst/>
          </a:prstGeom>
        </p:spPr>
      </p:pic>
      <p:sp>
        <p:nvSpPr>
          <p:cNvPr id="5" name="流程图: 过程 4">
            <a:extLst>
              <a:ext uri="{FF2B5EF4-FFF2-40B4-BE49-F238E27FC236}">
                <a16:creationId xmlns="" xmlns:a16="http://schemas.microsoft.com/office/drawing/2014/main" id="{22B1AF27-A059-44B2-9EF8-E230255A8B1A}"/>
              </a:ext>
            </a:extLst>
          </p:cNvPr>
          <p:cNvSpPr/>
          <p:nvPr userDrawn="1"/>
        </p:nvSpPr>
        <p:spPr>
          <a:xfrm>
            <a:off x="1" y="175"/>
            <a:ext cx="23039469" cy="7694833"/>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3"/>
          </a:p>
        </p:txBody>
      </p:sp>
      <p:sp>
        <p:nvSpPr>
          <p:cNvPr id="6" name="矩形 5">
            <a:extLst>
              <a:ext uri="{FF2B5EF4-FFF2-40B4-BE49-F238E27FC236}">
                <a16:creationId xmlns="" xmlns:a16="http://schemas.microsoft.com/office/drawing/2014/main" id="{1FBC0FE5-4AFA-4E34-8EE1-5891EADEC13F}"/>
              </a:ext>
            </a:extLst>
          </p:cNvPr>
          <p:cNvSpPr/>
          <p:nvPr userDrawn="1"/>
        </p:nvSpPr>
        <p:spPr>
          <a:xfrm>
            <a:off x="0" y="7860143"/>
            <a:ext cx="23038623" cy="179996"/>
          </a:xfrm>
          <a:prstGeom prst="rect">
            <a:avLst/>
          </a:prstGeom>
          <a:solidFill>
            <a:srgbClr val="147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p>
        </p:txBody>
      </p:sp>
      <p:cxnSp>
        <p:nvCxnSpPr>
          <p:cNvPr id="7" name="直线连接符 14">
            <a:extLst>
              <a:ext uri="{FF2B5EF4-FFF2-40B4-BE49-F238E27FC236}">
                <a16:creationId xmlns="" xmlns:a16="http://schemas.microsoft.com/office/drawing/2014/main" id="{68A9C55E-0BFB-460E-8F25-FD0B1F7F8A93}"/>
              </a:ext>
            </a:extLst>
          </p:cNvPr>
          <p:cNvCxnSpPr/>
          <p:nvPr userDrawn="1"/>
        </p:nvCxnSpPr>
        <p:spPr>
          <a:xfrm>
            <a:off x="0" y="8160136"/>
            <a:ext cx="2303938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 xmlns:a16="http://schemas.microsoft.com/office/drawing/2014/main" id="{278D5601-B2CE-40A9-B5B5-75CCA3E4C778}"/>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9474894" y="12060175"/>
            <a:ext cx="4089600" cy="360000"/>
          </a:xfrm>
          <a:prstGeom prst="rect">
            <a:avLst/>
          </a:prstGeom>
        </p:spPr>
      </p:pic>
      <p:sp>
        <p:nvSpPr>
          <p:cNvPr id="11" name="标题 1">
            <a:extLst>
              <a:ext uri="{FF2B5EF4-FFF2-40B4-BE49-F238E27FC236}">
                <a16:creationId xmlns="" xmlns:a16="http://schemas.microsoft.com/office/drawing/2014/main" id="{2873B6DF-FBC4-4A83-9ECC-82C9AB036859}"/>
              </a:ext>
            </a:extLst>
          </p:cNvPr>
          <p:cNvSpPr>
            <a:spLocks noGrp="1"/>
          </p:cNvSpPr>
          <p:nvPr>
            <p:ph type="title" hasCustomPrompt="1"/>
          </p:nvPr>
        </p:nvSpPr>
        <p:spPr>
          <a:xfrm>
            <a:off x="5894388" y="4081347"/>
            <a:ext cx="11250613" cy="2768142"/>
          </a:xfrm>
          <a:prstGeom prst="rect">
            <a:avLst/>
          </a:prstGeom>
        </p:spPr>
        <p:txBody>
          <a:bodyPr anchor="ctr">
            <a:noAutofit/>
          </a:bodyPr>
          <a:lstStyle/>
          <a:p>
            <a:pPr algn="ctr"/>
            <a:r>
              <a:rPr lang="zh-CN" altLang="en-US" sz="14000" b="1" dirty="0">
                <a:solidFill>
                  <a:schemeClr val="bg1"/>
                </a:solidFill>
                <a:latin typeface="思源黑体 CN Normal" panose="020B0400000000000000" pitchFamily="34" charset="-122"/>
                <a:ea typeface="思源黑体 CN Normal" panose="020B0400000000000000" pitchFamily="34" charset="-122"/>
                <a:cs typeface="Times New Roman" panose="02020603050405020304" pitchFamily="18" charset="0"/>
              </a:rPr>
              <a:t>谢谢观看</a:t>
            </a:r>
          </a:p>
        </p:txBody>
      </p:sp>
    </p:spTree>
    <p:extLst>
      <p:ext uri="{BB962C8B-B14F-4D97-AF65-F5344CB8AC3E}">
        <p14:creationId xmlns:p14="http://schemas.microsoft.com/office/powerpoint/2010/main" val="92277453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6000">
                <a:solidFill>
                  <a:srgbClr val="1577BA"/>
                </a:solidFill>
              </a:defRPr>
            </a:lvl1p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2020/3/24</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7"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extLst>
      <p:ext uri="{BB962C8B-B14F-4D97-AF65-F5344CB8AC3E}">
        <p14:creationId xmlns:p14="http://schemas.microsoft.com/office/powerpoint/2010/main" val="8825297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1" r:id="rId2"/>
    <p:sldLayoutId id="2147483653" r:id="rId3"/>
    <p:sldLayoutId id="2147483649" r:id="rId4"/>
    <p:sldLayoutId id="2147483650" r:id="rId5"/>
    <p:sldLayoutId id="2147483654" r:id="rId6"/>
    <p:sldLayoutId id="2147483655" r:id="rId7"/>
  </p:sldLayoutIdLst>
  <mc:AlternateContent xmlns:mc="http://schemas.openxmlformats.org/markup-compatibility/2006" xmlns:p14="http://schemas.microsoft.com/office/powerpoint/2010/main">
    <mc:Choice Requires="p14">
      <p:transition p14:dur="250"/>
    </mc:Choice>
    <mc:Fallback xmlns="">
      <p:transition/>
    </mc:Fallback>
  </mc:AlternateContent>
  <p:hf sldNum="0" hdr="0" dt="0"/>
  <p:txStyles>
    <p:titleStyle>
      <a:lvl1pPr algn="l" defTabSz="2303722"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p:titleStyle>
    <p:bodyStyle>
      <a:lvl1pPr marL="863578" indent="-863578" algn="l" defTabSz="2303722" rtl="0" eaLnBrk="1" latinLnBrk="0" hangingPunct="1">
        <a:lnSpc>
          <a:spcPct val="150000"/>
        </a:lnSpc>
        <a:spcBef>
          <a:spcPts val="247"/>
        </a:spcBef>
        <a:buFont typeface="Arial" panose="020B0604020202020204" pitchFamily="34" charset="0"/>
        <a:buChar char="•"/>
        <a:defRPr sz="6047" b="0" kern="1200">
          <a:solidFill>
            <a:schemeClr val="tx1"/>
          </a:solidFill>
          <a:latin typeface="思源黑体 CN Normal" panose="020B0400000000000000" charset="-122"/>
          <a:ea typeface="思源黑体 CN Normal" panose="020B0400000000000000" charset="-122"/>
          <a:cs typeface="+mn-cs"/>
        </a:defRPr>
      </a:lvl1pPr>
      <a:lvl2pPr marL="1871933" indent="-719649" algn="l" defTabSz="2303722" rtl="0" eaLnBrk="1" latinLnBrk="0" hangingPunct="1">
        <a:lnSpc>
          <a:spcPct val="150000"/>
        </a:lnSpc>
        <a:spcBef>
          <a:spcPts val="247"/>
        </a:spcBef>
        <a:buFont typeface="Arial" panose="020B0604020202020204" pitchFamily="34" charset="0"/>
        <a:buChar char="–"/>
        <a:defRPr sz="4533" b="0" kern="1200">
          <a:solidFill>
            <a:schemeClr val="tx1"/>
          </a:solidFill>
          <a:latin typeface="思源黑体 CN Normal" panose="020B0400000000000000" charset="-122"/>
          <a:ea typeface="思源黑体 CN Normal" panose="020B0400000000000000" charset="-122"/>
          <a:cs typeface="+mn-cs"/>
        </a:defRPr>
      </a:lvl2pPr>
      <a:lvl3pPr marL="2880288" indent="-575719" algn="l" defTabSz="2303722" rtl="0" eaLnBrk="1" latinLnBrk="0" hangingPunct="1">
        <a:lnSpc>
          <a:spcPct val="150000"/>
        </a:lnSpc>
        <a:spcBef>
          <a:spcPts val="247"/>
        </a:spcBef>
        <a:buFont typeface="Arial" panose="020B0604020202020204" pitchFamily="34" charset="0"/>
        <a:buChar char="•"/>
        <a:defRPr sz="4533" b="0" kern="1200">
          <a:solidFill>
            <a:schemeClr val="tx1"/>
          </a:solidFill>
          <a:latin typeface="思源黑体 CN Normal" panose="020B0400000000000000" charset="-122"/>
          <a:ea typeface="思源黑体 CN Normal" panose="020B0400000000000000" charset="-122"/>
          <a:cs typeface="+mn-cs"/>
        </a:defRPr>
      </a:lvl3pPr>
      <a:lvl4pPr marL="4031726" indent="-575719" algn="l" defTabSz="2303722" rtl="0" eaLnBrk="1" latinLnBrk="0" hangingPunct="1">
        <a:lnSpc>
          <a:spcPct val="150000"/>
        </a:lnSpc>
        <a:spcBef>
          <a:spcPts val="247"/>
        </a:spcBef>
        <a:buFont typeface="Arial" panose="020B0604020202020204" pitchFamily="34" charset="0"/>
        <a:buChar char="–"/>
        <a:defRPr sz="4533" b="0" kern="1200">
          <a:solidFill>
            <a:schemeClr val="tx1"/>
          </a:solidFill>
          <a:latin typeface="思源黑体 CN Normal" panose="020B0400000000000000" charset="-122"/>
          <a:ea typeface="思源黑体 CN Normal" panose="020B0400000000000000" charset="-122"/>
          <a:cs typeface="+mn-cs"/>
        </a:defRPr>
      </a:lvl4pPr>
      <a:lvl5pPr marL="5184010" indent="-575719" algn="l" defTabSz="2303722" rtl="0" eaLnBrk="1" latinLnBrk="0" hangingPunct="1">
        <a:lnSpc>
          <a:spcPct val="150000"/>
        </a:lnSpc>
        <a:spcBef>
          <a:spcPts val="247"/>
        </a:spcBef>
        <a:buFont typeface="Arial" panose="020B0604020202020204" pitchFamily="34" charset="0"/>
        <a:buChar char="»"/>
        <a:defRPr sz="4533" b="0" kern="1200">
          <a:solidFill>
            <a:schemeClr val="tx1"/>
          </a:solidFill>
          <a:latin typeface="思源黑体 CN Normal" panose="020B0400000000000000" charset="-122"/>
          <a:ea typeface="思源黑体 CN Normal" panose="020B0400000000000000" charset="-122"/>
          <a:cs typeface="+mn-cs"/>
        </a:defRPr>
      </a:lvl5pPr>
      <a:lvl6pPr marL="6335448" indent="-575719" algn="l" defTabSz="2303722" rtl="0" eaLnBrk="1" latinLnBrk="0" hangingPunct="1">
        <a:spcBef>
          <a:spcPts val="247"/>
        </a:spcBef>
        <a:buFont typeface="Arial" panose="020B0604020202020204" pitchFamily="34" charset="0"/>
        <a:buChar char="•"/>
        <a:defRPr sz="5040" kern="1200">
          <a:solidFill>
            <a:schemeClr val="tx1"/>
          </a:solidFill>
          <a:latin typeface="+mn-lt"/>
          <a:ea typeface="+mn-ea"/>
          <a:cs typeface="+mn-cs"/>
        </a:defRPr>
      </a:lvl6pPr>
      <a:lvl7pPr marL="7487733" indent="-575719" algn="l" defTabSz="2303722" rtl="0" eaLnBrk="1" latinLnBrk="0" hangingPunct="1">
        <a:spcBef>
          <a:spcPts val="247"/>
        </a:spcBef>
        <a:buFont typeface="Arial" panose="020B0604020202020204" pitchFamily="34" charset="0"/>
        <a:buChar char="•"/>
        <a:defRPr sz="5040" kern="1200">
          <a:solidFill>
            <a:schemeClr val="tx1"/>
          </a:solidFill>
          <a:latin typeface="+mn-lt"/>
          <a:ea typeface="+mn-ea"/>
          <a:cs typeface="+mn-cs"/>
        </a:defRPr>
      </a:lvl7pPr>
      <a:lvl8pPr marL="8640017" indent="-575719" algn="l" defTabSz="2303722" rtl="0" eaLnBrk="1" latinLnBrk="0" hangingPunct="1">
        <a:spcBef>
          <a:spcPts val="247"/>
        </a:spcBef>
        <a:buFont typeface="Arial" panose="020B0604020202020204" pitchFamily="34" charset="0"/>
        <a:buChar char="•"/>
        <a:defRPr sz="5040" kern="1200">
          <a:solidFill>
            <a:schemeClr val="tx1"/>
          </a:solidFill>
          <a:latin typeface="+mn-lt"/>
          <a:ea typeface="+mn-ea"/>
          <a:cs typeface="+mn-cs"/>
        </a:defRPr>
      </a:lvl8pPr>
      <a:lvl9pPr marL="9791455" indent="-575719" algn="l" defTabSz="2303722" rtl="0" eaLnBrk="1" latinLnBrk="0" hangingPunct="1">
        <a:spcBef>
          <a:spcPts val="247"/>
        </a:spcBef>
        <a:buFont typeface="Arial" panose="020B0604020202020204" pitchFamily="34" charset="0"/>
        <a:buChar char="•"/>
        <a:defRPr sz="5040" kern="1200">
          <a:solidFill>
            <a:schemeClr val="tx1"/>
          </a:solidFill>
          <a:latin typeface="+mn-lt"/>
          <a:ea typeface="+mn-ea"/>
          <a:cs typeface="+mn-cs"/>
        </a:defRPr>
      </a:lvl9pPr>
    </p:bodyStyle>
    <p:otherStyle>
      <a:defPPr>
        <a:defRPr lang="zh-CN"/>
      </a:defPPr>
      <a:lvl1pPr marL="0" algn="l" defTabSz="2303722" rtl="0" eaLnBrk="1" latinLnBrk="0" hangingPunct="1">
        <a:defRPr sz="4533" kern="1200">
          <a:solidFill>
            <a:schemeClr val="tx1"/>
          </a:solidFill>
          <a:latin typeface="+mn-lt"/>
          <a:ea typeface="+mn-ea"/>
          <a:cs typeface="+mn-cs"/>
        </a:defRPr>
      </a:lvl1pPr>
      <a:lvl2pPr marL="1152285" algn="l" defTabSz="2303722" rtl="0" eaLnBrk="1" latinLnBrk="0" hangingPunct="1">
        <a:defRPr sz="4533" kern="1200">
          <a:solidFill>
            <a:schemeClr val="tx1"/>
          </a:solidFill>
          <a:latin typeface="+mn-lt"/>
          <a:ea typeface="+mn-ea"/>
          <a:cs typeface="+mn-cs"/>
        </a:defRPr>
      </a:lvl2pPr>
      <a:lvl3pPr marL="2303722" algn="l" defTabSz="2303722" rtl="0" eaLnBrk="1" latinLnBrk="0" hangingPunct="1">
        <a:defRPr sz="4533" kern="1200">
          <a:solidFill>
            <a:schemeClr val="tx1"/>
          </a:solidFill>
          <a:latin typeface="+mn-lt"/>
          <a:ea typeface="+mn-ea"/>
          <a:cs typeface="+mn-cs"/>
        </a:defRPr>
      </a:lvl3pPr>
      <a:lvl4pPr marL="3456007" algn="l" defTabSz="2303722" rtl="0" eaLnBrk="1" latinLnBrk="0" hangingPunct="1">
        <a:defRPr sz="4533" kern="1200">
          <a:solidFill>
            <a:schemeClr val="tx1"/>
          </a:solidFill>
          <a:latin typeface="+mn-lt"/>
          <a:ea typeface="+mn-ea"/>
          <a:cs typeface="+mn-cs"/>
        </a:defRPr>
      </a:lvl4pPr>
      <a:lvl5pPr marL="4608291" algn="l" defTabSz="2303722" rtl="0" eaLnBrk="1" latinLnBrk="0" hangingPunct="1">
        <a:defRPr sz="4533" kern="1200">
          <a:solidFill>
            <a:schemeClr val="tx1"/>
          </a:solidFill>
          <a:latin typeface="+mn-lt"/>
          <a:ea typeface="+mn-ea"/>
          <a:cs typeface="+mn-cs"/>
        </a:defRPr>
      </a:lvl5pPr>
      <a:lvl6pPr marL="5759729" algn="l" defTabSz="2303722" rtl="0" eaLnBrk="1" latinLnBrk="0" hangingPunct="1">
        <a:defRPr sz="4533" kern="1200">
          <a:solidFill>
            <a:schemeClr val="tx1"/>
          </a:solidFill>
          <a:latin typeface="+mn-lt"/>
          <a:ea typeface="+mn-ea"/>
          <a:cs typeface="+mn-cs"/>
        </a:defRPr>
      </a:lvl6pPr>
      <a:lvl7pPr marL="6912014" algn="l" defTabSz="2303722" rtl="0" eaLnBrk="1" latinLnBrk="0" hangingPunct="1">
        <a:defRPr sz="4533" kern="1200">
          <a:solidFill>
            <a:schemeClr val="tx1"/>
          </a:solidFill>
          <a:latin typeface="+mn-lt"/>
          <a:ea typeface="+mn-ea"/>
          <a:cs typeface="+mn-cs"/>
        </a:defRPr>
      </a:lvl7pPr>
      <a:lvl8pPr marL="8063452" algn="l" defTabSz="2303722" rtl="0" eaLnBrk="1" latinLnBrk="0" hangingPunct="1">
        <a:defRPr sz="4533" kern="1200">
          <a:solidFill>
            <a:schemeClr val="tx1"/>
          </a:solidFill>
          <a:latin typeface="+mn-lt"/>
          <a:ea typeface="+mn-ea"/>
          <a:cs typeface="+mn-cs"/>
        </a:defRPr>
      </a:lvl8pPr>
      <a:lvl9pPr marL="9215736" algn="l" defTabSz="2303722" rtl="0" eaLnBrk="1" latinLnBrk="0" hangingPunct="1">
        <a:defRPr sz="45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F8C5E892-D689-4757-A262-EF90F1C77580}"/>
              </a:ext>
            </a:extLst>
          </p:cNvPr>
          <p:cNvSpPr>
            <a:spLocks noGrp="1"/>
          </p:cNvSpPr>
          <p:nvPr>
            <p:ph type="body" sz="quarter" idx="10"/>
          </p:nvPr>
        </p:nvSpPr>
        <p:spPr/>
        <p:txBody>
          <a:bodyPr/>
          <a:lstStyle/>
          <a:p>
            <a:r>
              <a:rPr lang="zh-CN" altLang="en-US" smtClean="0"/>
              <a:t>服务端开发</a:t>
            </a:r>
            <a:r>
              <a:rPr lang="zh-CN" altLang="en-US"/>
              <a:t>入门</a:t>
            </a:r>
          </a:p>
        </p:txBody>
      </p:sp>
      <p:sp>
        <p:nvSpPr>
          <p:cNvPr id="3" name="文本占位符 2">
            <a:extLst>
              <a:ext uri="{FF2B5EF4-FFF2-40B4-BE49-F238E27FC236}">
                <a16:creationId xmlns="" xmlns:a16="http://schemas.microsoft.com/office/drawing/2014/main" id="{464A9890-4674-4D0F-8809-336B91D5FC82}"/>
              </a:ext>
            </a:extLst>
          </p:cNvPr>
          <p:cNvSpPr>
            <a:spLocks noGrp="1"/>
          </p:cNvSpPr>
          <p:nvPr>
            <p:ph type="body" sz="quarter" idx="11"/>
          </p:nvPr>
        </p:nvSpPr>
        <p:spPr>
          <a:xfrm>
            <a:off x="3093293" y="6003173"/>
            <a:ext cx="16852803" cy="1341008"/>
          </a:xfrm>
        </p:spPr>
        <p:txBody>
          <a:bodyPr/>
          <a:lstStyle/>
          <a:p>
            <a:r>
              <a:rPr lang="zh-CN" altLang="en-US" smtClean="0"/>
              <a:t>通信协议详解</a:t>
            </a:r>
            <a:endParaRPr lang="en-US" altLang="zh-CN" smtClean="0"/>
          </a:p>
        </p:txBody>
      </p:sp>
    </p:spTree>
    <p:extLst>
      <p:ext uri="{BB962C8B-B14F-4D97-AF65-F5344CB8AC3E}">
        <p14:creationId xmlns:p14="http://schemas.microsoft.com/office/powerpoint/2010/main" val="126896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 xmlns:a16="http://schemas.microsoft.com/office/drawing/2014/main" id="{F7FD57A8-EBC2-4D34-9382-4700749070E5}"/>
              </a:ext>
            </a:extLst>
          </p:cNvPr>
          <p:cNvSpPr/>
          <p:nvPr/>
        </p:nvSpPr>
        <p:spPr>
          <a:xfrm>
            <a:off x="2339695" y="2070175"/>
            <a:ext cx="18179999" cy="8730000"/>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a:extLst>
              <a:ext uri="{FF2B5EF4-FFF2-40B4-BE49-F238E27FC236}">
                <a16:creationId xmlns="" xmlns:a16="http://schemas.microsoft.com/office/drawing/2014/main" id="{B93D995B-8464-41E5-80F3-05607ECF1D1F}"/>
              </a:ext>
            </a:extLst>
          </p:cNvPr>
          <p:cNvSpPr txBox="1"/>
          <p:nvPr/>
        </p:nvSpPr>
        <p:spPr>
          <a:xfrm>
            <a:off x="3027263" y="2712193"/>
            <a:ext cx="16804862" cy="757130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720000" defTabSz="914400">
              <a:lnSpc>
                <a:spcPct val="150000"/>
              </a:lnSpc>
              <a:buSzPct val="100000"/>
              <a:defRPr sz="3800">
                <a:latin typeface="Source Han Sans CN Normal"/>
                <a:ea typeface="Source Han Sans CN Normal"/>
                <a:cs typeface="Source Han Sans CN Normal"/>
                <a:sym typeface="Source Han Sans CN Normal"/>
              </a:defRPr>
            </a:pP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广播的方式是低效的，而且只局限在发送者</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的子网络</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，那么要是想找到别的子网络</a:t>
            </a:r>
            <a:r>
              <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rPr>
              <a:t>MAC</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地址，就需要</a:t>
            </a:r>
            <a:r>
              <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rPr>
              <a:t>Internet</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将他们相互连接在一起。网络层就出现了，让每一台主机都拥有一个除了</a:t>
            </a:r>
            <a:r>
              <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rPr>
              <a:t>MAC</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地址外的另一个重要的东西：</a:t>
            </a:r>
            <a:r>
              <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rPr>
              <a:t>IP</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地址。</a:t>
            </a:r>
            <a:r>
              <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rPr>
              <a:t>IP</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地址能帮助我们确定计算机所在的子网络。</a:t>
            </a: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rPr>
              <a:t>IP</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地址</a:t>
            </a: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子网</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掩码</a:t>
            </a: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DNS</a:t>
            </a:r>
          </a:p>
          <a:p>
            <a:pPr marL="571500" indent="-571500" defTabSz="914400">
              <a:lnSpc>
                <a:spcPct val="15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ARP</a:t>
            </a:r>
          </a:p>
          <a:p>
            <a:pPr marL="571500" indent="-571500" defTabSz="914400">
              <a:lnSpc>
                <a:spcPct val="15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rPr>
              <a:t>IP</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数据包</a:t>
            </a:r>
            <a:endPar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endParaRPr>
          </a:p>
        </p:txBody>
      </p:sp>
      <p:pic>
        <p:nvPicPr>
          <p:cNvPr id="24580" name="Picture 4" descr="https://pic1.zhimg.com/80/v2-a4757e20d940647604742ff394b40960_720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694" y="2070175"/>
            <a:ext cx="16547431" cy="871474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 xmlns:a16="http://schemas.microsoft.com/office/drawing/2014/main" id="{7696DFAD-5D60-4A4E-9357-D1CC052F52E4}"/>
              </a:ext>
            </a:extLst>
          </p:cNvPr>
          <p:cNvSpPr>
            <a:spLocks noGrp="1"/>
          </p:cNvSpPr>
          <p:nvPr>
            <p:ph type="title"/>
          </p:nvPr>
        </p:nvSpPr>
        <p:spPr/>
        <p:txBody>
          <a:bodyPr/>
          <a:lstStyle/>
          <a:p>
            <a:r>
              <a:rPr lang="zh-CN" altLang="en-US" b="1" smtClean="0"/>
              <a:t>网络层</a:t>
            </a:r>
            <a:endParaRPr lang="zh-CN" altLang="en-US" b="1"/>
          </a:p>
        </p:txBody>
      </p:sp>
    </p:spTree>
    <p:extLst>
      <p:ext uri="{BB962C8B-B14F-4D97-AF65-F5344CB8AC3E}">
        <p14:creationId xmlns:p14="http://schemas.microsoft.com/office/powerpoint/2010/main" val="245298670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4580"/>
                                        </p:tgtEl>
                                        <p:attrNameLst>
                                          <p:attrName>style.visibility</p:attrName>
                                        </p:attrNameLst>
                                      </p:cBhvr>
                                      <p:to>
                                        <p:strVal val="visible"/>
                                      </p:to>
                                    </p:set>
                                    <p:animEffect transition="in" filter="barn(inVertical)">
                                      <p:cBhvr>
                                        <p:cTn id="14"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96DFAD-5D60-4A4E-9357-D1CC052F52E4}"/>
              </a:ext>
            </a:extLst>
          </p:cNvPr>
          <p:cNvSpPr>
            <a:spLocks noGrp="1"/>
          </p:cNvSpPr>
          <p:nvPr>
            <p:ph type="title"/>
          </p:nvPr>
        </p:nvSpPr>
        <p:spPr/>
        <p:txBody>
          <a:bodyPr/>
          <a:lstStyle/>
          <a:p>
            <a:r>
              <a:rPr lang="zh-CN" altLang="en-US" b="1" smtClean="0"/>
              <a:t>传输层</a:t>
            </a:r>
            <a:endParaRPr lang="zh-CN" altLang="en-US" b="1"/>
          </a:p>
        </p:txBody>
      </p:sp>
      <p:sp>
        <p:nvSpPr>
          <p:cNvPr id="6" name="矩形 5">
            <a:extLst>
              <a:ext uri="{FF2B5EF4-FFF2-40B4-BE49-F238E27FC236}">
                <a16:creationId xmlns="" xmlns:a16="http://schemas.microsoft.com/office/drawing/2014/main" id="{F7FD57A8-EBC2-4D34-9382-4700749070E5}"/>
              </a:ext>
            </a:extLst>
          </p:cNvPr>
          <p:cNvSpPr/>
          <p:nvPr/>
        </p:nvSpPr>
        <p:spPr>
          <a:xfrm>
            <a:off x="2339695" y="3015175"/>
            <a:ext cx="18179999" cy="7470000"/>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a:extLst>
              <a:ext uri="{FF2B5EF4-FFF2-40B4-BE49-F238E27FC236}">
                <a16:creationId xmlns="" xmlns:a16="http://schemas.microsoft.com/office/drawing/2014/main" id="{B93D995B-8464-41E5-80F3-05607ECF1D1F}"/>
              </a:ext>
            </a:extLst>
          </p:cNvPr>
          <p:cNvSpPr txBox="1"/>
          <p:nvPr/>
        </p:nvSpPr>
        <p:spPr>
          <a:xfrm>
            <a:off x="2814833" y="3896163"/>
            <a:ext cx="16894862" cy="59093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720000" defTabSz="914400">
              <a:lnSpc>
                <a:spcPct val="150000"/>
              </a:lnSpc>
              <a:buSzPct val="100000"/>
              <a:defRPr sz="3800">
                <a:latin typeface="Source Han Sans CN Normal"/>
                <a:ea typeface="Source Han Sans CN Normal"/>
                <a:cs typeface="Source Han Sans CN Normal"/>
                <a:sym typeface="Source Han Sans CN Normal"/>
              </a:defRPr>
            </a:pP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有了以上三层就可以建立通信了，可是那些数据究竟如何给电脑里边的应用程序呢？这时候就需要端口</a:t>
            </a:r>
            <a:r>
              <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rPr>
              <a:t>(port)</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，通过不同端口，服务器将数据分给不同程序</a:t>
            </a:r>
            <a:r>
              <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rPr>
              <a:t>(</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进程</a:t>
            </a:r>
            <a:r>
              <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rPr>
              <a:t>)</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。传输层就是</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建立</a:t>
            </a:r>
            <a:r>
              <a:rPr lang="zh-CN" altLang="en-US" sz="3600" b="1" smtClean="0">
                <a:latin typeface="思源黑体 CN Normal" panose="020B0400000000000000" pitchFamily="34" charset="-122"/>
                <a:ea typeface="思源黑体 CN Normal" panose="020B0400000000000000" pitchFamily="34" charset="-122"/>
                <a:cs typeface="Source Han Sans CN Normal"/>
              </a:rPr>
              <a:t>端口</a:t>
            </a:r>
            <a:r>
              <a:rPr lang="zh-CN" altLang="en-US" sz="3600" b="1">
                <a:latin typeface="思源黑体 CN Normal" panose="020B0400000000000000" pitchFamily="34" charset="-122"/>
                <a:ea typeface="思源黑体 CN Normal" panose="020B0400000000000000" pitchFamily="34" charset="-122"/>
                <a:cs typeface="Source Han Sans CN Normal"/>
              </a:rPr>
              <a:t>到</a:t>
            </a:r>
            <a:r>
              <a:rPr lang="zh-CN" altLang="en-US" sz="3600" b="1" smtClean="0">
                <a:latin typeface="思源黑体 CN Normal" panose="020B0400000000000000" pitchFamily="34" charset="-122"/>
                <a:ea typeface="思源黑体 CN Normal" panose="020B0400000000000000" pitchFamily="34" charset="-122"/>
                <a:cs typeface="Source Han Sans CN Normal"/>
              </a:rPr>
              <a:t>端口</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的</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通信，网络层</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是</a:t>
            </a:r>
            <a:r>
              <a:rPr lang="zh-CN" altLang="en-US" sz="3600" b="1" smtClean="0">
                <a:latin typeface="思源黑体 CN Normal" panose="020B0400000000000000" pitchFamily="34" charset="-122"/>
                <a:ea typeface="思源黑体 CN Normal" panose="020B0400000000000000" pitchFamily="34" charset="-122"/>
                <a:cs typeface="Source Han Sans CN Normal"/>
              </a:rPr>
              <a:t>主机</a:t>
            </a:r>
            <a:r>
              <a:rPr lang="zh-CN" altLang="en-US" sz="3600" b="1">
                <a:latin typeface="思源黑体 CN Normal" panose="020B0400000000000000" pitchFamily="34" charset="-122"/>
                <a:ea typeface="思源黑体 CN Normal" panose="020B0400000000000000" pitchFamily="34" charset="-122"/>
                <a:cs typeface="Source Han Sans CN Normal"/>
              </a:rPr>
              <a:t>到</a:t>
            </a:r>
            <a:r>
              <a:rPr lang="zh-CN" altLang="en-US" sz="3600" b="1" smtClean="0">
                <a:latin typeface="思源黑体 CN Normal" panose="020B0400000000000000" pitchFamily="34" charset="-122"/>
                <a:ea typeface="思源黑体 CN Normal" panose="020B0400000000000000" pitchFamily="34" charset="-122"/>
                <a:cs typeface="Source Han Sans CN Normal"/>
              </a:rPr>
              <a:t>主机</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的</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通信。只要确定</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了</a:t>
            </a:r>
            <a:r>
              <a:rPr lang="zh-CN" altLang="en-US" sz="3600" b="1" smtClean="0">
                <a:latin typeface="思源黑体 CN Normal" panose="020B0400000000000000" pitchFamily="34" charset="-122"/>
                <a:ea typeface="思源黑体 CN Normal" panose="020B0400000000000000" pitchFamily="34" charset="-122"/>
                <a:cs typeface="Source Han Sans CN Normal"/>
              </a:rPr>
              <a:t>端口</a:t>
            </a:r>
            <a:r>
              <a:rPr lang="zh-CN" altLang="en-US" sz="3600" b="1">
                <a:latin typeface="思源黑体 CN Normal" panose="020B0400000000000000" pitchFamily="34" charset="-122"/>
                <a:ea typeface="思源黑体 CN Normal" panose="020B0400000000000000" pitchFamily="34" charset="-122"/>
                <a:cs typeface="Source Han Sans CN Normal"/>
              </a:rPr>
              <a:t>和</a:t>
            </a:r>
            <a:r>
              <a:rPr lang="zh-CN" altLang="en-US" sz="3600" b="1" smtClean="0">
                <a:latin typeface="思源黑体 CN Normal" panose="020B0400000000000000" pitchFamily="34" charset="-122"/>
                <a:ea typeface="思源黑体 CN Normal" panose="020B0400000000000000" pitchFamily="34" charset="-122"/>
                <a:cs typeface="Source Han Sans CN Normal"/>
              </a:rPr>
              <a:t>主机</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那么</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就可以实现交流</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了。</a:t>
            </a: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indent="720000" defTabSz="914400">
              <a:lnSpc>
                <a:spcPct val="150000"/>
              </a:lnSpc>
              <a:buSzPct val="100000"/>
              <a:defRPr sz="3800">
                <a:latin typeface="Source Han Sans CN Normal"/>
                <a:ea typeface="Source Han Sans CN Normal"/>
                <a:cs typeface="Source Han Sans CN Normal"/>
                <a:sym typeface="Source Han Sans CN Normal"/>
              </a:defRPr>
            </a:pP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rPr>
              <a:t>UDP</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协议</a:t>
            </a: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rPr>
              <a:t>TCP</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协议</a:t>
            </a: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p:txBody>
      </p:sp>
    </p:spTree>
    <p:extLst>
      <p:ext uri="{BB962C8B-B14F-4D97-AF65-F5344CB8AC3E}">
        <p14:creationId xmlns:p14="http://schemas.microsoft.com/office/powerpoint/2010/main" val="153159719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96DFAD-5D60-4A4E-9357-D1CC052F52E4}"/>
              </a:ext>
            </a:extLst>
          </p:cNvPr>
          <p:cNvSpPr>
            <a:spLocks noGrp="1"/>
          </p:cNvSpPr>
          <p:nvPr>
            <p:ph type="title"/>
          </p:nvPr>
        </p:nvSpPr>
        <p:spPr/>
        <p:txBody>
          <a:bodyPr/>
          <a:lstStyle/>
          <a:p>
            <a:r>
              <a:rPr lang="en-US" altLang="zh-CN" b="1" smtClean="0"/>
              <a:t>TCP - </a:t>
            </a:r>
            <a:r>
              <a:rPr lang="zh-CN" altLang="en-US" b="1" smtClean="0"/>
              <a:t>三次握手</a:t>
            </a:r>
            <a:r>
              <a:rPr lang="en-US" altLang="zh-CN" b="1" smtClean="0"/>
              <a:t>&amp;</a:t>
            </a:r>
            <a:r>
              <a:rPr lang="en-US" altLang="zh-CN" b="1"/>
              <a:t>&amp;</a:t>
            </a:r>
            <a:r>
              <a:rPr lang="zh-CN" altLang="en-US" b="1" smtClean="0"/>
              <a:t>四次挥手</a:t>
            </a:r>
            <a:endParaRPr lang="zh-CN" altLang="en-US" b="1"/>
          </a:p>
        </p:txBody>
      </p:sp>
      <p:sp>
        <p:nvSpPr>
          <p:cNvPr id="18" name="圆角矩形">
            <a:extLst>
              <a:ext uri="{FF2B5EF4-FFF2-40B4-BE49-F238E27FC236}">
                <a16:creationId xmlns="" xmlns:a16="http://schemas.microsoft.com/office/drawing/2014/main" id="{8D423E18-10EF-413B-8A6A-797E2461591F}"/>
              </a:ext>
            </a:extLst>
          </p:cNvPr>
          <p:cNvSpPr/>
          <p:nvPr/>
        </p:nvSpPr>
        <p:spPr>
          <a:xfrm>
            <a:off x="1887078" y="7927657"/>
            <a:ext cx="19361314" cy="4132518"/>
          </a:xfrm>
          <a:prstGeom prst="rect">
            <a:avLst/>
          </a:prstGeom>
          <a:solidFill>
            <a:srgbClr val="EDEDED"/>
          </a:solidFill>
          <a:ln w="12700">
            <a:miter lim="400000"/>
          </a:ln>
        </p:spPr>
        <p:txBody>
          <a:bodyPr lIns="67466" tIns="67466" rIns="67466" bIns="67466" anchor="ctr"/>
          <a:lstStyle/>
          <a:p>
            <a:pPr algn="just">
              <a:defRPr>
                <a:latin typeface="Helvetica Neue Medium"/>
                <a:ea typeface="Helvetica Neue Medium"/>
                <a:cs typeface="Helvetica Neue Medium"/>
                <a:sym typeface="Helvetica Neue Medium"/>
              </a:defRPr>
            </a:pPr>
            <a:endParaRPr>
              <a:latin typeface="思源黑体 CN Normal" panose="020B0400000000000000" pitchFamily="34" charset="-122"/>
              <a:ea typeface="思源黑体 CN Normal" panose="020B0400000000000000" pitchFamily="34" charset="-122"/>
            </a:endParaRPr>
          </a:p>
        </p:txBody>
      </p:sp>
      <p:sp>
        <p:nvSpPr>
          <p:cNvPr id="19" name="圆角矩形">
            <a:extLst>
              <a:ext uri="{FF2B5EF4-FFF2-40B4-BE49-F238E27FC236}">
                <a16:creationId xmlns="" xmlns:a16="http://schemas.microsoft.com/office/drawing/2014/main" id="{26AF8EEF-2EA4-4D71-89A1-9EE841153794}"/>
              </a:ext>
            </a:extLst>
          </p:cNvPr>
          <p:cNvSpPr/>
          <p:nvPr/>
        </p:nvSpPr>
        <p:spPr>
          <a:xfrm>
            <a:off x="1839037" y="2655175"/>
            <a:ext cx="19361314" cy="4140000"/>
          </a:xfrm>
          <a:prstGeom prst="rect">
            <a:avLst/>
          </a:prstGeom>
          <a:solidFill>
            <a:srgbClr val="EDEDED"/>
          </a:solidFill>
          <a:ln w="12700">
            <a:miter lim="400000"/>
          </a:ln>
        </p:spPr>
        <p:txBody>
          <a:bodyPr lIns="67466" tIns="67466" rIns="67466" bIns="67466" anchor="ctr"/>
          <a:lstStyle/>
          <a:p>
            <a:pPr algn="just">
              <a:defRPr>
                <a:latin typeface="Helvetica Neue Medium"/>
                <a:ea typeface="Helvetica Neue Medium"/>
                <a:cs typeface="Helvetica Neue Medium"/>
                <a:sym typeface="Helvetica Neue Medium"/>
              </a:defRPr>
            </a:pPr>
            <a:endParaRPr>
              <a:latin typeface="思源黑体 CN Normal" panose="020B0400000000000000" pitchFamily="34" charset="-122"/>
              <a:ea typeface="思源黑体 CN Normal" panose="020B0400000000000000" pitchFamily="34" charset="-122"/>
            </a:endParaRPr>
          </a:p>
        </p:txBody>
      </p:sp>
      <p:sp>
        <p:nvSpPr>
          <p:cNvPr id="20" name="文本框 19">
            <a:extLst>
              <a:ext uri="{FF2B5EF4-FFF2-40B4-BE49-F238E27FC236}">
                <a16:creationId xmlns="" xmlns:a16="http://schemas.microsoft.com/office/drawing/2014/main" id="{326D35DB-404A-4FFA-995C-155C498623A3}"/>
              </a:ext>
            </a:extLst>
          </p:cNvPr>
          <p:cNvSpPr txBox="1"/>
          <p:nvPr/>
        </p:nvSpPr>
        <p:spPr>
          <a:xfrm>
            <a:off x="17031714" y="4153237"/>
            <a:ext cx="184731" cy="752835"/>
          </a:xfrm>
          <a:prstGeom prst="rect">
            <a:avLst/>
          </a:prstGeom>
          <a:noFill/>
        </p:spPr>
        <p:txBody>
          <a:bodyPr wrap="none" rtlCol="0">
            <a:spAutoFit/>
          </a:bodyPr>
          <a:lstStyle/>
          <a:p>
            <a:pPr algn="l">
              <a:lnSpc>
                <a:spcPct val="150000"/>
              </a:lnSpc>
            </a:pPr>
            <a:endParaRPr lang="zh-CN" altLang="en-US" sz="3200" dirty="0">
              <a:latin typeface="思源黑体 CN Normal" panose="020B0400000000000000" pitchFamily="34" charset="-122"/>
              <a:ea typeface="思源黑体 CN Normal" panose="020B0400000000000000" pitchFamily="34" charset="-122"/>
            </a:endParaRPr>
          </a:p>
        </p:txBody>
      </p:sp>
      <p:sp>
        <p:nvSpPr>
          <p:cNvPr id="21" name="文本框 10">
            <a:extLst>
              <a:ext uri="{FF2B5EF4-FFF2-40B4-BE49-F238E27FC236}">
                <a16:creationId xmlns="" xmlns:a16="http://schemas.microsoft.com/office/drawing/2014/main" id="{1C5111A4-F5E6-43DA-8D8F-B3A1CBEA1B22}"/>
              </a:ext>
            </a:extLst>
          </p:cNvPr>
          <p:cNvSpPr txBox="1"/>
          <p:nvPr/>
        </p:nvSpPr>
        <p:spPr>
          <a:xfrm>
            <a:off x="1839037" y="7068198"/>
            <a:ext cx="17707501" cy="83535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609600" indent="-609600" defTabSz="1218565">
              <a:lnSpc>
                <a:spcPct val="150000"/>
              </a:lnSpc>
              <a:buClr>
                <a:srgbClr val="1577BA"/>
              </a:buClr>
              <a:buSzPct val="100000"/>
              <a:buFont typeface="Wingdings" panose="05000000000000000000" pitchFamily="2" charset="2"/>
              <a:buChar char="n"/>
              <a:defRPr sz="3800">
                <a:latin typeface="Source Han Sans CN Normal"/>
                <a:ea typeface="Source Han Sans CN Normal"/>
                <a:cs typeface="Source Han Sans CN Normal"/>
                <a:sym typeface="Source Han Sans CN Normal"/>
              </a:defRPr>
            </a:pPr>
            <a:r>
              <a:rPr lang="en-US" altLang="zh-CN" sz="3600" smtClean="0">
                <a:solidFill>
                  <a:schemeClr val="tx2"/>
                </a:solidFill>
                <a:latin typeface="思源黑体 CN Normal" panose="020B0400000000000000" pitchFamily="34" charset="-122"/>
                <a:ea typeface="思源黑体 CN Normal" panose="020B0400000000000000" pitchFamily="34" charset="-122"/>
              </a:rPr>
              <a:t>TCP</a:t>
            </a:r>
            <a:r>
              <a:rPr lang="zh-CN" altLang="en-US" sz="3600" smtClean="0">
                <a:solidFill>
                  <a:schemeClr val="tx2"/>
                </a:solidFill>
                <a:latin typeface="思源黑体 CN Normal" panose="020B0400000000000000" pitchFamily="34" charset="-122"/>
                <a:ea typeface="思源黑体 CN Normal" panose="020B0400000000000000" pitchFamily="34" charset="-122"/>
              </a:rPr>
              <a:t>的四次挥手</a:t>
            </a:r>
            <a:endParaRPr lang="zh-CN" altLang="en-US" sz="3600" dirty="0">
              <a:solidFill>
                <a:schemeClr val="tx2"/>
              </a:solidFill>
              <a:latin typeface="思源黑体 CN Normal" panose="020B0400000000000000" pitchFamily="34" charset="-122"/>
              <a:ea typeface="思源黑体 CN Normal" panose="020B0400000000000000" pitchFamily="34" charset="-122"/>
            </a:endParaRPr>
          </a:p>
        </p:txBody>
      </p:sp>
      <p:sp>
        <p:nvSpPr>
          <p:cNvPr id="22" name="文本框 21">
            <a:extLst>
              <a:ext uri="{FF2B5EF4-FFF2-40B4-BE49-F238E27FC236}">
                <a16:creationId xmlns="" xmlns:a16="http://schemas.microsoft.com/office/drawing/2014/main" id="{A6498ECA-03ED-450A-800C-D485D3B2AA20}"/>
              </a:ext>
            </a:extLst>
          </p:cNvPr>
          <p:cNvSpPr txBox="1"/>
          <p:nvPr/>
        </p:nvSpPr>
        <p:spPr>
          <a:xfrm>
            <a:off x="1819499" y="1823394"/>
            <a:ext cx="18403567" cy="835357"/>
          </a:xfrm>
          <a:prstGeom prst="rect">
            <a:avLst/>
          </a:prstGeom>
          <a:noFill/>
        </p:spPr>
        <p:txBody>
          <a:bodyPr wrap="square" rtlCol="0">
            <a:spAutoFit/>
          </a:bodyPr>
          <a:lstStyle/>
          <a:p>
            <a:pPr marL="609600" indent="-609600" defTabSz="1218565">
              <a:lnSpc>
                <a:spcPct val="150000"/>
              </a:lnSpc>
              <a:buClr>
                <a:srgbClr val="1577BA"/>
              </a:buClr>
              <a:buFont typeface="Wingdings" panose="05000000000000000000" pitchFamily="2" charset="2"/>
              <a:buChar char="n"/>
            </a:pPr>
            <a:r>
              <a:rPr lang="en-US" altLang="zh-CN" sz="3600">
                <a:solidFill>
                  <a:schemeClr val="tx2"/>
                </a:solidFill>
                <a:latin typeface="思源黑体 CN Normal" panose="020B0400000000000000" pitchFamily="34" charset="-122"/>
                <a:ea typeface="思源黑体 CN Normal" panose="020B0400000000000000" pitchFamily="34" charset="-122"/>
              </a:rPr>
              <a:t>TCP</a:t>
            </a:r>
            <a:r>
              <a:rPr lang="zh-CN" altLang="en-US" sz="3600">
                <a:solidFill>
                  <a:schemeClr val="tx2"/>
                </a:solidFill>
                <a:latin typeface="思源黑体 CN Normal" panose="020B0400000000000000" pitchFamily="34" charset="-122"/>
                <a:ea typeface="思源黑体 CN Normal" panose="020B0400000000000000" pitchFamily="34" charset="-122"/>
              </a:rPr>
              <a:t>三次</a:t>
            </a:r>
            <a:r>
              <a:rPr lang="zh-CN" altLang="en-US" sz="3600" smtClean="0">
                <a:solidFill>
                  <a:schemeClr val="tx2"/>
                </a:solidFill>
                <a:latin typeface="思源黑体 CN Normal" panose="020B0400000000000000" pitchFamily="34" charset="-122"/>
                <a:ea typeface="思源黑体 CN Normal" panose="020B0400000000000000" pitchFamily="34" charset="-122"/>
              </a:rPr>
              <a:t>握手</a:t>
            </a:r>
            <a:endParaRPr lang="en-US" altLang="zh-CN" sz="3600" dirty="0">
              <a:solidFill>
                <a:schemeClr val="tx2"/>
              </a:solidFill>
              <a:latin typeface="思源黑体 CN Normal" panose="020B0400000000000000" pitchFamily="34" charset="-122"/>
              <a:ea typeface="思源黑体 CN Normal" panose="020B0400000000000000" pitchFamily="34" charset="-122"/>
            </a:endParaRPr>
          </a:p>
        </p:txBody>
      </p:sp>
      <p:sp>
        <p:nvSpPr>
          <p:cNvPr id="24" name="文本框 23">
            <a:extLst>
              <a:ext uri="{FF2B5EF4-FFF2-40B4-BE49-F238E27FC236}">
                <a16:creationId xmlns="" xmlns:a16="http://schemas.microsoft.com/office/drawing/2014/main" id="{97F753FA-8426-4AF2-A883-1D57428D93AB}"/>
              </a:ext>
            </a:extLst>
          </p:cNvPr>
          <p:cNvSpPr txBox="1"/>
          <p:nvPr/>
        </p:nvSpPr>
        <p:spPr>
          <a:xfrm>
            <a:off x="2365952" y="8277951"/>
            <a:ext cx="17707501" cy="355481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nSpc>
                <a:spcPct val="150000"/>
              </a:lnSpc>
            </a:pPr>
            <a:r>
              <a:rPr lang="en-US" altLang="zh-CN" sz="3000">
                <a:solidFill>
                  <a:schemeClr val="tx2"/>
                </a:solidFill>
                <a:latin typeface="思源黑体 CN Normal" panose="020B0400000000000000" pitchFamily="34" charset="-122"/>
                <a:ea typeface="思源黑体 CN Normal" panose="020B0400000000000000" pitchFamily="34" charset="-122"/>
              </a:rPr>
              <a:t>1</a:t>
            </a:r>
            <a:r>
              <a:rPr lang="en-US" altLang="zh-CN" sz="3000" smtClean="0">
                <a:solidFill>
                  <a:schemeClr val="tx2"/>
                </a:solidFill>
                <a:latin typeface="思源黑体 CN Normal" panose="020B0400000000000000" pitchFamily="34" charset="-122"/>
                <a:ea typeface="思源黑体 CN Normal" panose="020B0400000000000000" pitchFamily="34" charset="-122"/>
              </a:rPr>
              <a:t>.</a:t>
            </a:r>
            <a:r>
              <a:rPr lang="zh-CN" altLang="en-US" sz="3000">
                <a:solidFill>
                  <a:schemeClr val="tx2"/>
                </a:solidFill>
                <a:latin typeface="思源黑体 CN Normal" panose="020B0400000000000000" pitchFamily="34" charset="-122"/>
                <a:ea typeface="思源黑体 CN Normal" panose="020B0400000000000000" pitchFamily="34" charset="-122"/>
              </a:rPr>
              <a:t>第一次挥手：甲向乙发送一个</a:t>
            </a:r>
            <a:r>
              <a:rPr lang="en-US" altLang="zh-CN" sz="3000">
                <a:solidFill>
                  <a:schemeClr val="tx2"/>
                </a:solidFill>
                <a:latin typeface="思源黑体 CN Normal" panose="020B0400000000000000" pitchFamily="34" charset="-122"/>
                <a:ea typeface="思源黑体 CN Normal" panose="020B0400000000000000" pitchFamily="34" charset="-122"/>
              </a:rPr>
              <a:t>FIN</a:t>
            </a:r>
            <a:r>
              <a:rPr lang="zh-CN" altLang="en-US" sz="3000">
                <a:solidFill>
                  <a:schemeClr val="tx2"/>
                </a:solidFill>
                <a:latin typeface="思源黑体 CN Normal" panose="020B0400000000000000" pitchFamily="34" charset="-122"/>
                <a:ea typeface="思源黑体 CN Normal" panose="020B0400000000000000" pitchFamily="34" charset="-122"/>
              </a:rPr>
              <a:t>报文</a:t>
            </a:r>
            <a:r>
              <a:rPr lang="en-US" altLang="zh-CN" sz="3000">
                <a:solidFill>
                  <a:schemeClr val="tx2"/>
                </a:solidFill>
                <a:latin typeface="思源黑体 CN Normal" panose="020B0400000000000000" pitchFamily="34" charset="-122"/>
                <a:ea typeface="思源黑体 CN Normal" panose="020B0400000000000000" pitchFamily="34" charset="-122"/>
              </a:rPr>
              <a:t>:seq number=x,ack number=y </a:t>
            </a:r>
            <a:r>
              <a:rPr lang="zh-CN" altLang="en-US" sz="3000">
                <a:solidFill>
                  <a:schemeClr val="tx2"/>
                </a:solidFill>
                <a:latin typeface="思源黑体 CN Normal" panose="020B0400000000000000" pitchFamily="34" charset="-122"/>
                <a:ea typeface="思源黑体 CN Normal" panose="020B0400000000000000" pitchFamily="34" charset="-122"/>
              </a:rPr>
              <a:t>请求</a:t>
            </a:r>
            <a:r>
              <a:rPr lang="zh-CN" altLang="en-US" sz="3000" smtClean="0">
                <a:solidFill>
                  <a:schemeClr val="tx2"/>
                </a:solidFill>
                <a:latin typeface="思源黑体 CN Normal" panose="020B0400000000000000" pitchFamily="34" charset="-122"/>
                <a:ea typeface="思源黑体 CN Normal" panose="020B0400000000000000" pitchFamily="34" charset="-122"/>
              </a:rPr>
              <a:t>断开连接。</a:t>
            </a:r>
            <a:endParaRPr lang="en-US" altLang="zh-CN" sz="3000" smtClean="0">
              <a:solidFill>
                <a:schemeClr val="tx2"/>
              </a:solidFill>
              <a:latin typeface="思源黑体 CN Normal" panose="020B0400000000000000" pitchFamily="34" charset="-122"/>
              <a:ea typeface="思源黑体 CN Normal" panose="020B0400000000000000" pitchFamily="34" charset="-122"/>
            </a:endParaRPr>
          </a:p>
          <a:p>
            <a:pPr>
              <a:lnSpc>
                <a:spcPct val="150000"/>
              </a:lnSpc>
            </a:pPr>
            <a:r>
              <a:rPr lang="en-US" altLang="zh-CN" sz="3000" smtClean="0">
                <a:solidFill>
                  <a:schemeClr val="tx2"/>
                </a:solidFill>
                <a:latin typeface="思源黑体 CN Normal" panose="020B0400000000000000" pitchFamily="34" charset="-122"/>
                <a:ea typeface="思源黑体 CN Normal" panose="020B0400000000000000" pitchFamily="34" charset="-122"/>
              </a:rPr>
              <a:t>2.</a:t>
            </a:r>
            <a:r>
              <a:rPr lang="zh-CN" altLang="en-US" sz="3000">
                <a:solidFill>
                  <a:schemeClr val="tx2"/>
                </a:solidFill>
                <a:latin typeface="思源黑体 CN Normal" panose="020B0400000000000000" pitchFamily="34" charset="-122"/>
                <a:ea typeface="思源黑体 CN Normal" panose="020B0400000000000000" pitchFamily="34" charset="-122"/>
              </a:rPr>
              <a:t>第二次挥手：乙向甲发送一个</a:t>
            </a:r>
            <a:r>
              <a:rPr lang="en-US" altLang="zh-CN" sz="3000">
                <a:solidFill>
                  <a:schemeClr val="tx2"/>
                </a:solidFill>
                <a:latin typeface="思源黑体 CN Normal" panose="020B0400000000000000" pitchFamily="34" charset="-122"/>
                <a:ea typeface="思源黑体 CN Normal" panose="020B0400000000000000" pitchFamily="34" charset="-122"/>
              </a:rPr>
              <a:t>ack number = x+1</a:t>
            </a:r>
            <a:r>
              <a:rPr lang="zh-CN" altLang="en-US" sz="3000">
                <a:solidFill>
                  <a:schemeClr val="tx2"/>
                </a:solidFill>
                <a:latin typeface="思源黑体 CN Normal" panose="020B0400000000000000" pitchFamily="34" charset="-122"/>
                <a:ea typeface="思源黑体 CN Normal" panose="020B0400000000000000" pitchFamily="34" charset="-122"/>
              </a:rPr>
              <a:t>，代表我同意你断开连接的</a:t>
            </a:r>
            <a:r>
              <a:rPr lang="zh-CN" altLang="en-US" sz="3000" smtClean="0">
                <a:solidFill>
                  <a:schemeClr val="tx2"/>
                </a:solidFill>
                <a:latin typeface="思源黑体 CN Normal" panose="020B0400000000000000" pitchFamily="34" charset="-122"/>
                <a:ea typeface="思源黑体 CN Normal" panose="020B0400000000000000" pitchFamily="34" charset="-122"/>
              </a:rPr>
              <a:t>请求。</a:t>
            </a:r>
            <a:endParaRPr lang="en-US" altLang="zh-CN" sz="3000" smtClean="0">
              <a:solidFill>
                <a:schemeClr val="tx2"/>
              </a:solidFill>
              <a:latin typeface="思源黑体 CN Normal" panose="020B0400000000000000" pitchFamily="34" charset="-122"/>
              <a:ea typeface="思源黑体 CN Normal" panose="020B0400000000000000" pitchFamily="34" charset="-122"/>
            </a:endParaRPr>
          </a:p>
          <a:p>
            <a:pPr>
              <a:lnSpc>
                <a:spcPct val="150000"/>
              </a:lnSpc>
            </a:pPr>
            <a:r>
              <a:rPr lang="en-US" altLang="zh-CN" sz="3000" smtClean="0">
                <a:solidFill>
                  <a:schemeClr val="tx2"/>
                </a:solidFill>
                <a:latin typeface="思源黑体 CN Normal" panose="020B0400000000000000" pitchFamily="34" charset="-122"/>
                <a:ea typeface="思源黑体 CN Normal" panose="020B0400000000000000" pitchFamily="34" charset="-122"/>
              </a:rPr>
              <a:t>3.</a:t>
            </a:r>
            <a:r>
              <a:rPr lang="zh-CN" altLang="en-US" sz="3000">
                <a:solidFill>
                  <a:schemeClr val="tx2"/>
                </a:solidFill>
                <a:latin typeface="思源黑体 CN Normal" panose="020B0400000000000000" pitchFamily="34" charset="-122"/>
                <a:ea typeface="思源黑体 CN Normal" panose="020B0400000000000000" pitchFamily="34" charset="-122"/>
              </a:rPr>
              <a:t>第三次挥手：乙向甲发送一个</a:t>
            </a:r>
            <a:r>
              <a:rPr lang="en-US" altLang="zh-CN" sz="3000">
                <a:solidFill>
                  <a:schemeClr val="tx2"/>
                </a:solidFill>
                <a:latin typeface="思源黑体 CN Normal" panose="020B0400000000000000" pitchFamily="34" charset="-122"/>
                <a:ea typeface="思源黑体 CN Normal" panose="020B0400000000000000" pitchFamily="34" charset="-122"/>
              </a:rPr>
              <a:t>FIN</a:t>
            </a:r>
            <a:r>
              <a:rPr lang="zh-CN" altLang="en-US" sz="3000">
                <a:solidFill>
                  <a:schemeClr val="tx2"/>
                </a:solidFill>
                <a:latin typeface="思源黑体 CN Normal" panose="020B0400000000000000" pitchFamily="34" charset="-122"/>
                <a:ea typeface="思源黑体 CN Normal" panose="020B0400000000000000" pitchFamily="34" charset="-122"/>
              </a:rPr>
              <a:t>报文</a:t>
            </a:r>
            <a:r>
              <a:rPr lang="en-US" altLang="zh-CN" sz="3000">
                <a:solidFill>
                  <a:schemeClr val="tx2"/>
                </a:solidFill>
                <a:latin typeface="思源黑体 CN Normal" panose="020B0400000000000000" pitchFamily="34" charset="-122"/>
                <a:ea typeface="思源黑体 CN Normal" panose="020B0400000000000000" pitchFamily="34" charset="-122"/>
              </a:rPr>
              <a:t>:seq number=y </a:t>
            </a:r>
            <a:r>
              <a:rPr lang="zh-CN" altLang="en-US" sz="3000">
                <a:solidFill>
                  <a:schemeClr val="tx2"/>
                </a:solidFill>
                <a:latin typeface="思源黑体 CN Normal" panose="020B0400000000000000" pitchFamily="34" charset="-122"/>
                <a:ea typeface="思源黑体 CN Normal" panose="020B0400000000000000" pitchFamily="34" charset="-122"/>
              </a:rPr>
              <a:t>请求关闭连接</a:t>
            </a:r>
            <a:r>
              <a:rPr lang="zh-CN" altLang="en-US" sz="3000" smtClean="0">
                <a:solidFill>
                  <a:schemeClr val="tx2"/>
                </a:solidFill>
                <a:latin typeface="思源黑体 CN Normal" panose="020B0400000000000000" pitchFamily="34" charset="-122"/>
                <a:ea typeface="思源黑体 CN Normal" panose="020B0400000000000000" pitchFamily="34" charset="-122"/>
              </a:rPr>
              <a:t>。</a:t>
            </a:r>
            <a:endParaRPr lang="en-US" altLang="zh-CN" sz="3000" smtClean="0">
              <a:solidFill>
                <a:schemeClr val="tx2"/>
              </a:solidFill>
              <a:latin typeface="思源黑体 CN Normal" panose="020B0400000000000000" pitchFamily="34" charset="-122"/>
              <a:ea typeface="思源黑体 CN Normal" panose="020B0400000000000000" pitchFamily="34" charset="-122"/>
            </a:endParaRPr>
          </a:p>
          <a:p>
            <a:pPr>
              <a:lnSpc>
                <a:spcPct val="150000"/>
              </a:lnSpc>
            </a:pPr>
            <a:r>
              <a:rPr lang="en-US" altLang="zh-CN" sz="3000" smtClean="0">
                <a:solidFill>
                  <a:schemeClr val="tx2"/>
                </a:solidFill>
                <a:latin typeface="思源黑体 CN Normal" panose="020B0400000000000000" pitchFamily="34" charset="-122"/>
                <a:ea typeface="思源黑体 CN Normal" panose="020B0400000000000000" pitchFamily="34" charset="-122"/>
              </a:rPr>
              <a:t>4.</a:t>
            </a:r>
            <a:r>
              <a:rPr lang="zh-CN" altLang="en-US" sz="3000">
                <a:solidFill>
                  <a:schemeClr val="tx2"/>
                </a:solidFill>
                <a:latin typeface="思源黑体 CN Normal" panose="020B0400000000000000" pitchFamily="34" charset="-122"/>
                <a:ea typeface="思源黑体 CN Normal" panose="020B0400000000000000" pitchFamily="34" charset="-122"/>
              </a:rPr>
              <a:t>第四次挥手：甲收到乙的报文，并且发送</a:t>
            </a:r>
            <a:r>
              <a:rPr lang="en-US" altLang="zh-CN" sz="3000">
                <a:solidFill>
                  <a:schemeClr val="tx2"/>
                </a:solidFill>
                <a:latin typeface="思源黑体 CN Normal" panose="020B0400000000000000" pitchFamily="34" charset="-122"/>
                <a:ea typeface="思源黑体 CN Normal" panose="020B0400000000000000" pitchFamily="34" charset="-122"/>
              </a:rPr>
              <a:t>ack number=y+1</a:t>
            </a:r>
            <a:r>
              <a:rPr lang="zh-CN" altLang="en-US" sz="3000">
                <a:solidFill>
                  <a:schemeClr val="tx2"/>
                </a:solidFill>
                <a:latin typeface="思源黑体 CN Normal" panose="020B0400000000000000" pitchFamily="34" charset="-122"/>
                <a:ea typeface="思源黑体 CN Normal" panose="020B0400000000000000" pitchFamily="34" charset="-122"/>
              </a:rPr>
              <a:t>，乙收到这个报文就关闭连接，甲等待几秒没有收到回复后，就说明对方已经关闭，于是甲也</a:t>
            </a:r>
            <a:r>
              <a:rPr lang="zh-CN" altLang="en-US" sz="3000" smtClean="0">
                <a:solidFill>
                  <a:schemeClr val="tx2"/>
                </a:solidFill>
                <a:latin typeface="思源黑体 CN Normal" panose="020B0400000000000000" pitchFamily="34" charset="-122"/>
                <a:ea typeface="思源黑体 CN Normal" panose="020B0400000000000000" pitchFamily="34" charset="-122"/>
              </a:rPr>
              <a:t>断开连接。</a:t>
            </a:r>
            <a:endParaRPr lang="zh-CN" altLang="en-US" sz="3000" dirty="0">
              <a:solidFill>
                <a:schemeClr val="tx2"/>
              </a:solidFill>
              <a:latin typeface="思源黑体 CN Normal" panose="020B0400000000000000" pitchFamily="34" charset="-122"/>
              <a:ea typeface="思源黑体 CN Normal" panose="020B0400000000000000" pitchFamily="34" charset="-122"/>
            </a:endParaRPr>
          </a:p>
        </p:txBody>
      </p:sp>
      <p:sp>
        <p:nvSpPr>
          <p:cNvPr id="25" name="文本框 24">
            <a:extLst>
              <a:ext uri="{FF2B5EF4-FFF2-40B4-BE49-F238E27FC236}">
                <a16:creationId xmlns="" xmlns:a16="http://schemas.microsoft.com/office/drawing/2014/main" id="{C94A4F83-1BFF-4DD3-A7DF-B2CFAA5AE421}"/>
              </a:ext>
            </a:extLst>
          </p:cNvPr>
          <p:cNvSpPr txBox="1"/>
          <p:nvPr/>
        </p:nvSpPr>
        <p:spPr>
          <a:xfrm>
            <a:off x="2365952" y="2931774"/>
            <a:ext cx="18403567" cy="3554819"/>
          </a:xfrm>
          <a:prstGeom prst="rect">
            <a:avLst/>
          </a:prstGeom>
          <a:noFill/>
        </p:spPr>
        <p:txBody>
          <a:bodyPr wrap="square" rtlCol="0">
            <a:spAutoFit/>
          </a:bodyPr>
          <a:lstStyle/>
          <a:p>
            <a:pPr>
              <a:lnSpc>
                <a:spcPct val="150000"/>
              </a:lnSpc>
            </a:pPr>
            <a:r>
              <a:rPr lang="en-US" altLang="zh-CN" sz="3000">
                <a:solidFill>
                  <a:schemeClr val="tx2"/>
                </a:solidFill>
                <a:latin typeface="思源黑体 CN Normal" panose="020B0400000000000000" pitchFamily="34" charset="-122"/>
                <a:ea typeface="思源黑体 CN Normal" panose="020B0400000000000000" pitchFamily="34" charset="-122"/>
              </a:rPr>
              <a:t>1</a:t>
            </a:r>
            <a:r>
              <a:rPr lang="en-US" altLang="zh-CN" sz="3000" smtClean="0">
                <a:solidFill>
                  <a:schemeClr val="tx2"/>
                </a:solidFill>
                <a:latin typeface="思源黑体 CN Normal" panose="020B0400000000000000" pitchFamily="34" charset="-122"/>
                <a:ea typeface="思源黑体 CN Normal" panose="020B0400000000000000" pitchFamily="34" charset="-122"/>
              </a:rPr>
              <a:t>.</a:t>
            </a:r>
            <a:r>
              <a:rPr lang="zh-CN" altLang="en-US" sz="3000">
                <a:solidFill>
                  <a:schemeClr val="tx2"/>
                </a:solidFill>
                <a:latin typeface="思源黑体 CN Normal" panose="020B0400000000000000" pitchFamily="34" charset="-122"/>
                <a:ea typeface="思源黑体 CN Normal" panose="020B0400000000000000" pitchFamily="34" charset="-122"/>
              </a:rPr>
              <a:t>第一次握手：</a:t>
            </a:r>
            <a:r>
              <a:rPr lang="en-US" altLang="zh-CN" sz="3000">
                <a:solidFill>
                  <a:schemeClr val="tx2"/>
                </a:solidFill>
                <a:latin typeface="思源黑体 CN Normal" panose="020B0400000000000000" pitchFamily="34" charset="-122"/>
                <a:ea typeface="思源黑体 CN Normal" panose="020B0400000000000000" pitchFamily="34" charset="-122"/>
              </a:rPr>
              <a:t>A</a:t>
            </a:r>
            <a:r>
              <a:rPr lang="zh-CN" altLang="en-US" sz="3000">
                <a:solidFill>
                  <a:schemeClr val="tx2"/>
                </a:solidFill>
                <a:latin typeface="思源黑体 CN Normal" panose="020B0400000000000000" pitchFamily="34" charset="-122"/>
                <a:ea typeface="思源黑体 CN Normal" panose="020B0400000000000000" pitchFamily="34" charset="-122"/>
              </a:rPr>
              <a:t>向</a:t>
            </a:r>
            <a:r>
              <a:rPr lang="en-US" altLang="zh-CN" sz="3000">
                <a:solidFill>
                  <a:schemeClr val="tx2"/>
                </a:solidFill>
                <a:latin typeface="思源黑体 CN Normal" panose="020B0400000000000000" pitchFamily="34" charset="-122"/>
                <a:ea typeface="思源黑体 CN Normal" panose="020B0400000000000000" pitchFamily="34" charset="-122"/>
              </a:rPr>
              <a:t>B</a:t>
            </a:r>
            <a:r>
              <a:rPr lang="zh-CN" altLang="en-US" sz="3000">
                <a:solidFill>
                  <a:schemeClr val="tx2"/>
                </a:solidFill>
                <a:latin typeface="思源黑体 CN Normal" panose="020B0400000000000000" pitchFamily="34" charset="-122"/>
                <a:ea typeface="思源黑体 CN Normal" panose="020B0400000000000000" pitchFamily="34" charset="-122"/>
              </a:rPr>
              <a:t>发送一个</a:t>
            </a:r>
            <a:r>
              <a:rPr lang="en-US" altLang="zh-CN" sz="3000">
                <a:solidFill>
                  <a:schemeClr val="tx2"/>
                </a:solidFill>
                <a:latin typeface="思源黑体 CN Normal" panose="020B0400000000000000" pitchFamily="34" charset="-122"/>
                <a:ea typeface="思源黑体 CN Normal" panose="020B0400000000000000" pitchFamily="34" charset="-122"/>
              </a:rPr>
              <a:t>SKN=1</a:t>
            </a:r>
            <a:r>
              <a:rPr lang="zh-CN" altLang="en-US" sz="3000">
                <a:solidFill>
                  <a:schemeClr val="tx2"/>
                </a:solidFill>
                <a:latin typeface="思源黑体 CN Normal" panose="020B0400000000000000" pitchFamily="34" charset="-122"/>
                <a:ea typeface="思源黑体 CN Normal" panose="020B0400000000000000" pitchFamily="34" charset="-122"/>
              </a:rPr>
              <a:t>，随机产生一个</a:t>
            </a:r>
            <a:r>
              <a:rPr lang="en-US" altLang="zh-CN" sz="3000">
                <a:solidFill>
                  <a:schemeClr val="tx2"/>
                </a:solidFill>
                <a:latin typeface="思源黑体 CN Normal" panose="020B0400000000000000" pitchFamily="34" charset="-122"/>
                <a:ea typeface="思源黑体 CN Normal" panose="020B0400000000000000" pitchFamily="34" charset="-122"/>
              </a:rPr>
              <a:t>seq number=x</a:t>
            </a:r>
            <a:r>
              <a:rPr lang="zh-CN" altLang="en-US" sz="3000">
                <a:solidFill>
                  <a:schemeClr val="tx2"/>
                </a:solidFill>
                <a:latin typeface="思源黑体 CN Normal" panose="020B0400000000000000" pitchFamily="34" charset="-122"/>
                <a:ea typeface="思源黑体 CN Normal" panose="020B0400000000000000" pitchFamily="34" charset="-122"/>
              </a:rPr>
              <a:t>，要求建立联机</a:t>
            </a:r>
            <a:r>
              <a:rPr lang="zh-CN" altLang="en-US" sz="3000" smtClean="0">
                <a:solidFill>
                  <a:schemeClr val="tx2"/>
                </a:solidFill>
                <a:latin typeface="思源黑体 CN Normal" panose="020B0400000000000000" pitchFamily="34" charset="-122"/>
                <a:ea typeface="思源黑体 CN Normal" panose="020B0400000000000000" pitchFamily="34" charset="-122"/>
              </a:rPr>
              <a:t>。</a:t>
            </a:r>
            <a:endParaRPr lang="en-US" altLang="zh-CN" sz="3000" smtClean="0">
              <a:solidFill>
                <a:schemeClr val="tx2"/>
              </a:solidFill>
              <a:latin typeface="思源黑体 CN Normal" panose="020B0400000000000000" pitchFamily="34" charset="-122"/>
              <a:ea typeface="思源黑体 CN Normal" panose="020B0400000000000000" pitchFamily="34" charset="-122"/>
            </a:endParaRPr>
          </a:p>
          <a:p>
            <a:pPr>
              <a:lnSpc>
                <a:spcPct val="150000"/>
              </a:lnSpc>
            </a:pPr>
            <a:r>
              <a:rPr lang="en-US" altLang="zh-CN" sz="3000" smtClean="0">
                <a:solidFill>
                  <a:schemeClr val="tx2"/>
                </a:solidFill>
                <a:latin typeface="思源黑体 CN Normal" panose="020B0400000000000000" pitchFamily="34" charset="-122"/>
                <a:ea typeface="思源黑体 CN Normal" panose="020B0400000000000000" pitchFamily="34" charset="-122"/>
              </a:rPr>
              <a:t>2.</a:t>
            </a:r>
            <a:r>
              <a:rPr lang="zh-CN" altLang="en-US" sz="3000">
                <a:solidFill>
                  <a:schemeClr val="tx2"/>
                </a:solidFill>
                <a:latin typeface="思源黑体 CN Normal" panose="020B0400000000000000" pitchFamily="34" charset="-122"/>
                <a:ea typeface="思源黑体 CN Normal" panose="020B0400000000000000" pitchFamily="34" charset="-122"/>
              </a:rPr>
              <a:t>第二次握手：</a:t>
            </a:r>
            <a:r>
              <a:rPr lang="en-US" altLang="zh-CN" sz="3000">
                <a:solidFill>
                  <a:schemeClr val="tx2"/>
                </a:solidFill>
                <a:latin typeface="思源黑体 CN Normal" panose="020B0400000000000000" pitchFamily="34" charset="-122"/>
                <a:ea typeface="思源黑体 CN Normal" panose="020B0400000000000000" pitchFamily="34" charset="-122"/>
              </a:rPr>
              <a:t>B</a:t>
            </a:r>
            <a:r>
              <a:rPr lang="zh-CN" altLang="en-US" sz="3000">
                <a:solidFill>
                  <a:schemeClr val="tx2"/>
                </a:solidFill>
                <a:latin typeface="思源黑体 CN Normal" panose="020B0400000000000000" pitchFamily="34" charset="-122"/>
                <a:ea typeface="思源黑体 CN Normal" panose="020B0400000000000000" pitchFamily="34" charset="-122"/>
              </a:rPr>
              <a:t>接收到要求建立联机的请求，向</a:t>
            </a:r>
            <a:r>
              <a:rPr lang="en-US" altLang="zh-CN" sz="3000">
                <a:solidFill>
                  <a:schemeClr val="tx2"/>
                </a:solidFill>
                <a:latin typeface="思源黑体 CN Normal" panose="020B0400000000000000" pitchFamily="34" charset="-122"/>
                <a:ea typeface="思源黑体 CN Normal" panose="020B0400000000000000" pitchFamily="34" charset="-122"/>
              </a:rPr>
              <a:t>A</a:t>
            </a:r>
            <a:r>
              <a:rPr lang="zh-CN" altLang="en-US" sz="3000">
                <a:solidFill>
                  <a:schemeClr val="tx2"/>
                </a:solidFill>
                <a:latin typeface="思源黑体 CN Normal" panose="020B0400000000000000" pitchFamily="34" charset="-122"/>
                <a:ea typeface="思源黑体 CN Normal" panose="020B0400000000000000" pitchFamily="34" charset="-122"/>
              </a:rPr>
              <a:t>发送了一个</a:t>
            </a:r>
            <a:r>
              <a:rPr lang="en-US" altLang="zh-CN" sz="3000">
                <a:solidFill>
                  <a:schemeClr val="tx2"/>
                </a:solidFill>
                <a:latin typeface="思源黑体 CN Normal" panose="020B0400000000000000" pitchFamily="34" charset="-122"/>
                <a:ea typeface="思源黑体 CN Normal" panose="020B0400000000000000" pitchFamily="34" charset="-122"/>
              </a:rPr>
              <a:t>ack number=x+1,sky=1,ack=1,</a:t>
            </a:r>
            <a:r>
              <a:rPr lang="zh-CN" altLang="en-US" sz="3000">
                <a:solidFill>
                  <a:schemeClr val="tx2"/>
                </a:solidFill>
                <a:latin typeface="思源黑体 CN Normal" panose="020B0400000000000000" pitchFamily="34" charset="-122"/>
                <a:ea typeface="思源黑体 CN Normal" panose="020B0400000000000000" pitchFamily="34" charset="-122"/>
              </a:rPr>
              <a:t>并且随机产生</a:t>
            </a:r>
            <a:r>
              <a:rPr lang="en-US" altLang="zh-CN" sz="3000">
                <a:solidFill>
                  <a:schemeClr val="tx2"/>
                </a:solidFill>
                <a:latin typeface="思源黑体 CN Normal" panose="020B0400000000000000" pitchFamily="34" charset="-122"/>
                <a:ea typeface="思源黑体 CN Normal" panose="020B0400000000000000" pitchFamily="34" charset="-122"/>
              </a:rPr>
              <a:t>seq number=y</a:t>
            </a:r>
            <a:r>
              <a:rPr lang="zh-CN" altLang="en-US" sz="3000" smtClean="0">
                <a:solidFill>
                  <a:schemeClr val="tx2"/>
                </a:solidFill>
                <a:latin typeface="思源黑体 CN Normal" panose="020B0400000000000000" pitchFamily="34" charset="-122"/>
                <a:ea typeface="思源黑体 CN Normal" panose="020B0400000000000000" pitchFamily="34" charset="-122"/>
              </a:rPr>
              <a:t>。</a:t>
            </a:r>
            <a:endParaRPr lang="en-US" altLang="zh-CN" sz="3000" smtClean="0">
              <a:solidFill>
                <a:schemeClr val="tx2"/>
              </a:solidFill>
              <a:latin typeface="思源黑体 CN Normal" panose="020B0400000000000000" pitchFamily="34" charset="-122"/>
              <a:ea typeface="思源黑体 CN Normal" panose="020B0400000000000000" pitchFamily="34" charset="-122"/>
            </a:endParaRPr>
          </a:p>
          <a:p>
            <a:pPr>
              <a:lnSpc>
                <a:spcPct val="150000"/>
              </a:lnSpc>
            </a:pPr>
            <a:r>
              <a:rPr lang="en-US" altLang="zh-CN" sz="3000" smtClean="0">
                <a:solidFill>
                  <a:schemeClr val="tx2"/>
                </a:solidFill>
                <a:latin typeface="思源黑体 CN Normal" panose="020B0400000000000000" pitchFamily="34" charset="-122"/>
                <a:ea typeface="思源黑体 CN Normal" panose="020B0400000000000000" pitchFamily="34" charset="-122"/>
              </a:rPr>
              <a:t>3.</a:t>
            </a:r>
            <a:r>
              <a:rPr lang="zh-CN" altLang="en-US" sz="3000">
                <a:solidFill>
                  <a:schemeClr val="tx2"/>
                </a:solidFill>
                <a:latin typeface="思源黑体 CN Normal" panose="020B0400000000000000" pitchFamily="34" charset="-122"/>
                <a:ea typeface="思源黑体 CN Normal" panose="020B0400000000000000" pitchFamily="34" charset="-122"/>
              </a:rPr>
              <a:t>第三次握手：</a:t>
            </a:r>
            <a:r>
              <a:rPr lang="en-US" altLang="zh-CN" sz="3000">
                <a:solidFill>
                  <a:schemeClr val="tx2"/>
                </a:solidFill>
                <a:latin typeface="思源黑体 CN Normal" panose="020B0400000000000000" pitchFamily="34" charset="-122"/>
                <a:ea typeface="思源黑体 CN Normal" panose="020B0400000000000000" pitchFamily="34" charset="-122"/>
              </a:rPr>
              <a:t>A</a:t>
            </a:r>
            <a:r>
              <a:rPr lang="zh-CN" altLang="en-US" sz="3000">
                <a:solidFill>
                  <a:schemeClr val="tx2"/>
                </a:solidFill>
                <a:latin typeface="思源黑体 CN Normal" panose="020B0400000000000000" pitchFamily="34" charset="-122"/>
                <a:ea typeface="思源黑体 CN Normal" panose="020B0400000000000000" pitchFamily="34" charset="-122"/>
              </a:rPr>
              <a:t>会检查</a:t>
            </a:r>
            <a:r>
              <a:rPr lang="en-US" altLang="zh-CN" sz="3000">
                <a:solidFill>
                  <a:schemeClr val="tx2"/>
                </a:solidFill>
                <a:latin typeface="思源黑体 CN Normal" panose="020B0400000000000000" pitchFamily="34" charset="-122"/>
                <a:ea typeface="思源黑体 CN Normal" panose="020B0400000000000000" pitchFamily="34" charset="-122"/>
              </a:rPr>
              <a:t>B</a:t>
            </a:r>
            <a:r>
              <a:rPr lang="zh-CN" altLang="en-US" sz="3000">
                <a:solidFill>
                  <a:schemeClr val="tx2"/>
                </a:solidFill>
                <a:latin typeface="思源黑体 CN Normal" panose="020B0400000000000000" pitchFamily="34" charset="-122"/>
                <a:ea typeface="思源黑体 CN Normal" panose="020B0400000000000000" pitchFamily="34" charset="-122"/>
              </a:rPr>
              <a:t>发送过来的</a:t>
            </a:r>
            <a:r>
              <a:rPr lang="en-US" altLang="zh-CN" sz="3000">
                <a:solidFill>
                  <a:schemeClr val="tx2"/>
                </a:solidFill>
                <a:latin typeface="思源黑体 CN Normal" panose="020B0400000000000000" pitchFamily="34" charset="-122"/>
                <a:ea typeface="思源黑体 CN Normal" panose="020B0400000000000000" pitchFamily="34" charset="-122"/>
              </a:rPr>
              <a:t>ack number</a:t>
            </a:r>
            <a:r>
              <a:rPr lang="zh-CN" altLang="en-US" sz="3000">
                <a:solidFill>
                  <a:schemeClr val="tx2"/>
                </a:solidFill>
                <a:latin typeface="思源黑体 CN Normal" panose="020B0400000000000000" pitchFamily="34" charset="-122"/>
                <a:ea typeface="思源黑体 CN Normal" panose="020B0400000000000000" pitchFamily="34" charset="-122"/>
              </a:rPr>
              <a:t>是否为</a:t>
            </a:r>
            <a:r>
              <a:rPr lang="en-US" altLang="zh-CN" sz="3000">
                <a:solidFill>
                  <a:schemeClr val="tx2"/>
                </a:solidFill>
                <a:latin typeface="思源黑体 CN Normal" panose="020B0400000000000000" pitchFamily="34" charset="-122"/>
                <a:ea typeface="思源黑体 CN Normal" panose="020B0400000000000000" pitchFamily="34" charset="-122"/>
              </a:rPr>
              <a:t>x+1</a:t>
            </a:r>
            <a:r>
              <a:rPr lang="zh-CN" altLang="en-US" sz="3000">
                <a:solidFill>
                  <a:schemeClr val="tx2"/>
                </a:solidFill>
                <a:latin typeface="思源黑体 CN Normal" panose="020B0400000000000000" pitchFamily="34" charset="-122"/>
                <a:ea typeface="思源黑体 CN Normal" panose="020B0400000000000000" pitchFamily="34" charset="-122"/>
              </a:rPr>
              <a:t>，以及</a:t>
            </a:r>
            <a:r>
              <a:rPr lang="en-US" altLang="zh-CN" sz="3000">
                <a:solidFill>
                  <a:schemeClr val="tx2"/>
                </a:solidFill>
                <a:latin typeface="思源黑体 CN Normal" panose="020B0400000000000000" pitchFamily="34" charset="-122"/>
                <a:ea typeface="思源黑体 CN Normal" panose="020B0400000000000000" pitchFamily="34" charset="-122"/>
              </a:rPr>
              <a:t>ack</a:t>
            </a:r>
            <a:r>
              <a:rPr lang="zh-CN" altLang="en-US" sz="3000">
                <a:solidFill>
                  <a:schemeClr val="tx2"/>
                </a:solidFill>
                <a:latin typeface="思源黑体 CN Normal" panose="020B0400000000000000" pitchFamily="34" charset="-122"/>
                <a:ea typeface="思源黑体 CN Normal" panose="020B0400000000000000" pitchFamily="34" charset="-122"/>
              </a:rPr>
              <a:t>是否为</a:t>
            </a:r>
            <a:r>
              <a:rPr lang="en-US" altLang="zh-CN" sz="3000">
                <a:solidFill>
                  <a:schemeClr val="tx2"/>
                </a:solidFill>
                <a:latin typeface="思源黑体 CN Normal" panose="020B0400000000000000" pitchFamily="34" charset="-122"/>
                <a:ea typeface="思源黑体 CN Normal" panose="020B0400000000000000" pitchFamily="34" charset="-122"/>
              </a:rPr>
              <a:t>1</a:t>
            </a:r>
            <a:r>
              <a:rPr lang="zh-CN" altLang="en-US" sz="3000">
                <a:solidFill>
                  <a:schemeClr val="tx2"/>
                </a:solidFill>
                <a:latin typeface="思源黑体 CN Normal" panose="020B0400000000000000" pitchFamily="34" charset="-122"/>
                <a:ea typeface="思源黑体 CN Normal" panose="020B0400000000000000" pitchFamily="34" charset="-122"/>
              </a:rPr>
              <a:t>，如果是，</a:t>
            </a:r>
            <a:r>
              <a:rPr lang="zh-CN" altLang="en-US" sz="3000" smtClean="0">
                <a:solidFill>
                  <a:schemeClr val="tx2"/>
                </a:solidFill>
                <a:latin typeface="思源黑体 CN Normal" panose="020B0400000000000000" pitchFamily="34" charset="-122"/>
                <a:ea typeface="思源黑体 CN Normal" panose="020B0400000000000000" pitchFamily="34" charset="-122"/>
              </a:rPr>
              <a:t>就向</a:t>
            </a:r>
            <a:r>
              <a:rPr lang="en-US" altLang="zh-CN" sz="3000" smtClean="0">
                <a:solidFill>
                  <a:schemeClr val="tx2"/>
                </a:solidFill>
                <a:latin typeface="思源黑体 CN Normal" panose="020B0400000000000000" pitchFamily="34" charset="-122"/>
                <a:ea typeface="思源黑体 CN Normal" panose="020B0400000000000000" pitchFamily="34" charset="-122"/>
              </a:rPr>
              <a:t>B</a:t>
            </a:r>
            <a:r>
              <a:rPr lang="zh-CN" altLang="en-US" sz="3000">
                <a:solidFill>
                  <a:schemeClr val="tx2"/>
                </a:solidFill>
                <a:latin typeface="思源黑体 CN Normal" panose="020B0400000000000000" pitchFamily="34" charset="-122"/>
                <a:ea typeface="思源黑体 CN Normal" panose="020B0400000000000000" pitchFamily="34" charset="-122"/>
              </a:rPr>
              <a:t>发送一个</a:t>
            </a:r>
            <a:r>
              <a:rPr lang="en-US" altLang="zh-CN" sz="3000">
                <a:solidFill>
                  <a:schemeClr val="tx2"/>
                </a:solidFill>
                <a:latin typeface="思源黑体 CN Normal" panose="020B0400000000000000" pitchFamily="34" charset="-122"/>
                <a:ea typeface="思源黑体 CN Normal" panose="020B0400000000000000" pitchFamily="34" charset="-122"/>
              </a:rPr>
              <a:t>ack number=y+1,ack=1</a:t>
            </a:r>
            <a:r>
              <a:rPr lang="zh-CN" altLang="en-US" sz="3000">
                <a:solidFill>
                  <a:schemeClr val="tx2"/>
                </a:solidFill>
                <a:latin typeface="思源黑体 CN Normal" panose="020B0400000000000000" pitchFamily="34" charset="-122"/>
                <a:ea typeface="思源黑体 CN Normal" panose="020B0400000000000000" pitchFamily="34" charset="-122"/>
              </a:rPr>
              <a:t>，连接建立</a:t>
            </a:r>
            <a:r>
              <a:rPr lang="zh-CN" altLang="en-US" sz="3000" smtClean="0">
                <a:solidFill>
                  <a:schemeClr val="tx2"/>
                </a:solidFill>
                <a:latin typeface="思源黑体 CN Normal" panose="020B0400000000000000" pitchFamily="34" charset="-122"/>
                <a:ea typeface="思源黑体 CN Normal" panose="020B0400000000000000" pitchFamily="34" charset="-122"/>
              </a:rPr>
              <a:t>成功。</a:t>
            </a:r>
            <a:endParaRPr lang="zh-CN" altLang="en-US" sz="3000" dirty="0">
              <a:solidFill>
                <a:schemeClr val="tx2"/>
              </a:solidFill>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56748129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22" grpId="0"/>
      <p:bldP spid="24" grpId="0" animBg="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96DFAD-5D60-4A4E-9357-D1CC052F52E4}"/>
              </a:ext>
            </a:extLst>
          </p:cNvPr>
          <p:cNvSpPr>
            <a:spLocks noGrp="1"/>
          </p:cNvSpPr>
          <p:nvPr>
            <p:ph type="title"/>
          </p:nvPr>
        </p:nvSpPr>
        <p:spPr/>
        <p:txBody>
          <a:bodyPr/>
          <a:lstStyle/>
          <a:p>
            <a:r>
              <a:rPr lang="zh-CN" altLang="en-US" b="1" smtClean="0"/>
              <a:t>会话层</a:t>
            </a:r>
            <a:endParaRPr lang="zh-CN" altLang="en-US" b="1"/>
          </a:p>
        </p:txBody>
      </p:sp>
      <p:sp>
        <p:nvSpPr>
          <p:cNvPr id="6" name="矩形 5">
            <a:extLst>
              <a:ext uri="{FF2B5EF4-FFF2-40B4-BE49-F238E27FC236}">
                <a16:creationId xmlns="" xmlns:a16="http://schemas.microsoft.com/office/drawing/2014/main" id="{F7FD57A8-EBC2-4D34-9382-4700749070E5}"/>
              </a:ext>
            </a:extLst>
          </p:cNvPr>
          <p:cNvSpPr/>
          <p:nvPr/>
        </p:nvSpPr>
        <p:spPr>
          <a:xfrm>
            <a:off x="2339695" y="3195175"/>
            <a:ext cx="18179999" cy="6840000"/>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a:extLst>
              <a:ext uri="{FF2B5EF4-FFF2-40B4-BE49-F238E27FC236}">
                <a16:creationId xmlns="" xmlns:a16="http://schemas.microsoft.com/office/drawing/2014/main" id="{B93D995B-8464-41E5-80F3-05607ECF1D1F}"/>
              </a:ext>
            </a:extLst>
          </p:cNvPr>
          <p:cNvSpPr txBox="1"/>
          <p:nvPr/>
        </p:nvSpPr>
        <p:spPr>
          <a:xfrm>
            <a:off x="2834694" y="3660520"/>
            <a:ext cx="16804862" cy="59093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720000" defTabSz="914400">
              <a:lnSpc>
                <a:spcPct val="150000"/>
              </a:lnSpc>
              <a:buSzPct val="100000"/>
              <a:defRPr sz="3800">
                <a:latin typeface="Source Han Sans CN Normal"/>
                <a:ea typeface="Source Han Sans CN Normal"/>
                <a:cs typeface="Source Han Sans CN Normal"/>
                <a:sym typeface="Source Han Sans CN Normal"/>
              </a:defRPr>
            </a:pP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会话层</a:t>
            </a:r>
            <a:r>
              <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rPr>
              <a:t>(Session)</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是建立在传输层之上，利用传输层提供的服务，使应用建立和维持会话，并能使会话获得同步。会话层使用校验点可使通信会话在通信失效时从校验点继续恢复通信</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a:t>
            </a: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indent="720000" defTabSz="914400">
              <a:lnSpc>
                <a:spcPct val="150000"/>
              </a:lnSpc>
              <a:buSzPct val="100000"/>
              <a:defRPr sz="3800">
                <a:latin typeface="Source Han Sans CN Normal"/>
                <a:ea typeface="Source Han Sans CN Normal"/>
                <a:cs typeface="Source Han Sans CN Normal"/>
                <a:sym typeface="Source Han Sans CN Normal"/>
              </a:defRPr>
            </a:pP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建立</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会话</a:t>
            </a: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保持</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会话</a:t>
            </a: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断开会话</a:t>
            </a:r>
            <a:endPar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endParaRPr>
          </a:p>
        </p:txBody>
      </p:sp>
    </p:spTree>
    <p:extLst>
      <p:ext uri="{BB962C8B-B14F-4D97-AF65-F5344CB8AC3E}">
        <p14:creationId xmlns:p14="http://schemas.microsoft.com/office/powerpoint/2010/main" val="191702109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96DFAD-5D60-4A4E-9357-D1CC052F52E4}"/>
              </a:ext>
            </a:extLst>
          </p:cNvPr>
          <p:cNvSpPr>
            <a:spLocks noGrp="1"/>
          </p:cNvSpPr>
          <p:nvPr>
            <p:ph type="title"/>
          </p:nvPr>
        </p:nvSpPr>
        <p:spPr/>
        <p:txBody>
          <a:bodyPr/>
          <a:lstStyle/>
          <a:p>
            <a:r>
              <a:rPr lang="zh-CN" altLang="en-US" b="1" smtClean="0"/>
              <a:t>表示层</a:t>
            </a:r>
            <a:endParaRPr lang="zh-CN" altLang="en-US" b="1"/>
          </a:p>
        </p:txBody>
      </p:sp>
      <p:sp>
        <p:nvSpPr>
          <p:cNvPr id="6" name="矩形 5">
            <a:extLst>
              <a:ext uri="{FF2B5EF4-FFF2-40B4-BE49-F238E27FC236}">
                <a16:creationId xmlns="" xmlns:a16="http://schemas.microsoft.com/office/drawing/2014/main" id="{F7FD57A8-EBC2-4D34-9382-4700749070E5}"/>
              </a:ext>
            </a:extLst>
          </p:cNvPr>
          <p:cNvSpPr/>
          <p:nvPr/>
        </p:nvSpPr>
        <p:spPr>
          <a:xfrm>
            <a:off x="2339695" y="2520175"/>
            <a:ext cx="18179999" cy="7650000"/>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a:extLst>
              <a:ext uri="{FF2B5EF4-FFF2-40B4-BE49-F238E27FC236}">
                <a16:creationId xmlns="" xmlns:a16="http://schemas.microsoft.com/office/drawing/2014/main" id="{B93D995B-8464-41E5-80F3-05607ECF1D1F}"/>
              </a:ext>
            </a:extLst>
          </p:cNvPr>
          <p:cNvSpPr txBox="1"/>
          <p:nvPr/>
        </p:nvSpPr>
        <p:spPr>
          <a:xfrm>
            <a:off x="2834694" y="2985520"/>
            <a:ext cx="16804862" cy="674030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720000" defTabSz="914400">
              <a:lnSpc>
                <a:spcPct val="150000"/>
              </a:lnSpc>
              <a:buSzPct val="100000"/>
              <a:defRPr sz="3800">
                <a:latin typeface="Source Han Sans CN Normal"/>
                <a:ea typeface="Source Han Sans CN Normal"/>
                <a:cs typeface="Source Han Sans CN Normal"/>
                <a:sym typeface="Source Han Sans CN Normal"/>
              </a:defRPr>
            </a:pP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它的主要作用之际就是为异种机通信提供一种公共语言，以便进行交互操作。表示层处理所有与数据表示及运输有关的问题，包括转码、加密、压缩。每台计算机可能由自己的表示数据的方法，如</a:t>
            </a:r>
            <a:r>
              <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rPr>
              <a:t>ASCII</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码，所以需要表示层协议来保证不同计算机可以彼此理解</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a:t>
            </a: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indent="720000" defTabSz="914400">
              <a:lnSpc>
                <a:spcPct val="150000"/>
              </a:lnSpc>
              <a:buSzPct val="100000"/>
              <a:defRPr sz="3800">
                <a:latin typeface="Source Han Sans CN Normal"/>
                <a:ea typeface="Source Han Sans CN Normal"/>
                <a:cs typeface="Source Han Sans CN Normal"/>
                <a:sym typeface="Source Han Sans CN Normal"/>
              </a:defRPr>
            </a:pP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语法</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转换</a:t>
            </a: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语法</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协商</a:t>
            </a: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连接管理</a:t>
            </a:r>
            <a:endPar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endParaRPr>
          </a:p>
        </p:txBody>
      </p:sp>
    </p:spTree>
    <p:extLst>
      <p:ext uri="{BB962C8B-B14F-4D97-AF65-F5344CB8AC3E}">
        <p14:creationId xmlns:p14="http://schemas.microsoft.com/office/powerpoint/2010/main" val="289877308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96DFAD-5D60-4A4E-9357-D1CC052F52E4}"/>
              </a:ext>
            </a:extLst>
          </p:cNvPr>
          <p:cNvSpPr>
            <a:spLocks noGrp="1"/>
          </p:cNvSpPr>
          <p:nvPr>
            <p:ph type="title"/>
          </p:nvPr>
        </p:nvSpPr>
        <p:spPr/>
        <p:txBody>
          <a:bodyPr/>
          <a:lstStyle/>
          <a:p>
            <a:r>
              <a:rPr lang="zh-CN" altLang="en-US" b="1"/>
              <a:t>应用层</a:t>
            </a:r>
          </a:p>
        </p:txBody>
      </p:sp>
      <p:grpSp>
        <p:nvGrpSpPr>
          <p:cNvPr id="18" name="组合 17">
            <a:extLst>
              <a:ext uri="{FF2B5EF4-FFF2-40B4-BE49-F238E27FC236}">
                <a16:creationId xmlns="" xmlns:a16="http://schemas.microsoft.com/office/drawing/2014/main" id="{2833EA7B-FD49-4A2A-B188-6886806920C3}"/>
              </a:ext>
            </a:extLst>
          </p:cNvPr>
          <p:cNvGrpSpPr/>
          <p:nvPr/>
        </p:nvGrpSpPr>
        <p:grpSpPr>
          <a:xfrm>
            <a:off x="1471044" y="2295175"/>
            <a:ext cx="2544312" cy="1701928"/>
            <a:chOff x="1537786" y="2918229"/>
            <a:chExt cx="2544312" cy="1701928"/>
          </a:xfrm>
        </p:grpSpPr>
        <p:sp>
          <p:nvSpPr>
            <p:cNvPr id="19" name="矩形 18">
              <a:extLst>
                <a:ext uri="{FF2B5EF4-FFF2-40B4-BE49-F238E27FC236}">
                  <a16:creationId xmlns="" xmlns:a16="http://schemas.microsoft.com/office/drawing/2014/main" id="{025AA726-A83F-4467-8D81-D1054FD60C8D}"/>
                </a:ext>
              </a:extLst>
            </p:cNvPr>
            <p:cNvSpPr/>
            <p:nvPr/>
          </p:nvSpPr>
          <p:spPr>
            <a:xfrm>
              <a:off x="2040018" y="2918229"/>
              <a:ext cx="1163683" cy="1188839"/>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 xmlns:a16="http://schemas.microsoft.com/office/drawing/2014/main" id="{87C13873-F9E3-4AD4-810B-77372A2CA329}"/>
                </a:ext>
              </a:extLst>
            </p:cNvPr>
            <p:cNvSpPr/>
            <p:nvPr/>
          </p:nvSpPr>
          <p:spPr>
            <a:xfrm>
              <a:off x="1537786" y="4107068"/>
              <a:ext cx="502232" cy="513089"/>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a:extLst>
                <a:ext uri="{FF2B5EF4-FFF2-40B4-BE49-F238E27FC236}">
                  <a16:creationId xmlns="" xmlns:a16="http://schemas.microsoft.com/office/drawing/2014/main" id="{CD065FC7-9215-4D2A-A7C9-64B3C6F5001D}"/>
                </a:ext>
              </a:extLst>
            </p:cNvPr>
            <p:cNvSpPr/>
            <p:nvPr/>
          </p:nvSpPr>
          <p:spPr>
            <a:xfrm>
              <a:off x="3685457" y="2918229"/>
              <a:ext cx="396641" cy="405215"/>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2" name="组合 21">
            <a:extLst>
              <a:ext uri="{FF2B5EF4-FFF2-40B4-BE49-F238E27FC236}">
                <a16:creationId xmlns="" xmlns:a16="http://schemas.microsoft.com/office/drawing/2014/main" id="{83B85297-E2AF-47A9-BD08-47BDB5597499}"/>
              </a:ext>
            </a:extLst>
          </p:cNvPr>
          <p:cNvGrpSpPr/>
          <p:nvPr/>
        </p:nvGrpSpPr>
        <p:grpSpPr>
          <a:xfrm>
            <a:off x="18119034" y="8474692"/>
            <a:ext cx="2419320" cy="1733619"/>
            <a:chOff x="18383197" y="8751556"/>
            <a:chExt cx="2419320" cy="1733619"/>
          </a:xfrm>
        </p:grpSpPr>
        <p:sp>
          <p:nvSpPr>
            <p:cNvPr id="23" name="矩形 22">
              <a:extLst>
                <a:ext uri="{FF2B5EF4-FFF2-40B4-BE49-F238E27FC236}">
                  <a16:creationId xmlns="" xmlns:a16="http://schemas.microsoft.com/office/drawing/2014/main" id="{F26B410B-04D1-41BB-A98C-3F8067C8D7B0}"/>
                </a:ext>
              </a:extLst>
            </p:cNvPr>
            <p:cNvSpPr/>
            <p:nvPr/>
          </p:nvSpPr>
          <p:spPr>
            <a:xfrm>
              <a:off x="19115515" y="9270936"/>
              <a:ext cx="1163683" cy="1188839"/>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 xmlns:a16="http://schemas.microsoft.com/office/drawing/2014/main" id="{C7AEF58B-487F-4418-BE75-A9FB72120E10}"/>
                </a:ext>
              </a:extLst>
            </p:cNvPr>
            <p:cNvSpPr/>
            <p:nvPr/>
          </p:nvSpPr>
          <p:spPr>
            <a:xfrm>
              <a:off x="20300285" y="8751556"/>
              <a:ext cx="502232" cy="513089"/>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a:extLst>
                <a:ext uri="{FF2B5EF4-FFF2-40B4-BE49-F238E27FC236}">
                  <a16:creationId xmlns="" xmlns:a16="http://schemas.microsoft.com/office/drawing/2014/main" id="{45D09CAF-B536-4C2E-98E4-A51CD0289766}"/>
                </a:ext>
              </a:extLst>
            </p:cNvPr>
            <p:cNvSpPr/>
            <p:nvPr/>
          </p:nvSpPr>
          <p:spPr>
            <a:xfrm>
              <a:off x="18383197" y="10079960"/>
              <a:ext cx="396641" cy="405215"/>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6" name="圆角矩形">
            <a:extLst>
              <a:ext uri="{FF2B5EF4-FFF2-40B4-BE49-F238E27FC236}">
                <a16:creationId xmlns="" xmlns:a16="http://schemas.microsoft.com/office/drawing/2014/main" id="{5B8A1EC9-6EA5-4D01-9B93-67B2B2B5BB38}"/>
              </a:ext>
            </a:extLst>
          </p:cNvPr>
          <p:cNvSpPr/>
          <p:nvPr/>
        </p:nvSpPr>
        <p:spPr>
          <a:xfrm>
            <a:off x="2564694" y="4004952"/>
            <a:ext cx="16764000" cy="4638429"/>
          </a:xfrm>
          <a:prstGeom prst="rect">
            <a:avLst/>
          </a:prstGeom>
          <a:solidFill>
            <a:srgbClr val="EDEDED"/>
          </a:solidFill>
          <a:ln w="12700">
            <a:miter lim="400000"/>
          </a:ln>
        </p:spPr>
        <p:txBody>
          <a:bodyPr lIns="67466" tIns="67466" rIns="67466" bIns="67466" anchor="ctr"/>
          <a:lstStyle/>
          <a:p>
            <a:pPr algn="just">
              <a:defRPr>
                <a:latin typeface="Helvetica Neue Medium"/>
                <a:ea typeface="Helvetica Neue Medium"/>
                <a:cs typeface="Helvetica Neue Medium"/>
                <a:sym typeface="Helvetica Neue Medium"/>
              </a:defRPr>
            </a:pPr>
            <a:endParaRPr/>
          </a:p>
        </p:txBody>
      </p:sp>
      <p:sp>
        <p:nvSpPr>
          <p:cNvPr id="27" name="一方面，以某机构为例，假设我是个输出PPT课程的机构，我通过云课堂给达人号提供的编辑器，输出了一篇质量较高的文章 ，并通过个性化推荐精准触达目标用户，用户通过此文章接触到我的课程和我的达人号，从而有了更深的了解，后续就会有更进一步的互动和营收转化。">
            <a:extLst>
              <a:ext uri="{FF2B5EF4-FFF2-40B4-BE49-F238E27FC236}">
                <a16:creationId xmlns="" xmlns:a16="http://schemas.microsoft.com/office/drawing/2014/main" id="{D62EC769-F804-4EE8-83D2-C319ECC8DA77}"/>
              </a:ext>
            </a:extLst>
          </p:cNvPr>
          <p:cNvSpPr txBox="1"/>
          <p:nvPr/>
        </p:nvSpPr>
        <p:spPr>
          <a:xfrm>
            <a:off x="2990787" y="4380353"/>
            <a:ext cx="15911814" cy="370748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457200">
              <a:lnSpc>
                <a:spcPct val="120000"/>
              </a:lnSpc>
              <a:defRPr sz="3200">
                <a:latin typeface="Source Han Sans CN Normal"/>
                <a:ea typeface="Source Han Sans CN Normal"/>
                <a:cs typeface="Source Han Sans CN Normal"/>
                <a:sym typeface="Source Han Sans CN Normal"/>
              </a:defRPr>
            </a:lvl1pPr>
          </a:lstStyle>
          <a:p>
            <a:pPr indent="720000" latinLnBrk="1">
              <a:lnSpc>
                <a:spcPct val="150000"/>
              </a:lnSpc>
            </a:pPr>
            <a:r>
              <a:rPr lang="zh-CN" altLang="en-US"/>
              <a:t>应用层也称为应用实体，它由若干个特定应用服务元素</a:t>
            </a:r>
            <a:r>
              <a:rPr lang="en-US" altLang="zh-CN"/>
              <a:t>(CASE)</a:t>
            </a:r>
            <a:r>
              <a:rPr lang="zh-CN" altLang="en-US"/>
              <a:t>和一个或多个公用应用服务元素</a:t>
            </a:r>
            <a:r>
              <a:rPr lang="en-US" altLang="zh-CN"/>
              <a:t>(CASE)</a:t>
            </a:r>
            <a:r>
              <a:rPr lang="zh-CN" altLang="en-US"/>
              <a:t>组成。每个</a:t>
            </a:r>
            <a:r>
              <a:rPr lang="en-US" altLang="zh-CN"/>
              <a:t>CASE</a:t>
            </a:r>
            <a:r>
              <a:rPr lang="zh-CN" altLang="en-US"/>
              <a:t>提供特定的应用服务</a:t>
            </a:r>
            <a:r>
              <a:rPr lang="zh-CN" altLang="en-US" smtClean="0"/>
              <a:t>。</a:t>
            </a:r>
            <a:endParaRPr lang="en-US" altLang="zh-CN" smtClean="0"/>
          </a:p>
          <a:p>
            <a:pPr indent="720000" latinLnBrk="1">
              <a:lnSpc>
                <a:spcPct val="150000"/>
              </a:lnSpc>
            </a:pPr>
            <a:r>
              <a:rPr lang="zh-CN" altLang="en-US"/>
              <a:t>网络感知应用软件：应用程序是指人们用于网络通信的软件程序。有些终端用户应用程序是网络感知应用程序，即这些应用程序实现了应用层协议，并可直接与协议栈的较低层通信。电子邮件客户端程序和</a:t>
            </a:r>
            <a:r>
              <a:rPr lang="en-US" altLang="zh-CN"/>
              <a:t>web</a:t>
            </a:r>
            <a:r>
              <a:rPr lang="zh-CN" altLang="en-US"/>
              <a:t>浏览器就属于这类型的应用程序。</a:t>
            </a:r>
            <a:endParaRPr lang="en-US" altLang="zh-CN" sz="3200">
              <a:latin typeface="Source Han Sans CN Normal"/>
              <a:ea typeface="Source Han Sans CN Normal"/>
              <a:cs typeface="Source Han Sans CN Normal"/>
              <a:sym typeface="Source Han Sans CN Normal"/>
            </a:endParaRPr>
          </a:p>
        </p:txBody>
      </p:sp>
    </p:spTree>
    <p:extLst>
      <p:ext uri="{BB962C8B-B14F-4D97-AF65-F5344CB8AC3E}">
        <p14:creationId xmlns:p14="http://schemas.microsoft.com/office/powerpoint/2010/main" val="370040516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53209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3">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65304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3">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49704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3">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49704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3">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3172139"/>
            <a:ext cx="2948243"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smtClean="0">
                <a:solidFill>
                  <a:srgbClr val="F8F8F8"/>
                </a:solidFill>
                <a:latin typeface="思源黑体 CN Medium" panose="020B0600000000000000" pitchFamily="34" charset="-122"/>
                <a:ea typeface="思源黑体 CN Medium" panose="020B0600000000000000" pitchFamily="34" charset="-122"/>
              </a:rPr>
              <a:t>03</a:t>
            </a:r>
            <a:endParaRPr lang="zh-CN" altLang="en-US" sz="1890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76997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本占位符 9">
            <a:extLst>
              <a:ext uri="{FF2B5EF4-FFF2-40B4-BE49-F238E27FC236}">
                <a16:creationId xmlns="" xmlns:a16="http://schemas.microsoft.com/office/drawing/2014/main" id="{563E3FE4-40DC-4936-8DC9-F02E36351CCF}"/>
              </a:ext>
            </a:extLst>
          </p:cNvPr>
          <p:cNvSpPr>
            <a:spLocks noGrp="1"/>
          </p:cNvSpPr>
          <p:nvPr>
            <p:ph type="body" sz="quarter" idx="11"/>
          </p:nvPr>
        </p:nvSpPr>
        <p:spPr>
          <a:xfrm>
            <a:off x="5941364" y="7733109"/>
            <a:ext cx="11156742" cy="1331583"/>
          </a:xfrm>
        </p:spPr>
        <p:txBody>
          <a:bodyPr/>
          <a:lstStyle/>
          <a:p>
            <a:r>
              <a:rPr lang="en-US" altLang="zh-CN" smtClean="0"/>
              <a:t>HTTP</a:t>
            </a:r>
            <a:r>
              <a:rPr lang="zh-CN" altLang="en-US" smtClean="0"/>
              <a:t>协议详解</a:t>
            </a:r>
            <a:endParaRPr lang="zh-CN" altLang="en-US"/>
          </a:p>
        </p:txBody>
      </p:sp>
    </p:spTree>
    <p:extLst>
      <p:ext uri="{BB962C8B-B14F-4D97-AF65-F5344CB8AC3E}">
        <p14:creationId xmlns:p14="http://schemas.microsoft.com/office/powerpoint/2010/main" val="184548428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96DFAD-5D60-4A4E-9357-D1CC052F52E4}"/>
              </a:ext>
            </a:extLst>
          </p:cNvPr>
          <p:cNvSpPr>
            <a:spLocks noGrp="1"/>
          </p:cNvSpPr>
          <p:nvPr>
            <p:ph type="title"/>
          </p:nvPr>
        </p:nvSpPr>
        <p:spPr/>
        <p:txBody>
          <a:bodyPr/>
          <a:lstStyle/>
          <a:p>
            <a:r>
              <a:rPr lang="zh-CN" altLang="en-US"/>
              <a:t>概念</a:t>
            </a:r>
          </a:p>
        </p:txBody>
      </p:sp>
      <p:sp>
        <p:nvSpPr>
          <p:cNvPr id="6" name="矩形 5">
            <a:extLst>
              <a:ext uri="{FF2B5EF4-FFF2-40B4-BE49-F238E27FC236}">
                <a16:creationId xmlns="" xmlns:a16="http://schemas.microsoft.com/office/drawing/2014/main" id="{F7FD57A8-EBC2-4D34-9382-4700749070E5}"/>
              </a:ext>
            </a:extLst>
          </p:cNvPr>
          <p:cNvSpPr/>
          <p:nvPr/>
        </p:nvSpPr>
        <p:spPr>
          <a:xfrm>
            <a:off x="2339695" y="2655175"/>
            <a:ext cx="18179999" cy="7020000"/>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a:extLst>
              <a:ext uri="{FF2B5EF4-FFF2-40B4-BE49-F238E27FC236}">
                <a16:creationId xmlns="" xmlns:a16="http://schemas.microsoft.com/office/drawing/2014/main" id="{B93D995B-8464-41E5-80F3-05607ECF1D1F}"/>
              </a:ext>
            </a:extLst>
          </p:cNvPr>
          <p:cNvSpPr txBox="1"/>
          <p:nvPr/>
        </p:nvSpPr>
        <p:spPr>
          <a:xfrm>
            <a:off x="2812193" y="5148893"/>
            <a:ext cx="17077501" cy="332398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en-US" altLang="zh-CN" sz="2800">
                <a:solidFill>
                  <a:schemeClr val="tx2"/>
                </a:solidFill>
                <a:latin typeface="思源黑体 CN Normal" panose="020B0400000000000000" pitchFamily="34" charset="-122"/>
                <a:ea typeface="思源黑体 CN Normal" panose="020B0400000000000000" pitchFamily="34" charset="-122"/>
                <a:cs typeface="Source Han Sans CN Normal"/>
              </a:rPr>
              <a:t>HTTP</a:t>
            </a:r>
            <a:r>
              <a:rPr lang="zh-CN" altLang="en-US" sz="2800">
                <a:solidFill>
                  <a:schemeClr val="tx2"/>
                </a:solidFill>
                <a:latin typeface="思源黑体 CN Normal" panose="020B0400000000000000" pitchFamily="34" charset="-122"/>
                <a:ea typeface="思源黑体 CN Normal" panose="020B0400000000000000" pitchFamily="34" charset="-122"/>
                <a:cs typeface="Source Han Sans CN Normal"/>
              </a:rPr>
              <a:t>协议通常承载于</a:t>
            </a:r>
            <a:r>
              <a:rPr lang="en-US" altLang="zh-CN" sz="2800">
                <a:solidFill>
                  <a:schemeClr val="tx2"/>
                </a:solidFill>
                <a:latin typeface="思源黑体 CN Normal" panose="020B0400000000000000" pitchFamily="34" charset="-122"/>
                <a:ea typeface="思源黑体 CN Normal" panose="020B0400000000000000" pitchFamily="34" charset="-122"/>
                <a:cs typeface="Source Han Sans CN Normal"/>
              </a:rPr>
              <a:t>TCP</a:t>
            </a:r>
            <a:r>
              <a:rPr lang="zh-CN" altLang="en-US" sz="2800">
                <a:solidFill>
                  <a:schemeClr val="tx2"/>
                </a:solidFill>
                <a:latin typeface="思源黑体 CN Normal" panose="020B0400000000000000" pitchFamily="34" charset="-122"/>
                <a:ea typeface="思源黑体 CN Normal" panose="020B0400000000000000" pitchFamily="34" charset="-122"/>
                <a:cs typeface="Source Han Sans CN Normal"/>
              </a:rPr>
              <a:t>协议之上，有时也承载于</a:t>
            </a:r>
            <a:r>
              <a:rPr lang="en-US" altLang="zh-CN" sz="2800">
                <a:solidFill>
                  <a:schemeClr val="tx2"/>
                </a:solidFill>
                <a:latin typeface="思源黑体 CN Normal" panose="020B0400000000000000" pitchFamily="34" charset="-122"/>
                <a:ea typeface="思源黑体 CN Normal" panose="020B0400000000000000" pitchFamily="34" charset="-122"/>
                <a:cs typeface="Source Han Sans CN Normal"/>
              </a:rPr>
              <a:t>TLS</a:t>
            </a:r>
            <a:r>
              <a:rPr lang="zh-CN" altLang="en-US" sz="2800">
                <a:solidFill>
                  <a:schemeClr val="tx2"/>
                </a:solidFill>
                <a:latin typeface="思源黑体 CN Normal" panose="020B0400000000000000" pitchFamily="34" charset="-122"/>
                <a:ea typeface="思源黑体 CN Normal" panose="020B0400000000000000" pitchFamily="34" charset="-122"/>
                <a:cs typeface="Source Han Sans CN Normal"/>
              </a:rPr>
              <a:t>或</a:t>
            </a:r>
            <a:r>
              <a:rPr lang="en-US" altLang="zh-CN" sz="2800">
                <a:solidFill>
                  <a:schemeClr val="tx2"/>
                </a:solidFill>
                <a:latin typeface="思源黑体 CN Normal" panose="020B0400000000000000" pitchFamily="34" charset="-122"/>
                <a:ea typeface="思源黑体 CN Normal" panose="020B0400000000000000" pitchFamily="34" charset="-122"/>
                <a:cs typeface="Source Han Sans CN Normal"/>
              </a:rPr>
              <a:t>SSL</a:t>
            </a:r>
            <a:r>
              <a:rPr lang="zh-CN" altLang="en-US" sz="2800">
                <a:solidFill>
                  <a:schemeClr val="tx2"/>
                </a:solidFill>
                <a:latin typeface="思源黑体 CN Normal" panose="020B0400000000000000" pitchFamily="34" charset="-122"/>
                <a:ea typeface="思源黑体 CN Normal" panose="020B0400000000000000" pitchFamily="34" charset="-122"/>
                <a:cs typeface="Source Han Sans CN Normal"/>
              </a:rPr>
              <a:t>协议层之上，这个时候，就称为了我们常说的</a:t>
            </a:r>
            <a:r>
              <a:rPr lang="en-US" altLang="zh-CN" sz="2800">
                <a:solidFill>
                  <a:schemeClr val="tx2"/>
                </a:solidFill>
                <a:latin typeface="思源黑体 CN Normal" panose="020B0400000000000000" pitchFamily="34" charset="-122"/>
                <a:ea typeface="思源黑体 CN Normal" panose="020B0400000000000000" pitchFamily="34" charset="-122"/>
                <a:cs typeface="Source Han Sans CN Normal"/>
              </a:rPr>
              <a:t>HTTPS</a:t>
            </a:r>
            <a:r>
              <a:rPr lang="zh-CN" altLang="en-US" sz="2800">
                <a:solidFill>
                  <a:schemeClr val="tx2"/>
                </a:solidFill>
                <a:latin typeface="思源黑体 CN Normal" panose="020B0400000000000000" pitchFamily="34" charset="-122"/>
                <a:ea typeface="思源黑体 CN Normal" panose="020B0400000000000000" pitchFamily="34" charset="-122"/>
                <a:cs typeface="Source Han Sans CN Normal"/>
              </a:rPr>
              <a:t>。</a:t>
            </a:r>
            <a:endParaRPr lang="zh-CN" altLang="en-US" sz="2800" dirty="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en-US" altLang="zh-CN" sz="2800">
                <a:solidFill>
                  <a:schemeClr val="tx2"/>
                </a:solidFill>
                <a:latin typeface="思源黑体 CN Normal" panose="020B0400000000000000" pitchFamily="34" charset="-122"/>
                <a:ea typeface="思源黑体 CN Normal" panose="020B0400000000000000" pitchFamily="34" charset="-122"/>
                <a:cs typeface="Source Han Sans CN Normal"/>
              </a:rPr>
              <a:t>HTTP</a:t>
            </a:r>
            <a:r>
              <a:rPr lang="zh-CN" altLang="en-US" sz="2800">
                <a:solidFill>
                  <a:schemeClr val="tx2"/>
                </a:solidFill>
                <a:latin typeface="思源黑体 CN Normal" panose="020B0400000000000000" pitchFamily="34" charset="-122"/>
                <a:ea typeface="思源黑体 CN Normal" panose="020B0400000000000000" pitchFamily="34" charset="-122"/>
                <a:cs typeface="Source Han Sans CN Normal"/>
              </a:rPr>
              <a:t>默认端口为</a:t>
            </a:r>
            <a:r>
              <a:rPr lang="en-US" altLang="zh-CN" sz="2800">
                <a:solidFill>
                  <a:schemeClr val="tx2"/>
                </a:solidFill>
                <a:latin typeface="思源黑体 CN Normal" panose="020B0400000000000000" pitchFamily="34" charset="-122"/>
                <a:ea typeface="思源黑体 CN Normal" panose="020B0400000000000000" pitchFamily="34" charset="-122"/>
                <a:cs typeface="Source Han Sans CN Normal"/>
              </a:rPr>
              <a:t>80</a:t>
            </a:r>
            <a:r>
              <a:rPr lang="zh-CN" altLang="en-US" sz="2800">
                <a:solidFill>
                  <a:schemeClr val="tx2"/>
                </a:solidFill>
                <a:latin typeface="思源黑体 CN Normal" panose="020B0400000000000000" pitchFamily="34" charset="-122"/>
                <a:ea typeface="思源黑体 CN Normal" panose="020B0400000000000000" pitchFamily="34" charset="-122"/>
                <a:cs typeface="Source Han Sans CN Normal"/>
              </a:rPr>
              <a:t>，</a:t>
            </a:r>
            <a:r>
              <a:rPr lang="en-US" altLang="zh-CN" sz="2800">
                <a:solidFill>
                  <a:schemeClr val="tx2"/>
                </a:solidFill>
                <a:latin typeface="思源黑体 CN Normal" panose="020B0400000000000000" pitchFamily="34" charset="-122"/>
                <a:ea typeface="思源黑体 CN Normal" panose="020B0400000000000000" pitchFamily="34" charset="-122"/>
                <a:cs typeface="Source Han Sans CN Normal"/>
              </a:rPr>
              <a:t>HTTPS</a:t>
            </a:r>
            <a:r>
              <a:rPr lang="zh-CN" altLang="en-US" sz="2800">
                <a:solidFill>
                  <a:schemeClr val="tx2"/>
                </a:solidFill>
                <a:latin typeface="思源黑体 CN Normal" panose="020B0400000000000000" pitchFamily="34" charset="-122"/>
                <a:ea typeface="思源黑体 CN Normal" panose="020B0400000000000000" pitchFamily="34" charset="-122"/>
                <a:cs typeface="Source Han Sans CN Normal"/>
              </a:rPr>
              <a:t>的默认端口号为</a:t>
            </a:r>
            <a:r>
              <a:rPr lang="en-US" altLang="zh-CN" sz="2800">
                <a:solidFill>
                  <a:schemeClr val="tx2"/>
                </a:solidFill>
                <a:latin typeface="思源黑体 CN Normal" panose="020B0400000000000000" pitchFamily="34" charset="-122"/>
                <a:ea typeface="思源黑体 CN Normal" panose="020B0400000000000000" pitchFamily="34" charset="-122"/>
                <a:cs typeface="Source Han Sans CN Normal"/>
              </a:rPr>
              <a:t>443</a:t>
            </a:r>
            <a:r>
              <a:rPr lang="zh-CN" altLang="en-US" sz="2800">
                <a:solidFill>
                  <a:schemeClr val="tx2"/>
                </a:solidFill>
                <a:latin typeface="思源黑体 CN Normal" panose="020B0400000000000000" pitchFamily="34" charset="-122"/>
                <a:ea typeface="思源黑体 CN Normal" panose="020B0400000000000000" pitchFamily="34" charset="-122"/>
                <a:cs typeface="Source Han Sans CN Normal"/>
              </a:rPr>
              <a:t>。</a:t>
            </a:r>
            <a:endParaRPr lang="en-US" altLang="zh-CN" sz="280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2800">
                <a:solidFill>
                  <a:schemeClr val="tx2"/>
                </a:solidFill>
                <a:latin typeface="思源黑体 CN Normal" panose="020B0400000000000000" pitchFamily="34" charset="-122"/>
                <a:ea typeface="思源黑体 CN Normal" panose="020B0400000000000000" pitchFamily="34" charset="-122"/>
                <a:cs typeface="Source Han Sans CN Normal"/>
              </a:rPr>
              <a:t>浏览网页时</a:t>
            </a:r>
            <a:r>
              <a:rPr lang="en-US" altLang="zh-CN" sz="2800">
                <a:solidFill>
                  <a:schemeClr val="tx2"/>
                </a:solidFill>
                <a:latin typeface="思源黑体 CN Normal" panose="020B0400000000000000" pitchFamily="34" charset="-122"/>
                <a:ea typeface="思源黑体 CN Normal" panose="020B0400000000000000" pitchFamily="34" charset="-122"/>
                <a:cs typeface="Source Han Sans CN Normal"/>
              </a:rPr>
              <a:t>HTTP</a:t>
            </a:r>
            <a:r>
              <a:rPr lang="zh-CN" altLang="en-US" sz="2800">
                <a:solidFill>
                  <a:schemeClr val="tx2"/>
                </a:solidFill>
                <a:latin typeface="思源黑体 CN Normal" panose="020B0400000000000000" pitchFamily="34" charset="-122"/>
                <a:ea typeface="思源黑体 CN Normal" panose="020B0400000000000000" pitchFamily="34" charset="-122"/>
                <a:cs typeface="Source Han Sans CN Normal"/>
              </a:rPr>
              <a:t>的主要应用，但并不代表</a:t>
            </a:r>
            <a:r>
              <a:rPr lang="en-US" altLang="zh-CN" sz="2800">
                <a:solidFill>
                  <a:schemeClr val="tx2"/>
                </a:solidFill>
                <a:latin typeface="思源黑体 CN Normal" panose="020B0400000000000000" pitchFamily="34" charset="-122"/>
                <a:ea typeface="思源黑体 CN Normal" panose="020B0400000000000000" pitchFamily="34" charset="-122"/>
                <a:cs typeface="Source Han Sans CN Normal"/>
              </a:rPr>
              <a:t>HTTP</a:t>
            </a:r>
            <a:r>
              <a:rPr lang="zh-CN" altLang="en-US" sz="2800">
                <a:solidFill>
                  <a:schemeClr val="tx2"/>
                </a:solidFill>
                <a:latin typeface="思源黑体 CN Normal" panose="020B0400000000000000" pitchFamily="34" charset="-122"/>
                <a:ea typeface="思源黑体 CN Normal" panose="020B0400000000000000" pitchFamily="34" charset="-122"/>
                <a:cs typeface="Source Han Sans CN Normal"/>
              </a:rPr>
              <a:t>只能应用于网页浏览。</a:t>
            </a:r>
            <a:r>
              <a:rPr lang="en-US" altLang="zh-CN" sz="2800">
                <a:solidFill>
                  <a:schemeClr val="tx2"/>
                </a:solidFill>
                <a:latin typeface="思源黑体 CN Normal" panose="020B0400000000000000" pitchFamily="34" charset="-122"/>
                <a:ea typeface="思源黑体 CN Normal" panose="020B0400000000000000" pitchFamily="34" charset="-122"/>
                <a:cs typeface="Source Han Sans CN Normal"/>
              </a:rPr>
              <a:t>HTTP</a:t>
            </a:r>
            <a:r>
              <a:rPr lang="zh-CN" altLang="en-US" sz="2800">
                <a:solidFill>
                  <a:schemeClr val="tx2"/>
                </a:solidFill>
                <a:latin typeface="思源黑体 CN Normal" panose="020B0400000000000000" pitchFamily="34" charset="-122"/>
                <a:ea typeface="思源黑体 CN Normal" panose="020B0400000000000000" pitchFamily="34" charset="-122"/>
                <a:cs typeface="Source Han Sans CN Normal"/>
              </a:rPr>
              <a:t>是一种协议，只要通信的双方都遵守这种协议，</a:t>
            </a:r>
            <a:r>
              <a:rPr lang="en-US" altLang="zh-CN" sz="2800">
                <a:solidFill>
                  <a:schemeClr val="tx2"/>
                </a:solidFill>
                <a:latin typeface="思源黑体 CN Normal" panose="020B0400000000000000" pitchFamily="34" charset="-122"/>
                <a:ea typeface="思源黑体 CN Normal" panose="020B0400000000000000" pitchFamily="34" charset="-122"/>
                <a:cs typeface="Source Han Sans CN Normal"/>
              </a:rPr>
              <a:t>HTTP</a:t>
            </a:r>
            <a:r>
              <a:rPr lang="zh-CN" altLang="en-US" sz="2800">
                <a:solidFill>
                  <a:schemeClr val="tx2"/>
                </a:solidFill>
                <a:latin typeface="思源黑体 CN Normal" panose="020B0400000000000000" pitchFamily="34" charset="-122"/>
                <a:ea typeface="思源黑体 CN Normal" panose="020B0400000000000000" pitchFamily="34" charset="-122"/>
                <a:cs typeface="Source Han Sans CN Normal"/>
              </a:rPr>
              <a:t>就有用武之地，比如我们常用的</a:t>
            </a:r>
            <a:r>
              <a:rPr lang="en-US" altLang="zh-CN" sz="2800">
                <a:solidFill>
                  <a:schemeClr val="tx2"/>
                </a:solidFill>
                <a:latin typeface="思源黑体 CN Normal" panose="020B0400000000000000" pitchFamily="34" charset="-122"/>
                <a:ea typeface="思源黑体 CN Normal" panose="020B0400000000000000" pitchFamily="34" charset="-122"/>
                <a:cs typeface="Source Han Sans CN Normal"/>
              </a:rPr>
              <a:t>QQ</a:t>
            </a:r>
            <a:r>
              <a:rPr lang="zh-CN" altLang="en-US" sz="2800">
                <a:solidFill>
                  <a:schemeClr val="tx2"/>
                </a:solidFill>
                <a:latin typeface="思源黑体 CN Normal" panose="020B0400000000000000" pitchFamily="34" charset="-122"/>
                <a:ea typeface="思源黑体 CN Normal" panose="020B0400000000000000" pitchFamily="34" charset="-122"/>
                <a:cs typeface="Source Han Sans CN Normal"/>
              </a:rPr>
              <a:t>、迅雷等软件，都会使用</a:t>
            </a:r>
            <a:r>
              <a:rPr lang="en-US" altLang="zh-CN" sz="2800">
                <a:solidFill>
                  <a:schemeClr val="tx2"/>
                </a:solidFill>
                <a:latin typeface="思源黑体 CN Normal" panose="020B0400000000000000" pitchFamily="34" charset="-122"/>
                <a:ea typeface="思源黑体 CN Normal" panose="020B0400000000000000" pitchFamily="34" charset="-122"/>
                <a:cs typeface="Source Han Sans CN Normal"/>
              </a:rPr>
              <a:t>HTTP</a:t>
            </a:r>
            <a:r>
              <a:rPr lang="zh-CN" altLang="en-US" sz="2800">
                <a:solidFill>
                  <a:schemeClr val="tx2"/>
                </a:solidFill>
                <a:latin typeface="思源黑体 CN Normal" panose="020B0400000000000000" pitchFamily="34" charset="-122"/>
                <a:ea typeface="思源黑体 CN Normal" panose="020B0400000000000000" pitchFamily="34" charset="-122"/>
                <a:cs typeface="Source Han Sans CN Normal"/>
              </a:rPr>
              <a:t>协议。</a:t>
            </a:r>
            <a:endParaRPr lang="zh-CN" altLang="en-US" sz="2800" dirty="0">
              <a:solidFill>
                <a:schemeClr val="tx2"/>
              </a:solidFill>
              <a:latin typeface="思源黑体 CN Normal" panose="020B0400000000000000" pitchFamily="34" charset="-122"/>
              <a:ea typeface="思源黑体 CN Normal" panose="020B0400000000000000" pitchFamily="34" charset="-122"/>
              <a:cs typeface="Source Han Sans CN Normal"/>
            </a:endParaRPr>
          </a:p>
        </p:txBody>
      </p:sp>
      <p:sp>
        <p:nvSpPr>
          <p:cNvPr id="8" name="标题文案">
            <a:extLst>
              <a:ext uri="{FF2B5EF4-FFF2-40B4-BE49-F238E27FC236}">
                <a16:creationId xmlns="" xmlns:a16="http://schemas.microsoft.com/office/drawing/2014/main" id="{59DAAAA0-4AF0-445D-B414-BDB3C2474CED}"/>
              </a:ext>
            </a:extLst>
          </p:cNvPr>
          <p:cNvSpPr txBox="1"/>
          <p:nvPr/>
        </p:nvSpPr>
        <p:spPr>
          <a:xfrm>
            <a:off x="2814737" y="3160382"/>
            <a:ext cx="17325001" cy="1447955"/>
          </a:xfrm>
          <a:prstGeom prst="rect">
            <a:avLst/>
          </a:prstGeom>
          <a:ln w="12700">
            <a:miter lim="400000"/>
          </a:ln>
          <a:extLst>
            <a:ext uri="{C572A759-6A51-4108-AA02-DFA0A04FC94B}">
              <ma14:wrappingTextBoxFlag xmlns="" xmlns:ma14="http://schemas.microsoft.com/office/mac/drawingml/2011/main" val="1"/>
            </a:ext>
          </a:extLst>
        </p:spPr>
        <p:txBody>
          <a:bodyPr wrap="square" lIns="67466" tIns="67466" rIns="67466" bIns="67466" anchor="ctr">
            <a:spAutoFit/>
          </a:bodyPr>
          <a:lstStyle>
            <a:lvl1pPr>
              <a:defRPr sz="4200">
                <a:solidFill>
                  <a:srgbClr val="F7541F"/>
                </a:solidFill>
                <a:latin typeface="Source Han Sans CN Medium"/>
                <a:ea typeface="Source Han Sans CN Medium"/>
                <a:cs typeface="Source Han Sans CN Medium"/>
                <a:sym typeface="Source Han Sans CN Medium"/>
              </a:defRPr>
            </a:lvl1pPr>
          </a:lstStyle>
          <a:p>
            <a:pPr indent="720000">
              <a:lnSpc>
                <a:spcPct val="150000"/>
              </a:lnSpc>
            </a:pPr>
            <a:r>
              <a:rPr lang="en-US" altLang="zh-CN" sz="3000">
                <a:solidFill>
                  <a:srgbClr val="218DD6"/>
                </a:solidFill>
                <a:latin typeface="思源黑体 CN Medium" panose="020B0600000000000000" pitchFamily="34" charset="-122"/>
                <a:ea typeface="思源黑体 CN Medium" panose="020B0600000000000000" pitchFamily="34" charset="-122"/>
              </a:rPr>
              <a:t>HTTP</a:t>
            </a:r>
            <a:r>
              <a:rPr lang="zh-CN" altLang="en-US" sz="3000">
                <a:solidFill>
                  <a:srgbClr val="218DD6"/>
                </a:solidFill>
                <a:latin typeface="思源黑体 CN Medium" panose="020B0600000000000000" pitchFamily="34" charset="-122"/>
                <a:ea typeface="思源黑体 CN Medium" panose="020B0600000000000000" pitchFamily="34" charset="-122"/>
              </a:rPr>
              <a:t>协议是</a:t>
            </a:r>
            <a:r>
              <a:rPr lang="en-US" altLang="zh-CN" sz="3000">
                <a:solidFill>
                  <a:srgbClr val="218DD6"/>
                </a:solidFill>
                <a:latin typeface="思源黑体 CN Medium" panose="020B0600000000000000" pitchFamily="34" charset="-122"/>
                <a:ea typeface="思源黑体 CN Medium" panose="020B0600000000000000" pitchFamily="34" charset="-122"/>
              </a:rPr>
              <a:t>Hyper Text Transfer Protocol(</a:t>
            </a:r>
            <a:r>
              <a:rPr lang="zh-CN" altLang="en-US" sz="3000">
                <a:solidFill>
                  <a:srgbClr val="218DD6"/>
                </a:solidFill>
                <a:latin typeface="思源黑体 CN Medium" panose="020B0600000000000000" pitchFamily="34" charset="-122"/>
                <a:ea typeface="思源黑体 CN Medium" panose="020B0600000000000000" pitchFamily="34" charset="-122"/>
              </a:rPr>
              <a:t>超文本传输协议</a:t>
            </a:r>
            <a:r>
              <a:rPr lang="en-US" altLang="zh-CN" sz="3000">
                <a:solidFill>
                  <a:srgbClr val="218DD6"/>
                </a:solidFill>
                <a:latin typeface="思源黑体 CN Medium" panose="020B0600000000000000" pitchFamily="34" charset="-122"/>
                <a:ea typeface="思源黑体 CN Medium" panose="020B0600000000000000" pitchFamily="34" charset="-122"/>
              </a:rPr>
              <a:t>)</a:t>
            </a:r>
            <a:r>
              <a:rPr lang="zh-CN" altLang="en-US" sz="3000">
                <a:solidFill>
                  <a:srgbClr val="218DD6"/>
                </a:solidFill>
                <a:latin typeface="思源黑体 CN Medium" panose="020B0600000000000000" pitchFamily="34" charset="-122"/>
                <a:ea typeface="思源黑体 CN Medium" panose="020B0600000000000000" pitchFamily="34" charset="-122"/>
              </a:rPr>
              <a:t>的缩写，是用于从万维网传输超文本到本地浏览器的传输协议。</a:t>
            </a:r>
            <a:r>
              <a:rPr lang="en-US" altLang="zh-CN" sz="3000">
                <a:solidFill>
                  <a:srgbClr val="218DD6"/>
                </a:solidFill>
                <a:latin typeface="思源黑体 CN Medium" panose="020B0600000000000000" pitchFamily="34" charset="-122"/>
                <a:ea typeface="思源黑体 CN Medium" panose="020B0600000000000000" pitchFamily="34" charset="-122"/>
              </a:rPr>
              <a:t>HTTP</a:t>
            </a:r>
            <a:r>
              <a:rPr lang="zh-CN" altLang="en-US" sz="3000">
                <a:solidFill>
                  <a:srgbClr val="218DD6"/>
                </a:solidFill>
                <a:latin typeface="思源黑体 CN Medium" panose="020B0600000000000000" pitchFamily="34" charset="-122"/>
                <a:ea typeface="思源黑体 CN Medium" panose="020B0600000000000000" pitchFamily="34" charset="-122"/>
              </a:rPr>
              <a:t>是基于</a:t>
            </a:r>
            <a:r>
              <a:rPr lang="en-US" altLang="zh-CN" sz="3000">
                <a:solidFill>
                  <a:srgbClr val="218DD6"/>
                </a:solidFill>
                <a:latin typeface="思源黑体 CN Medium" panose="020B0600000000000000" pitchFamily="34" charset="-122"/>
                <a:ea typeface="思源黑体 CN Medium" panose="020B0600000000000000" pitchFamily="34" charset="-122"/>
              </a:rPr>
              <a:t>TCP/IP</a:t>
            </a:r>
            <a:r>
              <a:rPr lang="zh-CN" altLang="en-US" sz="3000">
                <a:solidFill>
                  <a:srgbClr val="218DD6"/>
                </a:solidFill>
                <a:latin typeface="思源黑体 CN Medium" panose="020B0600000000000000" pitchFamily="34" charset="-122"/>
                <a:ea typeface="思源黑体 CN Medium" panose="020B0600000000000000" pitchFamily="34" charset="-122"/>
              </a:rPr>
              <a:t>通信协议来传递数据的，属于</a:t>
            </a:r>
            <a:r>
              <a:rPr lang="en-US" altLang="zh-CN" sz="3000">
                <a:solidFill>
                  <a:srgbClr val="218DD6"/>
                </a:solidFill>
                <a:latin typeface="思源黑体 CN Medium" panose="020B0600000000000000" pitchFamily="34" charset="-122"/>
                <a:ea typeface="思源黑体 CN Medium" panose="020B0600000000000000" pitchFamily="34" charset="-122"/>
              </a:rPr>
              <a:t>OSI/RM</a:t>
            </a:r>
            <a:r>
              <a:rPr lang="zh-CN" altLang="en-US" sz="3000">
                <a:solidFill>
                  <a:srgbClr val="218DD6"/>
                </a:solidFill>
                <a:latin typeface="思源黑体 CN Medium" panose="020B0600000000000000" pitchFamily="34" charset="-122"/>
                <a:ea typeface="思源黑体 CN Medium" panose="020B0600000000000000" pitchFamily="34" charset="-122"/>
              </a:rPr>
              <a:t>中的应用层协议。</a:t>
            </a:r>
            <a:endParaRPr sz="3000" dirty="0">
              <a:solidFill>
                <a:srgbClr val="218DD6"/>
              </a:solidFill>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322402128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96DFAD-5D60-4A4E-9357-D1CC052F52E4}"/>
              </a:ext>
            </a:extLst>
          </p:cNvPr>
          <p:cNvSpPr>
            <a:spLocks noGrp="1"/>
          </p:cNvSpPr>
          <p:nvPr>
            <p:ph type="title"/>
          </p:nvPr>
        </p:nvSpPr>
        <p:spPr/>
        <p:txBody>
          <a:bodyPr/>
          <a:lstStyle/>
          <a:p>
            <a:r>
              <a:rPr lang="zh-CN" altLang="en-US" smtClean="0"/>
              <a:t>原理</a:t>
            </a:r>
            <a:endParaRPr lang="zh-CN" altLang="en-US"/>
          </a:p>
        </p:txBody>
      </p:sp>
      <p:sp>
        <p:nvSpPr>
          <p:cNvPr id="6" name="矩形 5">
            <a:extLst>
              <a:ext uri="{FF2B5EF4-FFF2-40B4-BE49-F238E27FC236}">
                <a16:creationId xmlns="" xmlns:a16="http://schemas.microsoft.com/office/drawing/2014/main" id="{F7FD57A8-EBC2-4D34-9382-4700749070E5}"/>
              </a:ext>
            </a:extLst>
          </p:cNvPr>
          <p:cNvSpPr/>
          <p:nvPr/>
        </p:nvSpPr>
        <p:spPr>
          <a:xfrm>
            <a:off x="2339695" y="2655175"/>
            <a:ext cx="18179999" cy="7020000"/>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a:extLst>
              <a:ext uri="{FF2B5EF4-FFF2-40B4-BE49-F238E27FC236}">
                <a16:creationId xmlns="" xmlns:a16="http://schemas.microsoft.com/office/drawing/2014/main" id="{B93D995B-8464-41E5-80F3-05607ECF1D1F}"/>
              </a:ext>
            </a:extLst>
          </p:cNvPr>
          <p:cNvSpPr txBox="1"/>
          <p:nvPr/>
        </p:nvSpPr>
        <p:spPr>
          <a:xfrm>
            <a:off x="2890943" y="3105175"/>
            <a:ext cx="17077501" cy="563231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571500" indent="-571500" defTabSz="914400">
              <a:lnSpc>
                <a:spcPct val="150000"/>
              </a:lnSpc>
              <a:buSzPct val="100000"/>
              <a:buFont typeface="+mj-lt"/>
              <a:buAutoNum type="arabicPeriod"/>
              <a:defRPr sz="3800">
                <a:latin typeface="Source Han Sans CN Normal"/>
                <a:ea typeface="Source Han Sans CN Normal"/>
                <a:cs typeface="Source Han Sans CN Normal"/>
                <a:sym typeface="Source Han Sans CN Normal"/>
              </a:defRPr>
            </a:pPr>
            <a:r>
              <a:rPr lang="zh-CN" altLang="en-US" sz="3000" b="1">
                <a:latin typeface="思源黑体 CN Normal" panose="020B0400000000000000" pitchFamily="34" charset="-122"/>
                <a:ea typeface="思源黑体 CN Normal" panose="020B0400000000000000" pitchFamily="34" charset="-122"/>
                <a:cs typeface="Source Han Sans CN Normal"/>
              </a:rPr>
              <a:t>客户端连接到</a:t>
            </a:r>
            <a:r>
              <a:rPr lang="en-US" altLang="zh-CN" sz="3000" b="1">
                <a:latin typeface="思源黑体 CN Normal" panose="020B0400000000000000" pitchFamily="34" charset="-122"/>
                <a:ea typeface="思源黑体 CN Normal" panose="020B0400000000000000" pitchFamily="34" charset="-122"/>
                <a:cs typeface="Source Han Sans CN Normal"/>
              </a:rPr>
              <a:t>web</a:t>
            </a:r>
            <a:r>
              <a:rPr lang="zh-CN" altLang="en-US" sz="3000" b="1" smtClean="0">
                <a:latin typeface="思源黑体 CN Normal" panose="020B0400000000000000" pitchFamily="34" charset="-122"/>
                <a:ea typeface="思源黑体 CN Normal" panose="020B0400000000000000" pitchFamily="34" charset="-122"/>
                <a:cs typeface="Source Han Sans CN Normal"/>
              </a:rPr>
              <a:t>服务器</a:t>
            </a:r>
            <a:r>
              <a:rPr lang="en-US" altLang="zh-CN" sz="3000" b="1">
                <a:latin typeface="思源黑体 CN Normal" panose="020B0400000000000000" pitchFamily="34" charset="-122"/>
                <a:ea typeface="思源黑体 CN Normal" panose="020B0400000000000000" pitchFamily="34" charset="-122"/>
                <a:cs typeface="Source Han Sans CN Normal"/>
              </a:rPr>
              <a:t>	</a:t>
            </a:r>
            <a:r>
              <a:rPr lang="en-US" altLang="zh-CN" sz="3000" b="1" smtClean="0">
                <a:latin typeface="思源黑体 CN Normal" panose="020B0400000000000000" pitchFamily="34" charset="-122"/>
                <a:ea typeface="思源黑体 CN Normal" panose="020B0400000000000000" pitchFamily="34" charset="-122"/>
                <a:cs typeface="Source Han Sans CN Normal"/>
              </a:rPr>
              <a:t>	</a:t>
            </a:r>
            <a:r>
              <a:rPr lang="zh-CN" altLang="en-US" sz="3000" smtClean="0">
                <a:solidFill>
                  <a:schemeClr val="tx2"/>
                </a:solidFill>
                <a:latin typeface="思源黑体 CN Normal" panose="020B0400000000000000" pitchFamily="34" charset="-122"/>
                <a:ea typeface="思源黑体 CN Normal" panose="020B0400000000000000" pitchFamily="34" charset="-122"/>
                <a:cs typeface="Source Han Sans CN Normal"/>
              </a:rPr>
              <a:t>一</a:t>
            </a: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个</a:t>
            </a:r>
            <a:r>
              <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rPr>
              <a:t>HTTP</a:t>
            </a: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客户端，通常是浏览器与</a:t>
            </a:r>
            <a:r>
              <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rPr>
              <a:t>web</a:t>
            </a: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服务器的</a:t>
            </a:r>
            <a:r>
              <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rPr>
              <a:t>HTTP</a:t>
            </a: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端口（默认</a:t>
            </a:r>
            <a:r>
              <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rPr>
              <a:t>80</a:t>
            </a: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）建立一个</a:t>
            </a:r>
            <a:r>
              <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rPr>
              <a:t>TCP</a:t>
            </a: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套接字连接。</a:t>
            </a:r>
            <a:endPar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mj-lt"/>
              <a:buAutoNum type="arabicPeriod"/>
              <a:defRPr sz="3800">
                <a:latin typeface="Source Han Sans CN Normal"/>
                <a:ea typeface="Source Han Sans CN Normal"/>
                <a:cs typeface="Source Han Sans CN Normal"/>
                <a:sym typeface="Source Han Sans CN Normal"/>
              </a:defRPr>
            </a:pPr>
            <a:r>
              <a:rPr lang="zh-CN" altLang="en-US" sz="3000" b="1">
                <a:latin typeface="思源黑体 CN Normal" panose="020B0400000000000000" pitchFamily="34" charset="-122"/>
                <a:ea typeface="思源黑体 CN Normal" panose="020B0400000000000000" pitchFamily="34" charset="-122"/>
                <a:cs typeface="Source Han Sans CN Normal"/>
              </a:rPr>
              <a:t>发送</a:t>
            </a:r>
            <a:r>
              <a:rPr lang="en-US" altLang="zh-CN" sz="3000" b="1">
                <a:latin typeface="思源黑体 CN Normal" panose="020B0400000000000000" pitchFamily="34" charset="-122"/>
                <a:ea typeface="思源黑体 CN Normal" panose="020B0400000000000000" pitchFamily="34" charset="-122"/>
                <a:cs typeface="Source Han Sans CN Normal"/>
              </a:rPr>
              <a:t>HTTP</a:t>
            </a:r>
            <a:r>
              <a:rPr lang="zh-CN" altLang="en-US" sz="3000" b="1" smtClean="0">
                <a:latin typeface="思源黑体 CN Normal" panose="020B0400000000000000" pitchFamily="34" charset="-122"/>
                <a:ea typeface="思源黑体 CN Normal" panose="020B0400000000000000" pitchFamily="34" charset="-122"/>
                <a:cs typeface="Source Han Sans CN Normal"/>
              </a:rPr>
              <a:t>请求</a:t>
            </a:r>
            <a:r>
              <a:rPr lang="en-US" altLang="zh-CN" sz="3000" b="1" smtClean="0">
                <a:latin typeface="思源黑体 CN Normal" panose="020B0400000000000000" pitchFamily="34" charset="-122"/>
                <a:ea typeface="思源黑体 CN Normal" panose="020B0400000000000000" pitchFamily="34" charset="-122"/>
                <a:cs typeface="Source Han Sans CN Normal"/>
              </a:rPr>
              <a:t>		</a:t>
            </a:r>
            <a:r>
              <a:rPr lang="zh-CN" altLang="en-US" sz="3000" smtClean="0">
                <a:solidFill>
                  <a:schemeClr val="tx2"/>
                </a:solidFill>
                <a:latin typeface="思源黑体 CN Normal" panose="020B0400000000000000" pitchFamily="34" charset="-122"/>
                <a:ea typeface="思源黑体 CN Normal" panose="020B0400000000000000" pitchFamily="34" charset="-122"/>
                <a:cs typeface="Source Han Sans CN Normal"/>
              </a:rPr>
              <a:t>通过</a:t>
            </a:r>
            <a:r>
              <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rPr>
              <a:t>TCP</a:t>
            </a: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套接字，客户端向</a:t>
            </a:r>
            <a:r>
              <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rPr>
              <a:t>web</a:t>
            </a: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服务器发送一个文本的请求报文。</a:t>
            </a:r>
            <a:endPar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mj-lt"/>
              <a:buAutoNum type="arabicPeriod"/>
              <a:defRPr sz="3800">
                <a:latin typeface="Source Han Sans CN Normal"/>
                <a:ea typeface="Source Han Sans CN Normal"/>
                <a:cs typeface="Source Han Sans CN Normal"/>
                <a:sym typeface="Source Han Sans CN Normal"/>
              </a:defRPr>
            </a:pPr>
            <a:r>
              <a:rPr lang="zh-CN" altLang="en-US" sz="3000" b="1">
                <a:latin typeface="思源黑体 CN Normal" panose="020B0400000000000000" pitchFamily="34" charset="-122"/>
                <a:ea typeface="思源黑体 CN Normal" panose="020B0400000000000000" pitchFamily="34" charset="-122"/>
                <a:cs typeface="Source Han Sans CN Normal"/>
              </a:rPr>
              <a:t>服务器接受请求并返回</a:t>
            </a:r>
            <a:r>
              <a:rPr lang="en-US" altLang="zh-CN" sz="3000" b="1">
                <a:latin typeface="思源黑体 CN Normal" panose="020B0400000000000000" pitchFamily="34" charset="-122"/>
                <a:ea typeface="思源黑体 CN Normal" panose="020B0400000000000000" pitchFamily="34" charset="-122"/>
                <a:cs typeface="Source Han Sans CN Normal"/>
              </a:rPr>
              <a:t>HTTP</a:t>
            </a:r>
            <a:r>
              <a:rPr lang="zh-CN" altLang="en-US" sz="3000" b="1" smtClean="0">
                <a:latin typeface="思源黑体 CN Normal" panose="020B0400000000000000" pitchFamily="34" charset="-122"/>
                <a:ea typeface="思源黑体 CN Normal" panose="020B0400000000000000" pitchFamily="34" charset="-122"/>
                <a:cs typeface="Source Han Sans CN Normal"/>
              </a:rPr>
              <a:t>响应</a:t>
            </a:r>
            <a:r>
              <a:rPr lang="en-US" altLang="zh-CN" sz="3000" b="1">
                <a:latin typeface="思源黑体 CN Normal" panose="020B0400000000000000" pitchFamily="34" charset="-122"/>
                <a:ea typeface="思源黑体 CN Normal" panose="020B0400000000000000" pitchFamily="34" charset="-122"/>
                <a:cs typeface="Source Han Sans CN Normal"/>
              </a:rPr>
              <a:t>	</a:t>
            </a:r>
            <a:r>
              <a:rPr lang="en-US" altLang="zh-CN" sz="3000" b="1" smtClean="0">
                <a:latin typeface="思源黑体 CN Normal" panose="020B0400000000000000" pitchFamily="34" charset="-122"/>
                <a:ea typeface="思源黑体 CN Normal" panose="020B0400000000000000" pitchFamily="34" charset="-122"/>
                <a:cs typeface="Source Han Sans CN Normal"/>
              </a:rPr>
              <a:t>	</a:t>
            </a:r>
            <a:r>
              <a:rPr lang="en-US" altLang="zh-CN" sz="3000" smtClean="0">
                <a:solidFill>
                  <a:schemeClr val="tx2"/>
                </a:solidFill>
                <a:latin typeface="思源黑体 CN Normal" panose="020B0400000000000000" pitchFamily="34" charset="-122"/>
                <a:ea typeface="思源黑体 CN Normal" panose="020B0400000000000000" pitchFamily="34" charset="-122"/>
                <a:cs typeface="Source Han Sans CN Normal"/>
              </a:rPr>
              <a:t>Web</a:t>
            </a: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服务器解析请求，定位请求资源。</a:t>
            </a:r>
            <a:endPar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mj-lt"/>
              <a:buAutoNum type="arabicPeriod"/>
              <a:defRPr sz="3800">
                <a:latin typeface="Source Han Sans CN Normal"/>
                <a:ea typeface="Source Han Sans CN Normal"/>
                <a:cs typeface="Source Han Sans CN Normal"/>
                <a:sym typeface="Source Han Sans CN Normal"/>
              </a:defRPr>
            </a:pPr>
            <a:r>
              <a:rPr lang="zh-CN" altLang="en-US" sz="3000" b="1">
                <a:latin typeface="思源黑体 CN Normal" panose="020B0400000000000000" pitchFamily="34" charset="-122"/>
                <a:ea typeface="思源黑体 CN Normal" panose="020B0400000000000000" pitchFamily="34" charset="-122"/>
                <a:cs typeface="Source Han Sans CN Normal"/>
              </a:rPr>
              <a:t>释放</a:t>
            </a:r>
            <a:r>
              <a:rPr lang="en-US" altLang="zh-CN" sz="3000" b="1">
                <a:latin typeface="思源黑体 CN Normal" panose="020B0400000000000000" pitchFamily="34" charset="-122"/>
                <a:ea typeface="思源黑体 CN Normal" panose="020B0400000000000000" pitchFamily="34" charset="-122"/>
                <a:cs typeface="Source Han Sans CN Normal"/>
              </a:rPr>
              <a:t>TCP</a:t>
            </a:r>
            <a:r>
              <a:rPr lang="zh-CN" altLang="en-US" sz="3000" b="1" smtClean="0">
                <a:latin typeface="思源黑体 CN Normal" panose="020B0400000000000000" pitchFamily="34" charset="-122"/>
                <a:ea typeface="思源黑体 CN Normal" panose="020B0400000000000000" pitchFamily="34" charset="-122"/>
                <a:cs typeface="Source Han Sans CN Normal"/>
              </a:rPr>
              <a:t>连接</a:t>
            </a:r>
            <a:r>
              <a:rPr lang="en-US" altLang="zh-CN" sz="3000" b="1" smtClean="0">
                <a:latin typeface="思源黑体 CN Normal" panose="020B0400000000000000" pitchFamily="34" charset="-122"/>
                <a:ea typeface="思源黑体 CN Normal" panose="020B0400000000000000" pitchFamily="34" charset="-122"/>
                <a:cs typeface="Source Han Sans CN Normal"/>
              </a:rPr>
              <a:t>		</a:t>
            </a:r>
            <a:r>
              <a:rPr lang="zh-CN" altLang="en-US" sz="3000" smtClean="0">
                <a:solidFill>
                  <a:schemeClr val="tx2"/>
                </a:solidFill>
                <a:latin typeface="思源黑体 CN Normal" panose="020B0400000000000000" pitchFamily="34" charset="-122"/>
                <a:ea typeface="思源黑体 CN Normal" panose="020B0400000000000000" pitchFamily="34" charset="-122"/>
                <a:cs typeface="Source Han Sans CN Normal"/>
              </a:rPr>
              <a:t>若</a:t>
            </a:r>
            <a:r>
              <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rPr>
              <a:t>connection</a:t>
            </a: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模式为</a:t>
            </a:r>
            <a:r>
              <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rPr>
              <a:t>close</a:t>
            </a: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，则服务器主动关闭</a:t>
            </a:r>
            <a:r>
              <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rPr>
              <a:t>TCP</a:t>
            </a: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请求，客户端被动关闭连接，释放</a:t>
            </a:r>
            <a:r>
              <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rPr>
              <a:t>TCP</a:t>
            </a: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连接；若</a:t>
            </a:r>
            <a:r>
              <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rPr>
              <a:t>connection</a:t>
            </a: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模式为</a:t>
            </a:r>
            <a:r>
              <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rPr>
              <a:t>keep-alive</a:t>
            </a: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，则该链接会保持一段时间，在时间段内能继续接收请求。</a:t>
            </a:r>
            <a:endPar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mj-lt"/>
              <a:buAutoNum type="arabicPeriod"/>
              <a:defRPr sz="3800">
                <a:latin typeface="Source Han Sans CN Normal"/>
                <a:ea typeface="Source Han Sans CN Normal"/>
                <a:cs typeface="Source Han Sans CN Normal"/>
                <a:sym typeface="Source Han Sans CN Normal"/>
              </a:defRPr>
            </a:pPr>
            <a:r>
              <a:rPr lang="zh-CN" altLang="en-US" sz="3000" b="1">
                <a:latin typeface="思源黑体 CN Normal" panose="020B0400000000000000" pitchFamily="34" charset="-122"/>
                <a:ea typeface="思源黑体 CN Normal" panose="020B0400000000000000" pitchFamily="34" charset="-122"/>
                <a:cs typeface="Source Han Sans CN Normal"/>
              </a:rPr>
              <a:t>客户端浏览器解析</a:t>
            </a:r>
            <a:r>
              <a:rPr lang="en-US" altLang="zh-CN" sz="3000" b="1">
                <a:latin typeface="思源黑体 CN Normal" panose="020B0400000000000000" pitchFamily="34" charset="-122"/>
                <a:ea typeface="思源黑体 CN Normal" panose="020B0400000000000000" pitchFamily="34" charset="-122"/>
                <a:cs typeface="Source Han Sans CN Normal"/>
              </a:rPr>
              <a:t>HTML</a:t>
            </a:r>
            <a:r>
              <a:rPr lang="zh-CN" altLang="en-US" sz="3000" b="1" smtClean="0">
                <a:latin typeface="思源黑体 CN Normal" panose="020B0400000000000000" pitchFamily="34" charset="-122"/>
                <a:ea typeface="思源黑体 CN Normal" panose="020B0400000000000000" pitchFamily="34" charset="-122"/>
                <a:cs typeface="Source Han Sans CN Normal"/>
              </a:rPr>
              <a:t>内容</a:t>
            </a:r>
            <a:r>
              <a:rPr lang="en-US" altLang="zh-CN" sz="3000" b="1" smtClean="0">
                <a:latin typeface="思源黑体 CN Normal" panose="020B0400000000000000" pitchFamily="34" charset="-122"/>
                <a:ea typeface="思源黑体 CN Normal" panose="020B0400000000000000" pitchFamily="34" charset="-122"/>
                <a:cs typeface="Source Han Sans CN Normal"/>
              </a:rPr>
              <a:t>	</a:t>
            </a: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浏览器内核渲染，显示到屏幕。</a:t>
            </a:r>
            <a:endParaRPr lang="zh-CN" altLang="en-US" sz="3000" dirty="0">
              <a:solidFill>
                <a:schemeClr val="tx2"/>
              </a:solidFill>
              <a:latin typeface="思源黑体 CN Normal" panose="020B0400000000000000" pitchFamily="34" charset="-122"/>
              <a:ea typeface="思源黑体 CN Normal" panose="020B0400000000000000" pitchFamily="34" charset="-122"/>
              <a:cs typeface="Source Han Sans CN Normal"/>
            </a:endParaRPr>
          </a:p>
        </p:txBody>
      </p:sp>
    </p:spTree>
    <p:extLst>
      <p:ext uri="{BB962C8B-B14F-4D97-AF65-F5344CB8AC3E}">
        <p14:creationId xmlns:p14="http://schemas.microsoft.com/office/powerpoint/2010/main" val="94355476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456160E-7CB2-4E51-90E3-640E71EA6722}"/>
              </a:ext>
            </a:extLst>
          </p:cNvPr>
          <p:cNvSpPr>
            <a:spLocks noGrp="1"/>
          </p:cNvSpPr>
          <p:nvPr>
            <p:ph type="title"/>
          </p:nvPr>
        </p:nvSpPr>
        <p:spPr/>
        <p:txBody>
          <a:bodyPr/>
          <a:lstStyle/>
          <a:p>
            <a:r>
              <a:rPr lang="zh-CN" altLang="en-US" smtClean="0">
                <a:solidFill>
                  <a:srgbClr val="1577BA"/>
                </a:solidFill>
              </a:rPr>
              <a:t>消息结构</a:t>
            </a:r>
            <a:endParaRPr lang="zh-CN" altLang="en-US" dirty="0"/>
          </a:p>
        </p:txBody>
      </p:sp>
      <p:sp>
        <p:nvSpPr>
          <p:cNvPr id="10" name="线条">
            <a:extLst>
              <a:ext uri="{FF2B5EF4-FFF2-40B4-BE49-F238E27FC236}">
                <a16:creationId xmlns="" xmlns:a16="http://schemas.microsoft.com/office/drawing/2014/main" id="{981A5121-1215-4577-AD0A-42215AD08590}"/>
              </a:ext>
            </a:extLst>
          </p:cNvPr>
          <p:cNvSpPr/>
          <p:nvPr/>
        </p:nvSpPr>
        <p:spPr>
          <a:xfrm>
            <a:off x="6044892" y="2879674"/>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sp>
        <p:nvSpPr>
          <p:cNvPr id="11" name="线条">
            <a:extLst>
              <a:ext uri="{FF2B5EF4-FFF2-40B4-BE49-F238E27FC236}">
                <a16:creationId xmlns="" xmlns:a16="http://schemas.microsoft.com/office/drawing/2014/main" id="{619A3CB5-5812-4CD3-809A-7E9FD515712C}"/>
              </a:ext>
            </a:extLst>
          </p:cNvPr>
          <p:cNvSpPr/>
          <p:nvPr/>
        </p:nvSpPr>
        <p:spPr>
          <a:xfrm>
            <a:off x="11557716" y="2878950"/>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sp>
        <p:nvSpPr>
          <p:cNvPr id="12" name="圆角矩形">
            <a:extLst>
              <a:ext uri="{FF2B5EF4-FFF2-40B4-BE49-F238E27FC236}">
                <a16:creationId xmlns="" xmlns:a16="http://schemas.microsoft.com/office/drawing/2014/main" id="{EEE30A7B-B45B-45D1-853D-451E2CA5C8DE}"/>
              </a:ext>
            </a:extLst>
          </p:cNvPr>
          <p:cNvSpPr/>
          <p:nvPr/>
        </p:nvSpPr>
        <p:spPr>
          <a:xfrm>
            <a:off x="2572101" y="2662274"/>
            <a:ext cx="17895185" cy="7642901"/>
          </a:xfrm>
          <a:prstGeom prst="rect">
            <a:avLst/>
          </a:prstGeom>
          <a:solidFill>
            <a:srgbClr val="EDEDED"/>
          </a:solidFill>
          <a:ln w="12700">
            <a:miter lim="400000"/>
          </a:ln>
        </p:spPr>
        <p:txBody>
          <a:bodyPr lIns="67466" tIns="67466" rIns="67466" bIns="67466" anchor="ctr"/>
          <a:lstStyle/>
          <a:p>
            <a:pPr algn="just">
              <a:defRPr>
                <a:latin typeface="Helvetica Neue Medium"/>
                <a:ea typeface="Helvetica Neue Medium"/>
                <a:cs typeface="Helvetica Neue Medium"/>
                <a:sym typeface="Helvetica Neue Medium"/>
              </a:defRPr>
            </a:pPr>
            <a:endParaRPr/>
          </a:p>
        </p:txBody>
      </p:sp>
      <p:sp>
        <p:nvSpPr>
          <p:cNvPr id="13" name="一方面，以某机构为例，假设我是个输出PPT课程的机构，我通过云课堂给达人号提供的编辑器，输出了一篇质量较高的文章 ，并通过个性化推荐精准触达目标用户，用户通过此文章接触到我的课程和我的达人号，从而有了更深的了解，后续就会有更进一步的互动和营收转化。">
            <a:extLst>
              <a:ext uri="{FF2B5EF4-FFF2-40B4-BE49-F238E27FC236}">
                <a16:creationId xmlns="" xmlns:a16="http://schemas.microsoft.com/office/drawing/2014/main" id="{A71FE685-D631-4542-8BA5-42F38BCA0416}"/>
              </a:ext>
            </a:extLst>
          </p:cNvPr>
          <p:cNvSpPr txBox="1"/>
          <p:nvPr/>
        </p:nvSpPr>
        <p:spPr>
          <a:xfrm>
            <a:off x="3560124" y="3008297"/>
            <a:ext cx="15919138" cy="6093972"/>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457200">
              <a:lnSpc>
                <a:spcPct val="120000"/>
              </a:lnSpc>
              <a:defRPr sz="3200">
                <a:latin typeface="Source Han Sans CN Normal"/>
                <a:ea typeface="Source Han Sans CN Normal"/>
                <a:cs typeface="Source Han Sans CN Normal"/>
                <a:sym typeface="Source Han Sans CN Normal"/>
              </a:defRPr>
            </a:lvl1pPr>
          </a:lstStyle>
          <a:p>
            <a:pPr marL="457200" indent="-457200" algn="just">
              <a:lnSpc>
                <a:spcPct val="300000"/>
              </a:lnSpc>
              <a:buFont typeface="Arial" panose="020B0604020202020204" pitchFamily="34" charset="0"/>
              <a:buChar char="•"/>
            </a:pPr>
            <a:r>
              <a:rPr lang="zh-CN" altLang="en-US" sz="4400">
                <a:latin typeface="思源黑体 CN Normal" panose="020B0400000000000000" pitchFamily="34" charset="-122"/>
                <a:ea typeface="思源黑体 CN Normal" panose="020B0400000000000000" pitchFamily="34" charset="-122"/>
              </a:rPr>
              <a:t>客户端请求消息</a:t>
            </a:r>
          </a:p>
          <a:p>
            <a:pPr lvl="1" algn="just">
              <a:lnSpc>
                <a:spcPct val="150000"/>
              </a:lnSpc>
            </a:pPr>
            <a:r>
              <a:rPr lang="zh-CN" altLang="en-US" sz="2800">
                <a:latin typeface="思源黑体 CN Normal" panose="020B0400000000000000" pitchFamily="34" charset="-122"/>
                <a:ea typeface="思源黑体 CN Normal" panose="020B0400000000000000" pitchFamily="34" charset="-122"/>
              </a:rPr>
              <a:t>客户端发送一个</a:t>
            </a:r>
            <a:r>
              <a:rPr lang="en-US" altLang="zh-CN" sz="2800">
                <a:latin typeface="思源黑体 CN Normal" panose="020B0400000000000000" pitchFamily="34" charset="-122"/>
                <a:ea typeface="思源黑体 CN Normal" panose="020B0400000000000000" pitchFamily="34" charset="-122"/>
              </a:rPr>
              <a:t>HTTP</a:t>
            </a:r>
            <a:r>
              <a:rPr lang="zh-CN" altLang="en-US" sz="2800">
                <a:latin typeface="思源黑体 CN Normal" panose="020B0400000000000000" pitchFamily="34" charset="-122"/>
                <a:ea typeface="思源黑体 CN Normal" panose="020B0400000000000000" pitchFamily="34" charset="-122"/>
              </a:rPr>
              <a:t>请求消息包括以下格式：请求行（</a:t>
            </a:r>
            <a:r>
              <a:rPr lang="en-US" altLang="zh-CN" sz="2800">
                <a:latin typeface="思源黑体 CN Normal" panose="020B0400000000000000" pitchFamily="34" charset="-122"/>
                <a:ea typeface="思源黑体 CN Normal" panose="020B0400000000000000" pitchFamily="34" charset="-122"/>
              </a:rPr>
              <a:t>request line)</a:t>
            </a:r>
            <a:r>
              <a:rPr lang="zh-CN" altLang="en-US" sz="2800">
                <a:latin typeface="思源黑体 CN Normal" panose="020B0400000000000000" pitchFamily="34" charset="-122"/>
                <a:ea typeface="思源黑体 CN Normal" panose="020B0400000000000000" pitchFamily="34" charset="-122"/>
              </a:rPr>
              <a:t>、请求头（</a:t>
            </a:r>
            <a:r>
              <a:rPr lang="en-US" altLang="zh-CN" sz="2800">
                <a:latin typeface="思源黑体 CN Normal" panose="020B0400000000000000" pitchFamily="34" charset="-122"/>
                <a:ea typeface="思源黑体 CN Normal" panose="020B0400000000000000" pitchFamily="34" charset="-122"/>
              </a:rPr>
              <a:t>header)</a:t>
            </a:r>
            <a:r>
              <a:rPr lang="zh-CN" altLang="en-US" sz="2800">
                <a:latin typeface="思源黑体 CN Normal" panose="020B0400000000000000" pitchFamily="34" charset="-122"/>
                <a:ea typeface="思源黑体 CN Normal" panose="020B0400000000000000" pitchFamily="34" charset="-122"/>
              </a:rPr>
              <a:t>、空行和请求数据四个部分组成</a:t>
            </a:r>
            <a:r>
              <a:rPr lang="zh-CN" altLang="en-US" sz="2800" smtClean="0">
                <a:latin typeface="思源黑体 CN Normal" panose="020B0400000000000000" pitchFamily="34" charset="-122"/>
                <a:ea typeface="思源黑体 CN Normal" panose="020B0400000000000000" pitchFamily="34" charset="-122"/>
              </a:rPr>
              <a:t>。</a:t>
            </a:r>
            <a:endParaRPr lang="en-US" altLang="zh-CN" sz="2800" smtClean="0">
              <a:latin typeface="思源黑体 CN Normal" panose="020B0400000000000000" pitchFamily="34" charset="-122"/>
              <a:ea typeface="思源黑体 CN Normal" panose="020B0400000000000000" pitchFamily="34" charset="-122"/>
            </a:endParaRPr>
          </a:p>
          <a:p>
            <a:pPr marL="457200" indent="-457200" algn="just">
              <a:lnSpc>
                <a:spcPct val="300000"/>
              </a:lnSpc>
              <a:buFont typeface="Arial" panose="020B0604020202020204" pitchFamily="34" charset="0"/>
              <a:buChar char="•"/>
            </a:pPr>
            <a:r>
              <a:rPr lang="zh-CN" altLang="en-US" sz="4400" smtClean="0">
                <a:latin typeface="思源黑体 CN Normal" panose="020B0400000000000000" pitchFamily="34" charset="-122"/>
                <a:ea typeface="思源黑体 CN Normal" panose="020B0400000000000000" pitchFamily="34" charset="-122"/>
              </a:rPr>
              <a:t>服务</a:t>
            </a:r>
            <a:r>
              <a:rPr lang="zh-CN" altLang="en-US" sz="4400">
                <a:latin typeface="思源黑体 CN Normal" panose="020B0400000000000000" pitchFamily="34" charset="-122"/>
                <a:ea typeface="思源黑体 CN Normal" panose="020B0400000000000000" pitchFamily="34" charset="-122"/>
              </a:rPr>
              <a:t>端响应消息</a:t>
            </a:r>
            <a:endParaRPr lang="en-US" altLang="zh-CN" sz="4400">
              <a:latin typeface="思源黑体 CN Normal" panose="020B0400000000000000" pitchFamily="34" charset="-122"/>
              <a:ea typeface="思源黑体 CN Normal" panose="020B0400000000000000" pitchFamily="34" charset="-122"/>
            </a:endParaRPr>
          </a:p>
          <a:p>
            <a:pPr lvl="1" algn="just">
              <a:lnSpc>
                <a:spcPct val="150000"/>
              </a:lnSpc>
            </a:pPr>
            <a:r>
              <a:rPr lang="en-US" altLang="zh-CN" sz="2800">
                <a:latin typeface="思源黑体 CN Normal" panose="020B0400000000000000" pitchFamily="34" charset="-122"/>
                <a:ea typeface="思源黑体 CN Normal" panose="020B0400000000000000" pitchFamily="34" charset="-122"/>
              </a:rPr>
              <a:t>HTTP</a:t>
            </a:r>
            <a:r>
              <a:rPr lang="zh-CN" altLang="en-US" sz="2800">
                <a:latin typeface="思源黑体 CN Normal" panose="020B0400000000000000" pitchFamily="34" charset="-122"/>
                <a:ea typeface="思源黑体 CN Normal" panose="020B0400000000000000" pitchFamily="34" charset="-122"/>
              </a:rPr>
              <a:t>响应也由四个部分组成：状态行、消息报头、空行、响应报文</a:t>
            </a:r>
          </a:p>
        </p:txBody>
      </p:sp>
      <p:sp>
        <p:nvSpPr>
          <p:cNvPr id="15" name="等腰三角形 14">
            <a:extLst>
              <a:ext uri="{FF2B5EF4-FFF2-40B4-BE49-F238E27FC236}">
                <a16:creationId xmlns="" xmlns:a16="http://schemas.microsoft.com/office/drawing/2014/main" id="{299F4F46-9392-44F5-A836-F9CDA129BA00}"/>
              </a:ext>
            </a:extLst>
          </p:cNvPr>
          <p:cNvSpPr/>
          <p:nvPr/>
        </p:nvSpPr>
        <p:spPr>
          <a:xfrm rot="5400000">
            <a:off x="2561939" y="2672437"/>
            <a:ext cx="718369" cy="698046"/>
          </a:xfrm>
          <a:prstGeom prst="triangle">
            <a:avLst>
              <a:gd name="adj" fmla="val 0"/>
            </a:avLst>
          </a:prstGeom>
          <a:solidFill>
            <a:srgbClr val="218DD6"/>
          </a:solidFill>
          <a:ln w="38100">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等腰三角形 15">
            <a:extLst>
              <a:ext uri="{FF2B5EF4-FFF2-40B4-BE49-F238E27FC236}">
                <a16:creationId xmlns="" xmlns:a16="http://schemas.microsoft.com/office/drawing/2014/main" id="{E00833B1-ED20-4387-A177-16715EA9F7F7}"/>
              </a:ext>
            </a:extLst>
          </p:cNvPr>
          <p:cNvSpPr/>
          <p:nvPr/>
        </p:nvSpPr>
        <p:spPr>
          <a:xfrm rot="16200000">
            <a:off x="19375426" y="9219781"/>
            <a:ext cx="1100967" cy="1069820"/>
          </a:xfrm>
          <a:prstGeom prst="triangle">
            <a:avLst>
              <a:gd name="adj" fmla="val 0"/>
            </a:avLst>
          </a:prstGeom>
          <a:solidFill>
            <a:srgbClr val="218DD6"/>
          </a:solidFill>
          <a:ln w="38100">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6">
                  <a:lumMod val="50000"/>
                </a:schemeClr>
              </a:solidFill>
            </a:endParaRPr>
          </a:p>
        </p:txBody>
      </p:sp>
    </p:spTree>
    <p:extLst>
      <p:ext uri="{BB962C8B-B14F-4D97-AF65-F5344CB8AC3E}">
        <p14:creationId xmlns:p14="http://schemas.microsoft.com/office/powerpoint/2010/main" val="195474737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barn(inVertical)">
                                      <p:cBhvr>
                                        <p:cTn id="13" dur="500"/>
                                        <p:tgtEl>
                                          <p:spTgt spid="1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fade">
                                      <p:cBhvr>
                                        <p:cTn id="18" dur="1000"/>
                                        <p:tgtEl>
                                          <p:spTgt spid="13">
                                            <p:txEl>
                                              <p:pRg st="2" end="2"/>
                                            </p:txEl>
                                          </p:spTgt>
                                        </p:tgtEl>
                                      </p:cBhvr>
                                    </p:animEffect>
                                    <p:anim calcmode="lin" valueType="num">
                                      <p:cBhvr>
                                        <p:cTn id="19"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6" presetClass="entr" presetSubtype="21" fill="hold" nodeType="afterEffect">
                                  <p:stCondLst>
                                    <p:cond delay="0"/>
                                  </p:stCondLst>
                                  <p:childTnLst>
                                    <p:set>
                                      <p:cBhvr>
                                        <p:cTn id="23" dur="1" fill="hold">
                                          <p:stCondLst>
                                            <p:cond delay="0"/>
                                          </p:stCondLst>
                                        </p:cTn>
                                        <p:tgtEl>
                                          <p:spTgt spid="13">
                                            <p:txEl>
                                              <p:pRg st="3" end="3"/>
                                            </p:txEl>
                                          </p:spTgt>
                                        </p:tgtEl>
                                        <p:attrNameLst>
                                          <p:attrName>style.visibility</p:attrName>
                                        </p:attrNameLst>
                                      </p:cBhvr>
                                      <p:to>
                                        <p:strVal val="visible"/>
                                      </p:to>
                                    </p:set>
                                    <p:animEffect transition="in" filter="barn(inVertical)">
                                      <p:cBhvr>
                                        <p:cTn id="24"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7674CC0-6D43-4C24-987D-5D70B257A208}"/>
              </a:ext>
            </a:extLst>
          </p:cNvPr>
          <p:cNvSpPr>
            <a:spLocks noGrp="1"/>
          </p:cNvSpPr>
          <p:nvPr>
            <p:ph type="title"/>
          </p:nvPr>
        </p:nvSpPr>
        <p:spPr/>
        <p:txBody>
          <a:bodyPr/>
          <a:lstStyle/>
          <a:p>
            <a:r>
              <a:rPr lang="zh-CN" altLang="en-US" b="1"/>
              <a:t>课程目标</a:t>
            </a:r>
            <a:endParaRPr lang="zh-CN" altLang="en-US"/>
          </a:p>
        </p:txBody>
      </p:sp>
      <p:sp>
        <p:nvSpPr>
          <p:cNvPr id="3" name="文本占位符 2">
            <a:extLst>
              <a:ext uri="{FF2B5EF4-FFF2-40B4-BE49-F238E27FC236}">
                <a16:creationId xmlns="" xmlns:a16="http://schemas.microsoft.com/office/drawing/2014/main" id="{4D1DAAE9-1A35-45F4-BB02-79C60D7EE16B}"/>
              </a:ext>
            </a:extLst>
          </p:cNvPr>
          <p:cNvSpPr>
            <a:spLocks noGrp="1"/>
          </p:cNvSpPr>
          <p:nvPr>
            <p:ph type="body" sz="quarter" idx="11"/>
          </p:nvPr>
        </p:nvSpPr>
        <p:spPr>
          <a:xfrm>
            <a:off x="5279837" y="5760000"/>
            <a:ext cx="12019004" cy="1027974"/>
          </a:xfrm>
        </p:spPr>
        <p:txBody>
          <a:bodyPr/>
          <a:lstStyle/>
          <a:p>
            <a:r>
              <a:rPr lang="zh-CN" altLang="en-US" smtClean="0"/>
              <a:t>开放系统互连参考模型</a:t>
            </a:r>
            <a:endParaRPr lang="zh-CN" altLang="en-US"/>
          </a:p>
        </p:txBody>
      </p:sp>
      <p:sp>
        <p:nvSpPr>
          <p:cNvPr id="4" name="文本占位符 3">
            <a:extLst>
              <a:ext uri="{FF2B5EF4-FFF2-40B4-BE49-F238E27FC236}">
                <a16:creationId xmlns="" xmlns:a16="http://schemas.microsoft.com/office/drawing/2014/main" id="{0101B23F-EF10-4BCE-AE00-70F41B69CD4C}"/>
              </a:ext>
            </a:extLst>
          </p:cNvPr>
          <p:cNvSpPr>
            <a:spLocks noGrp="1"/>
          </p:cNvSpPr>
          <p:nvPr>
            <p:ph type="body" sz="quarter" idx="12"/>
          </p:nvPr>
        </p:nvSpPr>
        <p:spPr/>
        <p:txBody>
          <a:bodyPr/>
          <a:lstStyle/>
          <a:p>
            <a:r>
              <a:rPr lang="en-US" altLang="zh-CN" smtClean="0"/>
              <a:t>HTTP</a:t>
            </a:r>
            <a:r>
              <a:rPr lang="zh-CN" altLang="en-US" smtClean="0"/>
              <a:t>协议详解</a:t>
            </a:r>
            <a:endParaRPr lang="zh-CN" altLang="en-US"/>
          </a:p>
        </p:txBody>
      </p:sp>
      <p:sp>
        <p:nvSpPr>
          <p:cNvPr id="5" name="文本占位符 4">
            <a:extLst>
              <a:ext uri="{FF2B5EF4-FFF2-40B4-BE49-F238E27FC236}">
                <a16:creationId xmlns="" xmlns:a16="http://schemas.microsoft.com/office/drawing/2014/main" id="{1C7BE910-FE23-485F-8B10-4CD4F88EF51A}"/>
              </a:ext>
            </a:extLst>
          </p:cNvPr>
          <p:cNvSpPr>
            <a:spLocks noGrp="1"/>
          </p:cNvSpPr>
          <p:nvPr>
            <p:ph type="body" sz="quarter" idx="13"/>
          </p:nvPr>
        </p:nvSpPr>
        <p:spPr/>
        <p:txBody>
          <a:bodyPr/>
          <a:lstStyle/>
          <a:p>
            <a:r>
              <a:rPr lang="zh-CN" altLang="en-US" smtClean="0"/>
              <a:t>计算机网络协议</a:t>
            </a:r>
            <a:endParaRPr lang="zh-CN" altLang="en-US"/>
          </a:p>
        </p:txBody>
      </p:sp>
    </p:spTree>
    <p:extLst>
      <p:ext uri="{BB962C8B-B14F-4D97-AF65-F5344CB8AC3E}">
        <p14:creationId xmlns:p14="http://schemas.microsoft.com/office/powerpoint/2010/main" val="3155571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96DFAD-5D60-4A4E-9357-D1CC052F52E4}"/>
              </a:ext>
            </a:extLst>
          </p:cNvPr>
          <p:cNvSpPr>
            <a:spLocks noGrp="1"/>
          </p:cNvSpPr>
          <p:nvPr>
            <p:ph type="title"/>
          </p:nvPr>
        </p:nvSpPr>
        <p:spPr/>
        <p:txBody>
          <a:bodyPr/>
          <a:lstStyle/>
          <a:p>
            <a:r>
              <a:rPr lang="zh-CN" altLang="en-US" b="1" smtClean="0"/>
              <a:t>工作流程</a:t>
            </a:r>
            <a:endParaRPr lang="zh-CN" altLang="en-US" b="1"/>
          </a:p>
        </p:txBody>
      </p:sp>
      <p:sp>
        <p:nvSpPr>
          <p:cNvPr id="6" name="矩形 5">
            <a:extLst>
              <a:ext uri="{FF2B5EF4-FFF2-40B4-BE49-F238E27FC236}">
                <a16:creationId xmlns="" xmlns:a16="http://schemas.microsoft.com/office/drawing/2014/main" id="{F7FD57A8-EBC2-4D34-9382-4700749070E5}"/>
              </a:ext>
            </a:extLst>
          </p:cNvPr>
          <p:cNvSpPr/>
          <p:nvPr/>
        </p:nvSpPr>
        <p:spPr>
          <a:xfrm>
            <a:off x="2339695" y="3195175"/>
            <a:ext cx="18179999" cy="6190988"/>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a:extLst>
              <a:ext uri="{FF2B5EF4-FFF2-40B4-BE49-F238E27FC236}">
                <a16:creationId xmlns="" xmlns:a16="http://schemas.microsoft.com/office/drawing/2014/main" id="{B93D995B-8464-41E5-80F3-05607ECF1D1F}"/>
              </a:ext>
            </a:extLst>
          </p:cNvPr>
          <p:cNvSpPr txBox="1"/>
          <p:nvPr/>
        </p:nvSpPr>
        <p:spPr>
          <a:xfrm>
            <a:off x="2812193" y="4679881"/>
            <a:ext cx="17707501" cy="424731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首先客户机于服务器需要建立连接。只要单击某个超级链接，</a:t>
            </a:r>
            <a:r>
              <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rPr>
              <a:t>HTTP</a:t>
            </a:r>
            <a:r>
              <a:rPr lang="zh-CN" altLang="en-US" sz="3000">
                <a:solidFill>
                  <a:schemeClr val="tx2"/>
                </a:solidFill>
                <a:latin typeface="思源黑体 CN Normal" panose="020B0400000000000000" pitchFamily="34" charset="-122"/>
                <a:ea typeface="思源黑体 CN Normal" panose="020B0400000000000000" pitchFamily="34" charset="-122"/>
                <a:cs typeface="Source Han Sans CN Normal"/>
              </a:rPr>
              <a:t>的工作就开始了。</a:t>
            </a:r>
            <a:endParaRPr lang="en-US" altLang="zh-CN" sz="300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3000">
                <a:solidFill>
                  <a:schemeClr val="tx2"/>
                </a:solidFill>
                <a:latin typeface="思源黑体 CN Normal" panose="020B0400000000000000" pitchFamily="34" charset="-122"/>
                <a:ea typeface="思源黑体 CN Normal" panose="020B0400000000000000" pitchFamily="34" charset="-122"/>
              </a:rPr>
              <a:t>建立连接后，客户机发送一个请求给服务器，请求方式的格式为：统一资源定位符、协议版本号，后面是</a:t>
            </a:r>
            <a:r>
              <a:rPr lang="en-US" altLang="zh-CN" sz="3000">
                <a:solidFill>
                  <a:schemeClr val="tx2"/>
                </a:solidFill>
                <a:latin typeface="思源黑体 CN Normal" panose="020B0400000000000000" pitchFamily="34" charset="-122"/>
                <a:ea typeface="思源黑体 CN Normal" panose="020B0400000000000000" pitchFamily="34" charset="-122"/>
              </a:rPr>
              <a:t>MIME</a:t>
            </a:r>
            <a:r>
              <a:rPr lang="zh-CN" altLang="en-US" sz="3000">
                <a:solidFill>
                  <a:schemeClr val="tx2"/>
                </a:solidFill>
                <a:latin typeface="思源黑体 CN Normal" panose="020B0400000000000000" pitchFamily="34" charset="-122"/>
                <a:ea typeface="思源黑体 CN Normal" panose="020B0400000000000000" pitchFamily="34" charset="-122"/>
              </a:rPr>
              <a:t>信息、客户机信息和可能有的内容</a:t>
            </a:r>
            <a:r>
              <a:rPr lang="zh-CN" altLang="en-US" sz="3000" smtClean="0">
                <a:solidFill>
                  <a:schemeClr val="tx2"/>
                </a:solidFill>
                <a:latin typeface="思源黑体 CN Normal" panose="020B0400000000000000" pitchFamily="34" charset="-122"/>
                <a:ea typeface="思源黑体 CN Normal" panose="020B0400000000000000" pitchFamily="34" charset="-122"/>
              </a:rPr>
              <a:t>。</a:t>
            </a:r>
            <a:endParaRPr lang="en-US" altLang="zh-CN" sz="3000" smtClean="0">
              <a:solidFill>
                <a:schemeClr val="tx2"/>
              </a:solidFill>
              <a:latin typeface="思源黑体 CN Normal" panose="020B0400000000000000" pitchFamily="34" charset="-122"/>
              <a:ea typeface="思源黑体 CN Normal" panose="020B0400000000000000" pitchFamily="34" charset="-122"/>
            </a:endParaRP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3000">
                <a:solidFill>
                  <a:schemeClr val="tx2"/>
                </a:solidFill>
                <a:latin typeface="思源黑体 CN Normal" panose="020B0400000000000000" pitchFamily="34" charset="-122"/>
                <a:ea typeface="思源黑体 CN Normal" panose="020B0400000000000000" pitchFamily="34" charset="-122"/>
              </a:rPr>
              <a:t>服务器接收到请求后，给予相应的响应信息，其格式为一个状态行，包括信息的协议版本号、一个成功或错误的状态码，后边是</a:t>
            </a:r>
            <a:r>
              <a:rPr lang="en-US" altLang="zh-CN" sz="3000">
                <a:solidFill>
                  <a:schemeClr val="tx2"/>
                </a:solidFill>
                <a:latin typeface="思源黑体 CN Normal" panose="020B0400000000000000" pitchFamily="34" charset="-122"/>
                <a:ea typeface="思源黑体 CN Normal" panose="020B0400000000000000" pitchFamily="34" charset="-122"/>
              </a:rPr>
              <a:t>MIME</a:t>
            </a:r>
            <a:r>
              <a:rPr lang="zh-CN" altLang="en-US" sz="3000">
                <a:solidFill>
                  <a:schemeClr val="tx2"/>
                </a:solidFill>
                <a:latin typeface="思源黑体 CN Normal" panose="020B0400000000000000" pitchFamily="34" charset="-122"/>
                <a:ea typeface="思源黑体 CN Normal" panose="020B0400000000000000" pitchFamily="34" charset="-122"/>
              </a:rPr>
              <a:t>信息、服务器信息、实体信息和可能有的内容</a:t>
            </a:r>
            <a:r>
              <a:rPr lang="zh-CN" altLang="en-US" sz="3000" smtClean="0">
                <a:solidFill>
                  <a:schemeClr val="tx2"/>
                </a:solidFill>
                <a:latin typeface="思源黑体 CN Normal" panose="020B0400000000000000" pitchFamily="34" charset="-122"/>
                <a:ea typeface="思源黑体 CN Normal" panose="020B0400000000000000" pitchFamily="34" charset="-122"/>
              </a:rPr>
              <a:t>。</a:t>
            </a:r>
            <a:endParaRPr lang="en-US" altLang="zh-CN" sz="3000" smtClean="0">
              <a:solidFill>
                <a:schemeClr val="tx2"/>
              </a:solidFill>
              <a:latin typeface="思源黑体 CN Normal" panose="020B0400000000000000" pitchFamily="34" charset="-122"/>
              <a:ea typeface="思源黑体 CN Normal" panose="020B0400000000000000" pitchFamily="34" charset="-122"/>
            </a:endParaRP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3000">
                <a:solidFill>
                  <a:schemeClr val="tx2"/>
                </a:solidFill>
                <a:latin typeface="思源黑体 CN Normal" panose="020B0400000000000000" pitchFamily="34" charset="-122"/>
                <a:ea typeface="思源黑体 CN Normal" panose="020B0400000000000000" pitchFamily="34" charset="-122"/>
              </a:rPr>
              <a:t>客户端接收服务器返回的信息，通过浏览器显示在用户的显示屏上，然后客户机与服务器断开连接。</a:t>
            </a:r>
            <a:endParaRPr lang="zh-CN" altLang="en-US" sz="3000" dirty="0">
              <a:solidFill>
                <a:schemeClr val="tx2"/>
              </a:solidFill>
              <a:latin typeface="思源黑体 CN Normal" panose="020B0400000000000000" pitchFamily="34" charset="-122"/>
              <a:ea typeface="思源黑体 CN Normal" panose="020B0400000000000000" pitchFamily="34" charset="-122"/>
            </a:endParaRPr>
          </a:p>
        </p:txBody>
      </p:sp>
      <p:sp>
        <p:nvSpPr>
          <p:cNvPr id="8" name="标题文案">
            <a:extLst>
              <a:ext uri="{FF2B5EF4-FFF2-40B4-BE49-F238E27FC236}">
                <a16:creationId xmlns="" xmlns:a16="http://schemas.microsoft.com/office/drawing/2014/main" id="{59DAAAA0-4AF0-445D-B414-BDB3C2474CED}"/>
              </a:ext>
            </a:extLst>
          </p:cNvPr>
          <p:cNvSpPr txBox="1"/>
          <p:nvPr/>
        </p:nvSpPr>
        <p:spPr>
          <a:xfrm>
            <a:off x="2789693" y="3653317"/>
            <a:ext cx="11496732" cy="690248"/>
          </a:xfrm>
          <a:prstGeom prst="rect">
            <a:avLst/>
          </a:prstGeom>
          <a:ln w="12700">
            <a:miter lim="400000"/>
          </a:ln>
          <a:extLst>
            <a:ext uri="{C572A759-6A51-4108-AA02-DFA0A04FC94B}">
              <ma14:wrappingTextBoxFlag xmlns="" xmlns:ma14="http://schemas.microsoft.com/office/mac/drawingml/2011/main" val="1"/>
            </a:ext>
          </a:extLst>
        </p:spPr>
        <p:txBody>
          <a:bodyPr wrap="none" lIns="67466" tIns="67466" rIns="67466" bIns="67466" anchor="ctr">
            <a:spAutoFit/>
          </a:bodyPr>
          <a:lstStyle>
            <a:lvl1pPr>
              <a:defRPr sz="4200">
                <a:solidFill>
                  <a:srgbClr val="F7541F"/>
                </a:solidFill>
                <a:latin typeface="Source Han Sans CN Medium"/>
                <a:ea typeface="Source Han Sans CN Medium"/>
                <a:cs typeface="Source Han Sans CN Medium"/>
                <a:sym typeface="Source Han Sans CN Medium"/>
              </a:defRPr>
            </a:lvl1pPr>
          </a:lstStyle>
          <a:p>
            <a:r>
              <a:rPr lang="zh-CN" altLang="en-US" sz="3600">
                <a:solidFill>
                  <a:srgbClr val="218DD6"/>
                </a:solidFill>
                <a:latin typeface="思源黑体 CN Medium" panose="020B0600000000000000" pitchFamily="34" charset="-122"/>
                <a:ea typeface="思源黑体 CN Medium" panose="020B0600000000000000" pitchFamily="34" charset="-122"/>
              </a:rPr>
              <a:t>一次</a:t>
            </a:r>
            <a:r>
              <a:rPr lang="en-US" altLang="zh-CN" sz="3600">
                <a:solidFill>
                  <a:srgbClr val="218DD6"/>
                </a:solidFill>
                <a:latin typeface="思源黑体 CN Medium" panose="020B0600000000000000" pitchFamily="34" charset="-122"/>
                <a:ea typeface="思源黑体 CN Medium" panose="020B0600000000000000" pitchFamily="34" charset="-122"/>
              </a:rPr>
              <a:t>HTTP</a:t>
            </a:r>
            <a:r>
              <a:rPr lang="zh-CN" altLang="en-US" sz="3600">
                <a:solidFill>
                  <a:srgbClr val="218DD6"/>
                </a:solidFill>
                <a:latin typeface="思源黑体 CN Medium" panose="020B0600000000000000" pitchFamily="34" charset="-122"/>
                <a:ea typeface="思源黑体 CN Medium" panose="020B0600000000000000" pitchFamily="34" charset="-122"/>
              </a:rPr>
              <a:t>操作称为一个事务，其工作过程可分为四步骤</a:t>
            </a:r>
            <a:endParaRPr sz="3600" dirty="0">
              <a:solidFill>
                <a:srgbClr val="218DD6"/>
              </a:solidFill>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20612209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p:txBody>
          <a:bodyPr/>
          <a:lstStyle/>
          <a:p>
            <a:r>
              <a:rPr lang="en-US" altLang="zh-CN" b="1" smtClean="0">
                <a:latin typeface="思源黑体 CN Bold" panose="020B0800000000000000" pitchFamily="34" charset="-122"/>
                <a:ea typeface="思源黑体 CN Bold" panose="020B0800000000000000" pitchFamily="34" charset="-122"/>
              </a:rPr>
              <a:t>HTTP</a:t>
            </a:r>
            <a:r>
              <a:rPr lang="zh-CN" altLang="en-US" b="1" smtClean="0">
                <a:latin typeface="思源黑体 CN Bold" panose="020B0800000000000000" pitchFamily="34" charset="-122"/>
                <a:ea typeface="思源黑体 CN Bold" panose="020B0800000000000000" pitchFamily="34" charset="-122"/>
              </a:rPr>
              <a:t>请求方法</a:t>
            </a:r>
            <a:endParaRPr lang="zh-CN" altLang="en-US" b="1" dirty="0">
              <a:latin typeface="思源黑体 CN Bold" panose="020B0800000000000000" pitchFamily="34" charset="-122"/>
              <a:ea typeface="思源黑体 CN Bold" panose="020B0800000000000000" pitchFamily="34" charset="-122"/>
            </a:endParaRPr>
          </a:p>
        </p:txBody>
      </p:sp>
      <p:graphicFrame>
        <p:nvGraphicFramePr>
          <p:cNvPr id="13" name="表格 12">
            <a:extLst>
              <a:ext uri="{FF2B5EF4-FFF2-40B4-BE49-F238E27FC236}">
                <a16:creationId xmlns="" xmlns:a16="http://schemas.microsoft.com/office/drawing/2014/main" id="{1E50E927-8A7B-7548-8415-4BBD184EE8AD}"/>
              </a:ext>
            </a:extLst>
          </p:cNvPr>
          <p:cNvGraphicFramePr>
            <a:graphicFrameLocks noGrp="1"/>
          </p:cNvGraphicFramePr>
          <p:nvPr>
            <p:extLst>
              <p:ext uri="{D42A27DB-BD31-4B8C-83A1-F6EECF244321}">
                <p14:modId xmlns:p14="http://schemas.microsoft.com/office/powerpoint/2010/main" val="71825697"/>
              </p:ext>
            </p:extLst>
          </p:nvPr>
        </p:nvGraphicFramePr>
        <p:xfrm>
          <a:off x="1169694" y="3606670"/>
          <a:ext cx="20639527" cy="8077045"/>
        </p:xfrm>
        <a:graphic>
          <a:graphicData uri="http://schemas.openxmlformats.org/drawingml/2006/table">
            <a:tbl>
              <a:tblPr firstRow="1" bandRow="1">
                <a:tableStyleId>{7DF18680-E054-41AD-8BC1-D1AEF772440D}</a:tableStyleId>
              </a:tblPr>
              <a:tblGrid>
                <a:gridCol w="4199904">
                  <a:extLst>
                    <a:ext uri="{9D8B030D-6E8A-4147-A177-3AD203B41FA5}">
                      <a16:colId xmlns="" xmlns:a16="http://schemas.microsoft.com/office/drawing/2014/main" val="3266031559"/>
                    </a:ext>
                  </a:extLst>
                </a:gridCol>
                <a:gridCol w="16439623">
                  <a:extLst>
                    <a:ext uri="{9D8B030D-6E8A-4147-A177-3AD203B41FA5}">
                      <a16:colId xmlns="" xmlns:a16="http://schemas.microsoft.com/office/drawing/2014/main" val="3139014140"/>
                    </a:ext>
                  </a:extLst>
                </a:gridCol>
              </a:tblGrid>
              <a:tr h="1042985">
                <a:tc>
                  <a:txBody>
                    <a:bodyPr/>
                    <a:lstStyle/>
                    <a:p>
                      <a:pPr algn="ctr"/>
                      <a:r>
                        <a:rPr lang="zh-CN" altLang="en-US" sz="4000" b="0" i="0" smtClean="0">
                          <a:latin typeface="思源黑体 CN Normal" panose="020B0400000000000000" pitchFamily="34" charset="-122"/>
                          <a:ea typeface="思源黑体 CN Normal" panose="020B0400000000000000" pitchFamily="34" charset="-122"/>
                          <a:cs typeface="Source Han Sans CN" charset="-122"/>
                        </a:rPr>
                        <a:t>请求方法</a:t>
                      </a:r>
                      <a:endParaRPr lang="zh-CN" altLang="en-US" sz="4000" b="0" i="0" dirty="0">
                        <a:latin typeface="思源黑体 CN Normal" panose="020B0400000000000000" pitchFamily="34" charset="-122"/>
                        <a:ea typeface="思源黑体 CN Normal" panose="020B0400000000000000" pitchFamily="34" charset="-122"/>
                        <a:cs typeface="Source Han Sans CN" charset="-122"/>
                      </a:endParaRPr>
                    </a:p>
                  </a:txBody>
                  <a:tcPr marL="121917" marR="121917" marT="60959" marB="60959" anchor="ctr"/>
                </a:tc>
                <a:tc>
                  <a:txBody>
                    <a:bodyPr/>
                    <a:lstStyle/>
                    <a:p>
                      <a:pPr algn="ctr"/>
                      <a:r>
                        <a:rPr lang="zh-CN" altLang="en-US" sz="4000" smtClean="0">
                          <a:latin typeface="思源黑体 CN Normal" panose="020B0400000000000000" pitchFamily="34" charset="-122"/>
                          <a:ea typeface="思源黑体 CN Normal" panose="020B0400000000000000" pitchFamily="34" charset="-122"/>
                        </a:rPr>
                        <a:t>描述</a:t>
                      </a:r>
                      <a:endParaRPr lang="zh-CN" altLang="en-US" sz="4000" b="0" i="0" dirty="0">
                        <a:latin typeface="思源黑体 CN Normal" panose="020B0400000000000000" pitchFamily="34" charset="-122"/>
                        <a:ea typeface="思源黑体 CN Normal" panose="020B0400000000000000" pitchFamily="34" charset="-122"/>
                        <a:cs typeface="Source Han Sans CN" charset="-122"/>
                      </a:endParaRPr>
                    </a:p>
                  </a:txBody>
                  <a:tcPr marL="121917" marR="121917" marT="60959" marB="60959" anchor="ctr"/>
                </a:tc>
                <a:extLst>
                  <a:ext uri="{0D108BD9-81ED-4DB2-BD59-A6C34878D82A}">
                    <a16:rowId xmlns="" xmlns:a16="http://schemas.microsoft.com/office/drawing/2014/main" val="2120571551"/>
                  </a:ext>
                </a:extLst>
              </a:tr>
              <a:tr h="757804">
                <a:tc>
                  <a:txBody>
                    <a:bodyPr/>
                    <a:lstStyle/>
                    <a:p>
                      <a:pPr algn="ctr"/>
                      <a:r>
                        <a:rPr lang="en-US" altLang="zh-CN" sz="3700" smtClean="0">
                          <a:latin typeface="思源黑体 CN Normal" panose="020B0400000000000000" pitchFamily="34" charset="-122"/>
                          <a:ea typeface="思源黑体 CN Normal" panose="020B0400000000000000" pitchFamily="34" charset="-122"/>
                        </a:rPr>
                        <a:t>GET</a:t>
                      </a:r>
                      <a:endParaRPr lang="zh-CN" altLang="en-US" sz="3700" b="0" i="0">
                        <a:latin typeface="思源黑体 CN Normal" panose="020B0400000000000000" pitchFamily="34" charset="-122"/>
                        <a:ea typeface="思源黑体 CN Normal" panose="020B0400000000000000" pitchFamily="34" charset="-122"/>
                        <a:cs typeface="Source Han Sans CN Normal" charset="-122"/>
                      </a:endParaRPr>
                    </a:p>
                  </a:txBody>
                  <a:tcPr marL="121917" marR="121917" marT="60959" marB="60959" anchor="ctr"/>
                </a:tc>
                <a:tc>
                  <a:txBody>
                    <a:bodyPr/>
                    <a:lstStyle/>
                    <a:p>
                      <a:pPr marL="180000" algn="l"/>
                      <a:r>
                        <a:rPr lang="zh-CN" altLang="en-US" sz="3700" b="0" i="0" smtClean="0">
                          <a:latin typeface="思源黑体 CN Normal" panose="020B0400000000000000" pitchFamily="34" charset="-122"/>
                          <a:ea typeface="思源黑体 CN Normal" panose="020B0400000000000000" pitchFamily="34" charset="-122"/>
                          <a:cs typeface="Source Han Sans CN Normal" charset="-122"/>
                        </a:rPr>
                        <a:t>请求指定的页面信息，并返回实体主体</a:t>
                      </a:r>
                      <a:endParaRPr lang="zh-CN" altLang="en-US" sz="3700" b="0" i="0">
                        <a:latin typeface="思源黑体 CN Normal" panose="020B0400000000000000" pitchFamily="34" charset="-122"/>
                        <a:ea typeface="思源黑体 CN Normal" panose="020B0400000000000000" pitchFamily="34" charset="-122"/>
                        <a:cs typeface="Source Han Sans CN Normal" charset="-122"/>
                      </a:endParaRPr>
                    </a:p>
                  </a:txBody>
                  <a:tcPr marL="121917" marR="121917" marT="60959" marB="60959" anchor="ctr"/>
                </a:tc>
                <a:extLst>
                  <a:ext uri="{0D108BD9-81ED-4DB2-BD59-A6C34878D82A}">
                    <a16:rowId xmlns="" xmlns:a16="http://schemas.microsoft.com/office/drawing/2014/main" val="2005167041"/>
                  </a:ext>
                </a:extLst>
              </a:tr>
              <a:tr h="757804">
                <a:tc>
                  <a:txBody>
                    <a:bodyPr/>
                    <a:lstStyle/>
                    <a:p>
                      <a:pPr algn="ctr"/>
                      <a:r>
                        <a:rPr lang="en-US" altLang="zh-CN" sz="3700" smtClean="0">
                          <a:latin typeface="思源黑体 CN Normal" panose="020B0400000000000000" pitchFamily="34" charset="-122"/>
                          <a:ea typeface="思源黑体 CN Normal" panose="020B0400000000000000" pitchFamily="34" charset="-122"/>
                        </a:rPr>
                        <a:t>HEAD</a:t>
                      </a:r>
                      <a:endParaRPr lang="zh-CN" altLang="en-US" sz="3700" b="0" i="0" dirty="0">
                        <a:latin typeface="思源黑体 CN Normal" panose="020B0400000000000000" pitchFamily="34" charset="-122"/>
                        <a:ea typeface="思源黑体 CN Normal" panose="020B0400000000000000" pitchFamily="34" charset="-122"/>
                        <a:cs typeface="Source Han Sans CN Normal" charset="-122"/>
                      </a:endParaRPr>
                    </a:p>
                  </a:txBody>
                  <a:tcPr marL="121917" marR="121917" marT="60959" marB="60959" anchor="ctr"/>
                </a:tc>
                <a:tc>
                  <a:txBody>
                    <a:bodyPr/>
                    <a:lstStyle/>
                    <a:p>
                      <a:pPr marL="180000" algn="l"/>
                      <a:r>
                        <a:rPr lang="zh-CN" altLang="en-US" sz="3700" b="0" i="0" smtClean="0">
                          <a:latin typeface="思源黑体 CN Normal" panose="020B0400000000000000" pitchFamily="34" charset="-122"/>
                          <a:ea typeface="思源黑体 CN Normal" panose="020B0400000000000000" pitchFamily="34" charset="-122"/>
                          <a:cs typeface="Source Han Sans CN Normal" charset="-122"/>
                        </a:rPr>
                        <a:t>类似于</a:t>
                      </a:r>
                      <a:r>
                        <a:rPr lang="en-US" altLang="zh-CN" sz="3700" b="0" i="0" smtClean="0">
                          <a:latin typeface="思源黑体 CN Normal" panose="020B0400000000000000" pitchFamily="34" charset="-122"/>
                          <a:ea typeface="思源黑体 CN Normal" panose="020B0400000000000000" pitchFamily="34" charset="-122"/>
                          <a:cs typeface="Source Han Sans CN Normal" charset="-122"/>
                        </a:rPr>
                        <a:t>GET</a:t>
                      </a:r>
                      <a:r>
                        <a:rPr lang="zh-CN" altLang="en-US" sz="3700" b="0" i="0" smtClean="0">
                          <a:latin typeface="思源黑体 CN Normal" panose="020B0400000000000000" pitchFamily="34" charset="-122"/>
                          <a:ea typeface="思源黑体 CN Normal" panose="020B0400000000000000" pitchFamily="34" charset="-122"/>
                          <a:cs typeface="Source Han Sans CN Normal" charset="-122"/>
                        </a:rPr>
                        <a:t>请求，不过返回的响应中没有具体内容，用于获取报头</a:t>
                      </a:r>
                      <a:endParaRPr lang="zh-CN" altLang="en-US" sz="3700" b="0" i="0">
                        <a:latin typeface="思源黑体 CN Normal" panose="020B0400000000000000" pitchFamily="34" charset="-122"/>
                        <a:ea typeface="思源黑体 CN Normal" panose="020B0400000000000000" pitchFamily="34" charset="-122"/>
                        <a:cs typeface="Source Han Sans CN Normal" charset="-122"/>
                      </a:endParaRPr>
                    </a:p>
                  </a:txBody>
                  <a:tcPr marL="121917" marR="121917" marT="60959" marB="60959" anchor="ctr"/>
                </a:tc>
                <a:extLst>
                  <a:ext uri="{0D108BD9-81ED-4DB2-BD59-A6C34878D82A}">
                    <a16:rowId xmlns="" xmlns:a16="http://schemas.microsoft.com/office/drawing/2014/main" val="1556284757"/>
                  </a:ext>
                </a:extLst>
              </a:tr>
              <a:tr h="757804">
                <a:tc>
                  <a:txBody>
                    <a:bodyPr/>
                    <a:lstStyle/>
                    <a:p>
                      <a:pPr algn="ctr"/>
                      <a:r>
                        <a:rPr lang="en-US" altLang="zh-CN" sz="3700" smtClean="0">
                          <a:latin typeface="思源黑体 CN Normal" panose="020B0400000000000000" pitchFamily="34" charset="-122"/>
                          <a:ea typeface="思源黑体 CN Normal" panose="020B0400000000000000" pitchFamily="34" charset="-122"/>
                        </a:rPr>
                        <a:t>POST</a:t>
                      </a:r>
                      <a:endParaRPr lang="zh-CN" altLang="en-US" sz="3700" b="0" i="0" dirty="0">
                        <a:latin typeface="思源黑体 CN Normal" panose="020B0400000000000000" pitchFamily="34" charset="-122"/>
                        <a:ea typeface="思源黑体 CN Normal" panose="020B0400000000000000" pitchFamily="34" charset="-122"/>
                        <a:cs typeface="Source Han Sans CN Normal" charset="-122"/>
                      </a:endParaRPr>
                    </a:p>
                  </a:txBody>
                  <a:tcPr marL="121917" marR="121917" marT="60959" marB="60959" anchor="ctr"/>
                </a:tc>
                <a:tc>
                  <a:txBody>
                    <a:bodyPr/>
                    <a:lstStyle/>
                    <a:p>
                      <a:pPr marL="180000" algn="l"/>
                      <a:r>
                        <a:rPr lang="zh-CN" altLang="en-US" sz="3700" b="0" i="0" smtClean="0">
                          <a:latin typeface="思源黑体 CN Normal" panose="020B0400000000000000" pitchFamily="34" charset="-122"/>
                          <a:ea typeface="思源黑体 CN Normal" panose="020B0400000000000000" pitchFamily="34" charset="-122"/>
                          <a:cs typeface="Source Han Sans CN Normal" charset="-122"/>
                        </a:rPr>
                        <a:t>向指定资源提交数据进行处理请求（例如提交表单、上传文件）。数据被包含在请求体中，</a:t>
                      </a:r>
                      <a:r>
                        <a:rPr lang="en-US" altLang="zh-CN" sz="3700" b="0" i="0" smtClean="0">
                          <a:latin typeface="思源黑体 CN Normal" panose="020B0400000000000000" pitchFamily="34" charset="-122"/>
                          <a:ea typeface="思源黑体 CN Normal" panose="020B0400000000000000" pitchFamily="34" charset="-122"/>
                          <a:cs typeface="Source Han Sans CN Normal" charset="-122"/>
                        </a:rPr>
                        <a:t>POST</a:t>
                      </a:r>
                      <a:r>
                        <a:rPr lang="zh-CN" altLang="en-US" sz="3700" b="0" i="0" smtClean="0">
                          <a:latin typeface="思源黑体 CN Normal" panose="020B0400000000000000" pitchFamily="34" charset="-122"/>
                          <a:ea typeface="思源黑体 CN Normal" panose="020B0400000000000000" pitchFamily="34" charset="-122"/>
                          <a:cs typeface="Source Han Sans CN Normal" charset="-122"/>
                        </a:rPr>
                        <a:t>请求会导致新的资源的建立 和 已有资源的修改。</a:t>
                      </a:r>
                      <a:endParaRPr lang="zh-CN" altLang="en-US" sz="3700" b="0" i="0">
                        <a:latin typeface="思源黑体 CN Normal" panose="020B0400000000000000" pitchFamily="34" charset="-122"/>
                        <a:ea typeface="思源黑体 CN Normal" panose="020B0400000000000000" pitchFamily="34" charset="-122"/>
                        <a:cs typeface="Source Han Sans CN Normal" charset="-122"/>
                      </a:endParaRPr>
                    </a:p>
                  </a:txBody>
                  <a:tcPr marL="121917" marR="121917" marT="60959" marB="60959" anchor="ctr"/>
                </a:tc>
                <a:extLst>
                  <a:ext uri="{0D108BD9-81ED-4DB2-BD59-A6C34878D82A}">
                    <a16:rowId xmlns="" xmlns:a16="http://schemas.microsoft.com/office/drawing/2014/main" val="2177109473"/>
                  </a:ext>
                </a:extLst>
              </a:tr>
              <a:tr h="757804">
                <a:tc>
                  <a:txBody>
                    <a:bodyPr/>
                    <a:lstStyle/>
                    <a:p>
                      <a:pPr algn="ctr"/>
                      <a:r>
                        <a:rPr lang="en-US" altLang="zh-CN" sz="3700" smtClean="0">
                          <a:latin typeface="思源黑体 CN Normal" panose="020B0400000000000000" pitchFamily="34" charset="-122"/>
                          <a:ea typeface="思源黑体 CN Normal" panose="020B0400000000000000" pitchFamily="34" charset="-122"/>
                        </a:rPr>
                        <a:t>PUT</a:t>
                      </a:r>
                      <a:endParaRPr lang="zh-CN" altLang="en-US" sz="3700" b="0" i="0">
                        <a:latin typeface="思源黑体 CN Normal" panose="020B0400000000000000" pitchFamily="34" charset="-122"/>
                        <a:ea typeface="思源黑体 CN Normal" panose="020B0400000000000000" pitchFamily="34" charset="-122"/>
                        <a:cs typeface="Source Han Sans CN Normal" charset="-122"/>
                      </a:endParaRPr>
                    </a:p>
                  </a:txBody>
                  <a:tcPr marL="121917" marR="121917" marT="60959" marB="60959" anchor="ctr"/>
                </a:tc>
                <a:tc>
                  <a:txBody>
                    <a:bodyPr/>
                    <a:lstStyle/>
                    <a:p>
                      <a:pPr marL="180000" algn="l"/>
                      <a:r>
                        <a:rPr lang="zh-CN" altLang="en-US" sz="3700" b="0" i="0" smtClean="0">
                          <a:latin typeface="思源黑体 CN Normal" panose="020B0400000000000000" pitchFamily="34" charset="-122"/>
                          <a:ea typeface="思源黑体 CN Normal" panose="020B0400000000000000" pitchFamily="34" charset="-122"/>
                          <a:cs typeface="Source Han Sans CN Normal" charset="-122"/>
                        </a:rPr>
                        <a:t>从客户端向服务器传送的数据取代指定的文档的内容。</a:t>
                      </a:r>
                      <a:endParaRPr lang="zh-CN" altLang="en-US" sz="3700" b="0" i="0">
                        <a:latin typeface="思源黑体 CN Normal" panose="020B0400000000000000" pitchFamily="34" charset="-122"/>
                        <a:ea typeface="思源黑体 CN Normal" panose="020B0400000000000000" pitchFamily="34" charset="-122"/>
                        <a:cs typeface="Source Han Sans CN Normal" charset="-122"/>
                      </a:endParaRPr>
                    </a:p>
                  </a:txBody>
                  <a:tcPr marL="121917" marR="121917" marT="60959" marB="60959" anchor="ctr"/>
                </a:tc>
                <a:extLst>
                  <a:ext uri="{0D108BD9-81ED-4DB2-BD59-A6C34878D82A}">
                    <a16:rowId xmlns="" xmlns:a16="http://schemas.microsoft.com/office/drawing/2014/main" val="679707505"/>
                  </a:ext>
                </a:extLst>
              </a:tr>
              <a:tr h="757804">
                <a:tc>
                  <a:txBody>
                    <a:bodyPr/>
                    <a:lstStyle/>
                    <a:p>
                      <a:pPr algn="ctr"/>
                      <a:r>
                        <a:rPr lang="en-US" altLang="zh-CN" sz="3700" smtClean="0">
                          <a:latin typeface="思源黑体 CN Normal" panose="020B0400000000000000" pitchFamily="34" charset="-122"/>
                          <a:ea typeface="思源黑体 CN Normal" panose="020B0400000000000000" pitchFamily="34" charset="-122"/>
                        </a:rPr>
                        <a:t>DELETE</a:t>
                      </a:r>
                      <a:endParaRPr lang="zh-CN" altLang="en-US" sz="3700" b="0" i="0">
                        <a:latin typeface="思源黑体 CN Normal" panose="020B0400000000000000" pitchFamily="34" charset="-122"/>
                        <a:ea typeface="思源黑体 CN Normal" panose="020B0400000000000000" pitchFamily="34" charset="-122"/>
                        <a:cs typeface="Source Han Sans CN Normal" charset="-122"/>
                      </a:endParaRPr>
                    </a:p>
                  </a:txBody>
                  <a:tcPr marL="121917" marR="121917" marT="60959" marB="60959" anchor="ctr"/>
                </a:tc>
                <a:tc>
                  <a:txBody>
                    <a:bodyPr/>
                    <a:lstStyle/>
                    <a:p>
                      <a:pPr marL="180000" algn="l"/>
                      <a:r>
                        <a:rPr lang="zh-CN" altLang="en-US" sz="3700" b="0" i="0" smtClean="0">
                          <a:latin typeface="思源黑体 CN Normal" panose="020B0400000000000000" pitchFamily="34" charset="-122"/>
                          <a:ea typeface="思源黑体 CN Normal" panose="020B0400000000000000" pitchFamily="34" charset="-122"/>
                          <a:cs typeface="Source Han Sans CN Normal" charset="-122"/>
                        </a:rPr>
                        <a:t>请求服务器删除指定的页面</a:t>
                      </a:r>
                      <a:endParaRPr lang="zh-CN" altLang="en-US" sz="3700" b="0" i="0">
                        <a:latin typeface="思源黑体 CN Normal" panose="020B0400000000000000" pitchFamily="34" charset="-122"/>
                        <a:ea typeface="思源黑体 CN Normal" panose="020B0400000000000000" pitchFamily="34" charset="-122"/>
                        <a:cs typeface="Source Han Sans CN Normal" charset="-122"/>
                      </a:endParaRPr>
                    </a:p>
                  </a:txBody>
                  <a:tcPr marL="121917" marR="121917" marT="60959" marB="60959" anchor="ctr"/>
                </a:tc>
                <a:extLst>
                  <a:ext uri="{0D108BD9-81ED-4DB2-BD59-A6C34878D82A}">
                    <a16:rowId xmlns="" xmlns:a16="http://schemas.microsoft.com/office/drawing/2014/main" val="3695728737"/>
                  </a:ext>
                </a:extLst>
              </a:tr>
              <a:tr h="917722">
                <a:tc>
                  <a:txBody>
                    <a:bodyPr/>
                    <a:lstStyle/>
                    <a:p>
                      <a:pPr algn="ctr"/>
                      <a:r>
                        <a:rPr lang="en-US" altLang="zh-CN" sz="3700" smtClean="0">
                          <a:latin typeface="思源黑体 CN Normal" panose="020B0400000000000000" pitchFamily="34" charset="-122"/>
                          <a:ea typeface="思源黑体 CN Normal" panose="020B0400000000000000" pitchFamily="34" charset="-122"/>
                        </a:rPr>
                        <a:t>CONNECT</a:t>
                      </a:r>
                      <a:endParaRPr lang="zh-CN" altLang="en-US" sz="3700" b="0" i="0">
                        <a:latin typeface="思源黑体 CN Normal" panose="020B0400000000000000" pitchFamily="34" charset="-122"/>
                        <a:ea typeface="思源黑体 CN Normal" panose="020B0400000000000000" pitchFamily="34" charset="-122"/>
                        <a:cs typeface="Source Han Sans CN Normal" charset="-122"/>
                      </a:endParaRPr>
                    </a:p>
                  </a:txBody>
                  <a:tcPr marL="121917" marR="121917" marT="60959" marB="60959" anchor="ctr"/>
                </a:tc>
                <a:tc>
                  <a:txBody>
                    <a:bodyPr/>
                    <a:lstStyle/>
                    <a:p>
                      <a:pPr marL="180000" algn="l"/>
                      <a:r>
                        <a:rPr lang="en-US" altLang="zh-CN" sz="3700" b="0" i="0" smtClean="0">
                          <a:latin typeface="思源黑体 CN Normal" panose="020B0400000000000000" pitchFamily="34" charset="-122"/>
                          <a:ea typeface="思源黑体 CN Normal" panose="020B0400000000000000" pitchFamily="34" charset="-122"/>
                          <a:cs typeface="Source Han Sans CN Normal" charset="-122"/>
                        </a:rPr>
                        <a:t>HTTP/1.1</a:t>
                      </a:r>
                      <a:r>
                        <a:rPr lang="zh-CN" altLang="en-US" sz="3700" b="0" i="0" smtClean="0">
                          <a:latin typeface="思源黑体 CN Normal" panose="020B0400000000000000" pitchFamily="34" charset="-122"/>
                          <a:ea typeface="思源黑体 CN Normal" panose="020B0400000000000000" pitchFamily="34" charset="-122"/>
                          <a:cs typeface="Source Han Sans CN Normal" charset="-122"/>
                        </a:rPr>
                        <a:t>协议中预留给能够将连接该文管道方式的代理服务器。</a:t>
                      </a:r>
                      <a:endParaRPr lang="zh-CN" altLang="en-US" sz="3700" b="0" i="0">
                        <a:latin typeface="思源黑体 CN Normal" panose="020B0400000000000000" pitchFamily="34" charset="-122"/>
                        <a:ea typeface="思源黑体 CN Normal" panose="020B0400000000000000" pitchFamily="34" charset="-122"/>
                        <a:cs typeface="Source Han Sans CN Normal" charset="-122"/>
                      </a:endParaRPr>
                    </a:p>
                  </a:txBody>
                  <a:tcPr marL="121917" marR="121917" marT="60959" marB="60959" anchor="ctr"/>
                </a:tc>
                <a:extLst>
                  <a:ext uri="{0D108BD9-81ED-4DB2-BD59-A6C34878D82A}">
                    <a16:rowId xmlns="" xmlns:a16="http://schemas.microsoft.com/office/drawing/2014/main" val="517752333"/>
                  </a:ext>
                </a:extLst>
              </a:tr>
              <a:tr h="917722">
                <a:tc>
                  <a:txBody>
                    <a:bodyPr/>
                    <a:lstStyle/>
                    <a:p>
                      <a:pPr algn="ctr"/>
                      <a:r>
                        <a:rPr lang="en-US" altLang="zh-CN" sz="3700" b="0" i="0" smtClean="0">
                          <a:latin typeface="思源黑体 CN Normal" panose="020B0400000000000000" pitchFamily="34" charset="-122"/>
                          <a:ea typeface="思源黑体 CN Normal" panose="020B0400000000000000" pitchFamily="34" charset="-122"/>
                          <a:cs typeface="Source Han Sans CN Normal" charset="-122"/>
                        </a:rPr>
                        <a:t>OPTIONS</a:t>
                      </a:r>
                      <a:endParaRPr lang="zh-CN" altLang="en-US" sz="3700" b="0" i="0">
                        <a:latin typeface="思源黑体 CN Normal" panose="020B0400000000000000" pitchFamily="34" charset="-122"/>
                        <a:ea typeface="思源黑体 CN Normal" panose="020B0400000000000000" pitchFamily="34" charset="-122"/>
                        <a:cs typeface="Source Han Sans CN Normal" charset="-122"/>
                      </a:endParaRPr>
                    </a:p>
                  </a:txBody>
                  <a:tcPr marL="121917" marR="121917" marT="60959" marB="60959" anchor="ctr"/>
                </a:tc>
                <a:tc>
                  <a:txBody>
                    <a:bodyPr/>
                    <a:lstStyle/>
                    <a:p>
                      <a:pPr marL="180000" algn="l"/>
                      <a:r>
                        <a:rPr lang="zh-CN" altLang="en-US" sz="3700" b="0" i="0" smtClean="0">
                          <a:latin typeface="思源黑体 CN Normal" panose="020B0400000000000000" pitchFamily="34" charset="-122"/>
                          <a:ea typeface="思源黑体 CN Normal" panose="020B0400000000000000" pitchFamily="34" charset="-122"/>
                          <a:cs typeface="Source Han Sans CN Normal" charset="-122"/>
                        </a:rPr>
                        <a:t>允许客户端查看服务器的性能。</a:t>
                      </a:r>
                      <a:endParaRPr lang="zh-CN" altLang="en-US" sz="3700" b="0" i="0">
                        <a:latin typeface="思源黑体 CN Normal" panose="020B0400000000000000" pitchFamily="34" charset="-122"/>
                        <a:ea typeface="思源黑体 CN Normal" panose="020B0400000000000000" pitchFamily="34" charset="-122"/>
                        <a:cs typeface="Source Han Sans CN Normal" charset="-122"/>
                      </a:endParaRPr>
                    </a:p>
                  </a:txBody>
                  <a:tcPr marL="121917" marR="121917" marT="60959" marB="60959" anchor="ctr"/>
                </a:tc>
              </a:tr>
              <a:tr h="917722">
                <a:tc>
                  <a:txBody>
                    <a:bodyPr/>
                    <a:lstStyle/>
                    <a:p>
                      <a:pPr algn="ctr"/>
                      <a:r>
                        <a:rPr lang="en-US" altLang="zh-CN" sz="3700" b="0" i="0" smtClean="0">
                          <a:latin typeface="思源黑体 CN Normal" panose="020B0400000000000000" pitchFamily="34" charset="-122"/>
                          <a:ea typeface="思源黑体 CN Normal" panose="020B0400000000000000" pitchFamily="34" charset="-122"/>
                          <a:cs typeface="Source Han Sans CN Normal" charset="-122"/>
                        </a:rPr>
                        <a:t>TRACE</a:t>
                      </a:r>
                      <a:endParaRPr lang="zh-CN" altLang="en-US" sz="3700" b="0" i="0">
                        <a:latin typeface="思源黑体 CN Normal" panose="020B0400000000000000" pitchFamily="34" charset="-122"/>
                        <a:ea typeface="思源黑体 CN Normal" panose="020B0400000000000000" pitchFamily="34" charset="-122"/>
                        <a:cs typeface="Source Han Sans CN Normal" charset="-122"/>
                      </a:endParaRPr>
                    </a:p>
                  </a:txBody>
                  <a:tcPr marL="121917" marR="121917" marT="60959" marB="60959" anchor="ctr"/>
                </a:tc>
                <a:tc>
                  <a:txBody>
                    <a:bodyPr/>
                    <a:lstStyle/>
                    <a:p>
                      <a:pPr marL="180000" algn="l"/>
                      <a:r>
                        <a:rPr lang="zh-CN" altLang="en-US" sz="3700" b="0" i="0" smtClean="0">
                          <a:latin typeface="思源黑体 CN Normal" panose="020B0400000000000000" pitchFamily="34" charset="-122"/>
                          <a:ea typeface="思源黑体 CN Normal" panose="020B0400000000000000" pitchFamily="34" charset="-122"/>
                          <a:cs typeface="Source Han Sans CN Normal" charset="-122"/>
                        </a:rPr>
                        <a:t>回显服务器收到的请求，主要用于测试或诊断。</a:t>
                      </a:r>
                      <a:endParaRPr lang="zh-CN" altLang="en-US" sz="3700" b="0" i="0">
                        <a:latin typeface="思源黑体 CN Normal" panose="020B0400000000000000" pitchFamily="34" charset="-122"/>
                        <a:ea typeface="思源黑体 CN Normal" panose="020B0400000000000000" pitchFamily="34" charset="-122"/>
                        <a:cs typeface="Source Han Sans CN Normal" charset="-122"/>
                      </a:endParaRPr>
                    </a:p>
                  </a:txBody>
                  <a:tcPr marL="121917" marR="121917" marT="60959" marB="60959" anchor="ctr"/>
                </a:tc>
              </a:tr>
            </a:tbl>
          </a:graphicData>
        </a:graphic>
      </p:graphicFrame>
      <p:sp>
        <p:nvSpPr>
          <p:cNvPr id="9" name="内容占位符 3">
            <a:extLst>
              <a:ext uri="{FF2B5EF4-FFF2-40B4-BE49-F238E27FC236}">
                <a16:creationId xmlns="" xmlns:a16="http://schemas.microsoft.com/office/drawing/2014/main" id="{2B9A1EE4-920B-4D23-97B3-38C0A4B53EB4}"/>
              </a:ext>
            </a:extLst>
          </p:cNvPr>
          <p:cNvSpPr txBox="1">
            <a:spLocks/>
          </p:cNvSpPr>
          <p:nvPr/>
        </p:nvSpPr>
        <p:spPr>
          <a:xfrm>
            <a:off x="1664694" y="1939847"/>
            <a:ext cx="18374031" cy="1368172"/>
          </a:xfrm>
          <a:prstGeom prst="rect">
            <a:avLst/>
          </a:prstGeom>
        </p:spPr>
        <p:txBody>
          <a:bodyPr>
            <a:normAutofit fontScale="62500" lnSpcReduction="20000"/>
          </a:bodyPr>
          <a:lstStyle>
            <a:lvl1pPr marL="863578" indent="-863578" algn="l" defTabSz="2303722" rtl="0" eaLnBrk="1" latinLnBrk="0" hangingPunct="1">
              <a:lnSpc>
                <a:spcPct val="150000"/>
              </a:lnSpc>
              <a:spcBef>
                <a:spcPts val="247"/>
              </a:spcBef>
              <a:buClr>
                <a:srgbClr val="1577BA"/>
              </a:buClr>
              <a:buFont typeface="Arial" panose="020B0604020202020204" pitchFamily="34" charset="0"/>
              <a:buChar char="•"/>
              <a:defRPr lang="zh-CN" altLang="en-US" sz="6400"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marL="1871933" indent="-719649" algn="l" defTabSz="2303722" rtl="0" eaLnBrk="1" latinLnBrk="0" hangingPunct="1">
              <a:lnSpc>
                <a:spcPct val="150000"/>
              </a:lnSpc>
              <a:spcBef>
                <a:spcPts val="247"/>
              </a:spcBef>
              <a:buFont typeface="Arial" panose="020B0604020202020204" pitchFamily="34" charset="0"/>
              <a:buChar char="–"/>
              <a:defRPr sz="4800" b="0" kern="1200">
                <a:solidFill>
                  <a:schemeClr val="tx1"/>
                </a:solidFill>
                <a:latin typeface="思源黑体 CN Normal" panose="020B0400000000000000" charset="-122"/>
                <a:ea typeface="思源黑体 CN Normal" panose="020B0400000000000000" charset="-122"/>
                <a:cs typeface="+mn-cs"/>
              </a:defRPr>
            </a:lvl2pPr>
            <a:lvl3pPr marL="2880288" indent="-575719" algn="l" defTabSz="2303722" rtl="0" eaLnBrk="1" latinLnBrk="0" hangingPunct="1">
              <a:lnSpc>
                <a:spcPct val="150000"/>
              </a:lnSpc>
              <a:spcBef>
                <a:spcPts val="247"/>
              </a:spcBef>
              <a:buFont typeface="Arial" panose="020B0604020202020204" pitchFamily="34" charset="0"/>
              <a:buChar char="•"/>
              <a:defRPr sz="4533" b="0" kern="1200">
                <a:solidFill>
                  <a:schemeClr val="tx1"/>
                </a:solidFill>
                <a:latin typeface="思源黑体 CN Normal" panose="020B0400000000000000" charset="-122"/>
                <a:ea typeface="思源黑体 CN Normal" panose="020B0400000000000000" charset="-122"/>
                <a:cs typeface="+mn-cs"/>
              </a:defRPr>
            </a:lvl3pPr>
            <a:lvl4pPr marL="4031726" indent="-575719" algn="l" defTabSz="2303722" rtl="0" eaLnBrk="1" latinLnBrk="0" hangingPunct="1">
              <a:lnSpc>
                <a:spcPct val="150000"/>
              </a:lnSpc>
              <a:spcBef>
                <a:spcPts val="247"/>
              </a:spcBef>
              <a:buFont typeface="Arial" panose="020B0604020202020204" pitchFamily="34" charset="0"/>
              <a:buChar char="–"/>
              <a:defRPr sz="4533" b="0" kern="1200">
                <a:solidFill>
                  <a:schemeClr val="tx1"/>
                </a:solidFill>
                <a:latin typeface="思源黑体 CN Normal" panose="020B0400000000000000" charset="-122"/>
                <a:ea typeface="思源黑体 CN Normal" panose="020B0400000000000000" charset="-122"/>
                <a:cs typeface="+mn-cs"/>
              </a:defRPr>
            </a:lvl4pPr>
            <a:lvl5pPr marL="5184010" indent="-575719" algn="l" defTabSz="2303722" rtl="0" eaLnBrk="1" latinLnBrk="0" hangingPunct="1">
              <a:lnSpc>
                <a:spcPct val="150000"/>
              </a:lnSpc>
              <a:spcBef>
                <a:spcPts val="247"/>
              </a:spcBef>
              <a:buFont typeface="Arial" panose="020B0604020202020204" pitchFamily="34" charset="0"/>
              <a:buChar char="»"/>
              <a:defRPr sz="4533" b="0" kern="1200">
                <a:solidFill>
                  <a:schemeClr val="tx1"/>
                </a:solidFill>
                <a:latin typeface="思源黑体 CN Normal" panose="020B0400000000000000" charset="-122"/>
                <a:ea typeface="思源黑体 CN Normal" panose="020B0400000000000000" charset="-122"/>
                <a:cs typeface="+mn-cs"/>
              </a:defRPr>
            </a:lvl5pPr>
            <a:lvl6pPr marL="6335448" indent="-575719" algn="l" defTabSz="2303722" rtl="0" eaLnBrk="1" latinLnBrk="0" hangingPunct="1">
              <a:spcBef>
                <a:spcPts val="247"/>
              </a:spcBef>
              <a:buFont typeface="Arial" panose="020B0604020202020204" pitchFamily="34" charset="0"/>
              <a:buChar char="•"/>
              <a:defRPr sz="5040" kern="1200">
                <a:solidFill>
                  <a:schemeClr val="tx1"/>
                </a:solidFill>
                <a:latin typeface="+mn-lt"/>
                <a:ea typeface="+mn-ea"/>
                <a:cs typeface="+mn-cs"/>
              </a:defRPr>
            </a:lvl6pPr>
            <a:lvl7pPr marL="7487733" indent="-575719" algn="l" defTabSz="2303722" rtl="0" eaLnBrk="1" latinLnBrk="0" hangingPunct="1">
              <a:spcBef>
                <a:spcPts val="247"/>
              </a:spcBef>
              <a:buFont typeface="Arial" panose="020B0604020202020204" pitchFamily="34" charset="0"/>
              <a:buChar char="•"/>
              <a:defRPr sz="5040" kern="1200">
                <a:solidFill>
                  <a:schemeClr val="tx1"/>
                </a:solidFill>
                <a:latin typeface="+mn-lt"/>
                <a:ea typeface="+mn-ea"/>
                <a:cs typeface="+mn-cs"/>
              </a:defRPr>
            </a:lvl7pPr>
            <a:lvl8pPr marL="8640017" indent="-575719" algn="l" defTabSz="2303722" rtl="0" eaLnBrk="1" latinLnBrk="0" hangingPunct="1">
              <a:spcBef>
                <a:spcPts val="247"/>
              </a:spcBef>
              <a:buFont typeface="Arial" panose="020B0604020202020204" pitchFamily="34" charset="0"/>
              <a:buChar char="•"/>
              <a:defRPr sz="5040" kern="1200">
                <a:solidFill>
                  <a:schemeClr val="tx1"/>
                </a:solidFill>
                <a:latin typeface="+mn-lt"/>
                <a:ea typeface="+mn-ea"/>
                <a:cs typeface="+mn-cs"/>
              </a:defRPr>
            </a:lvl8pPr>
            <a:lvl9pPr marL="9791455" indent="-575719" algn="l" defTabSz="2303722" rtl="0" eaLnBrk="1" latinLnBrk="0" hangingPunct="1">
              <a:spcBef>
                <a:spcPts val="247"/>
              </a:spcBef>
              <a:buFont typeface="Arial" panose="020B0604020202020204" pitchFamily="34" charset="0"/>
              <a:buChar char="•"/>
              <a:defRPr sz="5040" kern="1200">
                <a:solidFill>
                  <a:schemeClr val="tx1"/>
                </a:solidFill>
                <a:latin typeface="+mn-lt"/>
                <a:ea typeface="+mn-ea"/>
                <a:cs typeface="+mn-cs"/>
              </a:defRPr>
            </a:lvl9pPr>
          </a:lstStyle>
          <a:p>
            <a:r>
              <a:rPr lang="en-US" altLang="zh-CN" sz="4800">
                <a:solidFill>
                  <a:srgbClr val="1B1B1B"/>
                </a:solidFill>
                <a:cs typeface="Source Han Sans CN Normal" charset="-122"/>
              </a:rPr>
              <a:t>HTTP1.0 </a:t>
            </a:r>
            <a:r>
              <a:rPr lang="zh-CN" altLang="en-US" sz="4800">
                <a:solidFill>
                  <a:srgbClr val="1B1B1B"/>
                </a:solidFill>
                <a:cs typeface="Source Han Sans CN Normal" charset="-122"/>
              </a:rPr>
              <a:t>定义了三种请求方法</a:t>
            </a:r>
            <a:r>
              <a:rPr lang="zh-CN" altLang="en-US" sz="4800" smtClean="0">
                <a:solidFill>
                  <a:srgbClr val="1B1B1B"/>
                </a:solidFill>
                <a:cs typeface="Source Han Sans CN Normal" charset="-122"/>
              </a:rPr>
              <a:t>：</a:t>
            </a:r>
            <a:r>
              <a:rPr lang="en-US" altLang="zh-CN" sz="4800" smtClean="0">
                <a:solidFill>
                  <a:srgbClr val="1B1B1B"/>
                </a:solidFill>
                <a:cs typeface="Source Han Sans CN Normal" charset="-122"/>
              </a:rPr>
              <a:t>GET</a:t>
            </a:r>
            <a:r>
              <a:rPr lang="zh-CN" altLang="en-US" sz="4800" smtClean="0">
                <a:solidFill>
                  <a:srgbClr val="1B1B1B"/>
                </a:solidFill>
                <a:cs typeface="Source Han Sans CN Normal" charset="-122"/>
              </a:rPr>
              <a:t>、</a:t>
            </a:r>
            <a:r>
              <a:rPr lang="en-US" altLang="zh-CN" sz="4800" smtClean="0">
                <a:solidFill>
                  <a:srgbClr val="1B1B1B"/>
                </a:solidFill>
                <a:cs typeface="Source Han Sans CN Normal" charset="-122"/>
              </a:rPr>
              <a:t>POST </a:t>
            </a:r>
            <a:r>
              <a:rPr lang="zh-CN" altLang="en-US" sz="4800" smtClean="0">
                <a:solidFill>
                  <a:srgbClr val="1B1B1B"/>
                </a:solidFill>
                <a:cs typeface="Source Han Sans CN Normal" charset="-122"/>
              </a:rPr>
              <a:t>和</a:t>
            </a:r>
            <a:r>
              <a:rPr lang="en-US" altLang="zh-CN" sz="4800" smtClean="0">
                <a:solidFill>
                  <a:srgbClr val="1B1B1B"/>
                </a:solidFill>
                <a:cs typeface="Source Han Sans CN Normal" charset="-122"/>
              </a:rPr>
              <a:t>HEAD</a:t>
            </a:r>
            <a:r>
              <a:rPr lang="zh-CN" altLang="en-US" sz="4800" smtClean="0">
                <a:solidFill>
                  <a:srgbClr val="1B1B1B"/>
                </a:solidFill>
                <a:cs typeface="Source Han Sans CN Normal" charset="-122"/>
              </a:rPr>
              <a:t>方法。</a:t>
            </a:r>
            <a:endParaRPr lang="en-US" altLang="zh-CN" sz="4800" smtClean="0">
              <a:solidFill>
                <a:srgbClr val="1B1B1B"/>
              </a:solidFill>
              <a:cs typeface="Source Han Sans CN Normal" charset="-122"/>
            </a:endParaRPr>
          </a:p>
          <a:p>
            <a:r>
              <a:rPr lang="en-US" altLang="zh-CN" sz="4800">
                <a:solidFill>
                  <a:srgbClr val="1B1B1B"/>
                </a:solidFill>
                <a:cs typeface="Source Han Sans CN Normal" charset="-122"/>
              </a:rPr>
              <a:t>HTTP1.1 </a:t>
            </a:r>
            <a:r>
              <a:rPr lang="zh-CN" altLang="en-US" sz="4800">
                <a:solidFill>
                  <a:srgbClr val="1B1B1B"/>
                </a:solidFill>
                <a:cs typeface="Source Han Sans CN Normal" charset="-122"/>
              </a:rPr>
              <a:t>新增了五种请求方法</a:t>
            </a:r>
            <a:r>
              <a:rPr lang="zh-CN" altLang="en-US" sz="4800" smtClean="0">
                <a:solidFill>
                  <a:srgbClr val="1B1B1B"/>
                </a:solidFill>
                <a:cs typeface="Source Han Sans CN Normal" charset="-122"/>
              </a:rPr>
              <a:t>：</a:t>
            </a:r>
            <a:r>
              <a:rPr lang="en-US" altLang="zh-CN" sz="4800" smtClean="0">
                <a:solidFill>
                  <a:srgbClr val="1B1B1B"/>
                </a:solidFill>
                <a:cs typeface="Source Han Sans CN Normal" charset="-122"/>
              </a:rPr>
              <a:t>OPTIONS</a:t>
            </a:r>
            <a:r>
              <a:rPr lang="zh-CN" altLang="en-US" sz="4800" smtClean="0">
                <a:solidFill>
                  <a:srgbClr val="1B1B1B"/>
                </a:solidFill>
                <a:cs typeface="Source Han Sans CN Normal" charset="-122"/>
              </a:rPr>
              <a:t>、</a:t>
            </a:r>
            <a:r>
              <a:rPr lang="en-US" altLang="zh-CN" sz="4800" smtClean="0">
                <a:solidFill>
                  <a:srgbClr val="1B1B1B"/>
                </a:solidFill>
                <a:cs typeface="Source Han Sans CN Normal" charset="-122"/>
              </a:rPr>
              <a:t>PUT</a:t>
            </a:r>
            <a:r>
              <a:rPr lang="zh-CN" altLang="en-US" sz="4800" smtClean="0">
                <a:solidFill>
                  <a:srgbClr val="1B1B1B"/>
                </a:solidFill>
                <a:cs typeface="Source Han Sans CN Normal" charset="-122"/>
              </a:rPr>
              <a:t>、</a:t>
            </a:r>
            <a:r>
              <a:rPr lang="en-US" altLang="zh-CN" sz="4800" smtClean="0">
                <a:solidFill>
                  <a:srgbClr val="1B1B1B"/>
                </a:solidFill>
                <a:cs typeface="Source Han Sans CN Normal" charset="-122"/>
              </a:rPr>
              <a:t>DELETE</a:t>
            </a:r>
            <a:r>
              <a:rPr lang="zh-CN" altLang="en-US" sz="4800" smtClean="0">
                <a:solidFill>
                  <a:srgbClr val="1B1B1B"/>
                </a:solidFill>
                <a:cs typeface="Source Han Sans CN Normal" charset="-122"/>
              </a:rPr>
              <a:t>、</a:t>
            </a:r>
            <a:r>
              <a:rPr lang="en-US" altLang="zh-CN" sz="4800" smtClean="0">
                <a:solidFill>
                  <a:srgbClr val="1B1B1B"/>
                </a:solidFill>
                <a:cs typeface="Source Han Sans CN Normal" charset="-122"/>
              </a:rPr>
              <a:t>TRACE</a:t>
            </a:r>
            <a:r>
              <a:rPr lang="zh-CN" altLang="en-US" sz="4800" smtClean="0">
                <a:solidFill>
                  <a:srgbClr val="1B1B1B"/>
                </a:solidFill>
                <a:cs typeface="Source Han Sans CN Normal" charset="-122"/>
              </a:rPr>
              <a:t>和</a:t>
            </a:r>
            <a:r>
              <a:rPr lang="en-US" altLang="zh-CN" sz="4800" smtClean="0">
                <a:solidFill>
                  <a:srgbClr val="1B1B1B"/>
                </a:solidFill>
                <a:cs typeface="Source Han Sans CN Normal" charset="-122"/>
              </a:rPr>
              <a:t>CONNECT</a:t>
            </a:r>
            <a:r>
              <a:rPr lang="zh-CN" altLang="en-US" sz="4800" smtClean="0">
                <a:solidFill>
                  <a:srgbClr val="1B1B1B"/>
                </a:solidFill>
                <a:cs typeface="Source Han Sans CN Normal" charset="-122"/>
              </a:rPr>
              <a:t>方法</a:t>
            </a:r>
            <a:r>
              <a:rPr lang="zh-CN" altLang="en-US" sz="4800">
                <a:solidFill>
                  <a:srgbClr val="1B1B1B"/>
                </a:solidFill>
                <a:cs typeface="Source Han Sans CN Normal" charset="-122"/>
              </a:rPr>
              <a:t>。</a:t>
            </a:r>
          </a:p>
        </p:txBody>
      </p:sp>
    </p:spTree>
    <p:extLst>
      <p:ext uri="{BB962C8B-B14F-4D97-AF65-F5344CB8AC3E}">
        <p14:creationId xmlns:p14="http://schemas.microsoft.com/office/powerpoint/2010/main" val="3142497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circle(in)">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456160E-7CB2-4E51-90E3-640E71EA6722}"/>
              </a:ext>
            </a:extLst>
          </p:cNvPr>
          <p:cNvSpPr>
            <a:spLocks noGrp="1"/>
          </p:cNvSpPr>
          <p:nvPr>
            <p:ph type="title"/>
          </p:nvPr>
        </p:nvSpPr>
        <p:spPr/>
        <p:txBody>
          <a:bodyPr/>
          <a:lstStyle/>
          <a:p>
            <a:r>
              <a:rPr lang="en-US" altLang="zh-CN" smtClean="0">
                <a:solidFill>
                  <a:srgbClr val="1577BA"/>
                </a:solidFill>
              </a:rPr>
              <a:t>GET </a:t>
            </a:r>
            <a:r>
              <a:rPr lang="zh-CN" altLang="en-US" smtClean="0">
                <a:solidFill>
                  <a:srgbClr val="1577BA"/>
                </a:solidFill>
              </a:rPr>
              <a:t>和 </a:t>
            </a:r>
            <a:r>
              <a:rPr lang="en-US" altLang="zh-CN" smtClean="0">
                <a:solidFill>
                  <a:srgbClr val="1577BA"/>
                </a:solidFill>
              </a:rPr>
              <a:t>POST </a:t>
            </a:r>
            <a:r>
              <a:rPr lang="zh-CN" altLang="en-US" smtClean="0">
                <a:solidFill>
                  <a:srgbClr val="1577BA"/>
                </a:solidFill>
              </a:rPr>
              <a:t>的区别</a:t>
            </a:r>
            <a:endParaRPr lang="zh-CN" altLang="en-US" dirty="0"/>
          </a:p>
        </p:txBody>
      </p:sp>
      <p:sp>
        <p:nvSpPr>
          <p:cNvPr id="10" name="线条">
            <a:extLst>
              <a:ext uri="{FF2B5EF4-FFF2-40B4-BE49-F238E27FC236}">
                <a16:creationId xmlns="" xmlns:a16="http://schemas.microsoft.com/office/drawing/2014/main" id="{981A5121-1215-4577-AD0A-42215AD08590}"/>
              </a:ext>
            </a:extLst>
          </p:cNvPr>
          <p:cNvSpPr/>
          <p:nvPr/>
        </p:nvSpPr>
        <p:spPr>
          <a:xfrm>
            <a:off x="6044892" y="2879674"/>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sp>
        <p:nvSpPr>
          <p:cNvPr id="11" name="线条">
            <a:extLst>
              <a:ext uri="{FF2B5EF4-FFF2-40B4-BE49-F238E27FC236}">
                <a16:creationId xmlns="" xmlns:a16="http://schemas.microsoft.com/office/drawing/2014/main" id="{619A3CB5-5812-4CD3-809A-7E9FD515712C}"/>
              </a:ext>
            </a:extLst>
          </p:cNvPr>
          <p:cNvSpPr/>
          <p:nvPr/>
        </p:nvSpPr>
        <p:spPr>
          <a:xfrm>
            <a:off x="11557716" y="2878950"/>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sp>
        <p:nvSpPr>
          <p:cNvPr id="12" name="圆角矩形">
            <a:extLst>
              <a:ext uri="{FF2B5EF4-FFF2-40B4-BE49-F238E27FC236}">
                <a16:creationId xmlns="" xmlns:a16="http://schemas.microsoft.com/office/drawing/2014/main" id="{EEE30A7B-B45B-45D1-853D-451E2CA5C8DE}"/>
              </a:ext>
            </a:extLst>
          </p:cNvPr>
          <p:cNvSpPr/>
          <p:nvPr/>
        </p:nvSpPr>
        <p:spPr>
          <a:xfrm>
            <a:off x="2572101" y="2662274"/>
            <a:ext cx="17895185" cy="8747089"/>
          </a:xfrm>
          <a:prstGeom prst="rect">
            <a:avLst/>
          </a:prstGeom>
          <a:solidFill>
            <a:srgbClr val="EDEDED"/>
          </a:solidFill>
          <a:ln w="12700">
            <a:miter lim="400000"/>
          </a:ln>
        </p:spPr>
        <p:txBody>
          <a:bodyPr lIns="67466" tIns="67466" rIns="67466" bIns="67466" anchor="ctr"/>
          <a:lstStyle/>
          <a:p>
            <a:pPr algn="just">
              <a:defRPr>
                <a:latin typeface="Helvetica Neue Medium"/>
                <a:ea typeface="Helvetica Neue Medium"/>
                <a:cs typeface="Helvetica Neue Medium"/>
                <a:sym typeface="Helvetica Neue Medium"/>
              </a:defRPr>
            </a:pPr>
            <a:endParaRPr/>
          </a:p>
        </p:txBody>
      </p:sp>
      <p:sp>
        <p:nvSpPr>
          <p:cNvPr id="13" name="一方面，以某机构为例，假设我是个输出PPT课程的机构，我通过云课堂给达人号提供的编辑器，输出了一篇质量较高的文章 ，并通过个性化推荐精准触达目标用户，用户通过此文章接触到我的课程和我的达人号，从而有了更深的了解，后续就会有更进一步的互动和营收转化。">
            <a:extLst>
              <a:ext uri="{FF2B5EF4-FFF2-40B4-BE49-F238E27FC236}">
                <a16:creationId xmlns="" xmlns:a16="http://schemas.microsoft.com/office/drawing/2014/main" id="{A71FE685-D631-4542-8BA5-42F38BCA0416}"/>
              </a:ext>
            </a:extLst>
          </p:cNvPr>
          <p:cNvSpPr txBox="1"/>
          <p:nvPr/>
        </p:nvSpPr>
        <p:spPr>
          <a:xfrm>
            <a:off x="3486501" y="3130299"/>
            <a:ext cx="15919138" cy="7571299"/>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457200">
              <a:lnSpc>
                <a:spcPct val="120000"/>
              </a:lnSpc>
              <a:defRPr sz="3200">
                <a:latin typeface="Source Han Sans CN Normal"/>
                <a:ea typeface="Source Han Sans CN Normal"/>
                <a:cs typeface="Source Han Sans CN Normal"/>
                <a:sym typeface="Source Han Sans CN Normal"/>
              </a:defRPr>
            </a:lvl1pPr>
          </a:lstStyle>
          <a:p>
            <a:pPr marL="457200" indent="-457200" algn="just">
              <a:lnSpc>
                <a:spcPct val="150000"/>
              </a:lnSpc>
              <a:buFont typeface="Arial" panose="020B0604020202020204" pitchFamily="34" charset="0"/>
              <a:buChar char="•"/>
            </a:pPr>
            <a:r>
              <a:rPr lang="en-US" altLang="zh-CN" sz="3600">
                <a:latin typeface="思源黑体 CN Normal" panose="020B0400000000000000" pitchFamily="34" charset="-122"/>
                <a:ea typeface="思源黑体 CN Normal" panose="020B0400000000000000" pitchFamily="34" charset="-122"/>
              </a:rPr>
              <a:t>GET</a:t>
            </a:r>
            <a:r>
              <a:rPr lang="zh-CN" altLang="en-US" sz="3600">
                <a:latin typeface="思源黑体 CN Normal" panose="020B0400000000000000" pitchFamily="34" charset="-122"/>
                <a:ea typeface="思源黑体 CN Normal" panose="020B0400000000000000" pitchFamily="34" charset="-122"/>
              </a:rPr>
              <a:t>请求的数据会放在</a:t>
            </a:r>
            <a:r>
              <a:rPr lang="en-US" altLang="zh-CN" sz="3600">
                <a:latin typeface="思源黑体 CN Normal" panose="020B0400000000000000" pitchFamily="34" charset="-122"/>
                <a:ea typeface="思源黑体 CN Normal" panose="020B0400000000000000" pitchFamily="34" charset="-122"/>
              </a:rPr>
              <a:t>URL</a:t>
            </a:r>
            <a:r>
              <a:rPr lang="zh-CN" altLang="en-US" sz="3600">
                <a:latin typeface="思源黑体 CN Normal" panose="020B0400000000000000" pitchFamily="34" charset="-122"/>
                <a:ea typeface="思源黑体 CN Normal" panose="020B0400000000000000" pitchFamily="34" charset="-122"/>
              </a:rPr>
              <a:t>上，以</a:t>
            </a:r>
            <a:r>
              <a:rPr lang="en-US" altLang="zh-CN" sz="3600">
                <a:latin typeface="思源黑体 CN Normal" panose="020B0400000000000000" pitchFamily="34" charset="-122"/>
                <a:ea typeface="思源黑体 CN Normal" panose="020B0400000000000000" pitchFamily="34" charset="-122"/>
              </a:rPr>
              <a:t>?</a:t>
            </a:r>
            <a:r>
              <a:rPr lang="zh-CN" altLang="en-US" sz="3600">
                <a:latin typeface="思源黑体 CN Normal" panose="020B0400000000000000" pitchFamily="34" charset="-122"/>
                <a:ea typeface="思源黑体 CN Normal" panose="020B0400000000000000" pitchFamily="34" charset="-122"/>
              </a:rPr>
              <a:t>分割</a:t>
            </a:r>
            <a:r>
              <a:rPr lang="en-US" altLang="zh-CN" sz="3600">
                <a:latin typeface="思源黑体 CN Normal" panose="020B0400000000000000" pitchFamily="34" charset="-122"/>
                <a:ea typeface="思源黑体 CN Normal" panose="020B0400000000000000" pitchFamily="34" charset="-122"/>
              </a:rPr>
              <a:t>URL</a:t>
            </a:r>
            <a:r>
              <a:rPr lang="zh-CN" altLang="en-US" sz="3600">
                <a:latin typeface="思源黑体 CN Normal" panose="020B0400000000000000" pitchFamily="34" charset="-122"/>
                <a:ea typeface="思源黑体 CN Normal" panose="020B0400000000000000" pitchFamily="34" charset="-122"/>
              </a:rPr>
              <a:t>和传输数据，参数之间以</a:t>
            </a:r>
            <a:r>
              <a:rPr lang="en-US" altLang="zh-CN" sz="3600">
                <a:latin typeface="思源黑体 CN Normal" panose="020B0400000000000000" pitchFamily="34" charset="-122"/>
                <a:ea typeface="思源黑体 CN Normal" panose="020B0400000000000000" pitchFamily="34" charset="-122"/>
              </a:rPr>
              <a:t>&amp;</a:t>
            </a:r>
            <a:r>
              <a:rPr lang="zh-CN" altLang="en-US" sz="3600">
                <a:latin typeface="思源黑体 CN Normal" panose="020B0400000000000000" pitchFamily="34" charset="-122"/>
                <a:ea typeface="思源黑体 CN Normal" panose="020B0400000000000000" pitchFamily="34" charset="-122"/>
              </a:rPr>
              <a:t>相连</a:t>
            </a:r>
            <a:r>
              <a:rPr lang="zh-CN" altLang="en-US" sz="3600" smtClean="0">
                <a:latin typeface="思源黑体 CN Normal" panose="020B0400000000000000" pitchFamily="34" charset="-122"/>
                <a:ea typeface="思源黑体 CN Normal" panose="020B0400000000000000" pitchFamily="34" charset="-122"/>
              </a:rPr>
              <a:t>；</a:t>
            </a:r>
            <a:endParaRPr lang="en-US" altLang="zh-CN" sz="3600" smtClean="0">
              <a:latin typeface="思源黑体 CN Normal" panose="020B0400000000000000" pitchFamily="34" charset="-122"/>
              <a:ea typeface="思源黑体 CN Normal" panose="020B0400000000000000" pitchFamily="34" charset="-122"/>
            </a:endParaRPr>
          </a:p>
          <a:p>
            <a:pPr algn="just">
              <a:lnSpc>
                <a:spcPct val="150000"/>
              </a:lnSpc>
            </a:pPr>
            <a:r>
              <a:rPr lang="en-US" altLang="zh-CN" sz="3600" smtClean="0">
                <a:latin typeface="思源黑体 CN Normal" panose="020B0400000000000000" pitchFamily="34" charset="-122"/>
                <a:ea typeface="思源黑体 CN Normal" panose="020B0400000000000000" pitchFamily="34" charset="-122"/>
              </a:rPr>
              <a:t>	POST</a:t>
            </a:r>
            <a:r>
              <a:rPr lang="zh-CN" altLang="en-US" sz="3600">
                <a:latin typeface="思源黑体 CN Normal" panose="020B0400000000000000" pitchFamily="34" charset="-122"/>
                <a:ea typeface="思源黑体 CN Normal" panose="020B0400000000000000" pitchFamily="34" charset="-122"/>
              </a:rPr>
              <a:t>方法是把提交数据放到</a:t>
            </a:r>
            <a:r>
              <a:rPr lang="en-US" altLang="zh-CN" sz="3600">
                <a:latin typeface="思源黑体 CN Normal" panose="020B0400000000000000" pitchFamily="34" charset="-122"/>
                <a:ea typeface="思源黑体 CN Normal" panose="020B0400000000000000" pitchFamily="34" charset="-122"/>
              </a:rPr>
              <a:t>HTTP</a:t>
            </a:r>
            <a:r>
              <a:rPr lang="zh-CN" altLang="en-US" sz="3600">
                <a:latin typeface="思源黑体 CN Normal" panose="020B0400000000000000" pitchFamily="34" charset="-122"/>
                <a:ea typeface="思源黑体 CN Normal" panose="020B0400000000000000" pitchFamily="34" charset="-122"/>
              </a:rPr>
              <a:t>包的</a:t>
            </a:r>
            <a:r>
              <a:rPr lang="en-US" altLang="zh-CN" sz="3600">
                <a:latin typeface="思源黑体 CN Normal" panose="020B0400000000000000" pitchFamily="34" charset="-122"/>
                <a:ea typeface="思源黑体 CN Normal" panose="020B0400000000000000" pitchFamily="34" charset="-122"/>
              </a:rPr>
              <a:t>body</a:t>
            </a:r>
            <a:r>
              <a:rPr lang="zh-CN" altLang="en-US" sz="3600">
                <a:latin typeface="思源黑体 CN Normal" panose="020B0400000000000000" pitchFamily="34" charset="-122"/>
                <a:ea typeface="思源黑体 CN Normal" panose="020B0400000000000000" pitchFamily="34" charset="-122"/>
              </a:rPr>
              <a:t>中</a:t>
            </a:r>
            <a:r>
              <a:rPr lang="zh-CN" altLang="en-US" sz="3600" smtClean="0">
                <a:latin typeface="思源黑体 CN Normal" panose="020B0400000000000000" pitchFamily="34" charset="-122"/>
                <a:ea typeface="思源黑体 CN Normal" panose="020B0400000000000000" pitchFamily="34" charset="-122"/>
              </a:rPr>
              <a:t>。</a:t>
            </a:r>
            <a:endParaRPr lang="en-US" altLang="zh-CN" sz="3600" smtClean="0">
              <a:latin typeface="思源黑体 CN Normal" panose="020B0400000000000000" pitchFamily="34" charset="-122"/>
              <a:ea typeface="思源黑体 CN Normal" panose="020B0400000000000000" pitchFamily="34" charset="-122"/>
            </a:endParaRPr>
          </a:p>
          <a:p>
            <a:pPr marL="571500" indent="-571500" algn="just">
              <a:lnSpc>
                <a:spcPct val="150000"/>
              </a:lnSpc>
              <a:buFont typeface="Arial" panose="020B0604020202020204" pitchFamily="34" charset="0"/>
              <a:buChar char="•"/>
            </a:pPr>
            <a:r>
              <a:rPr lang="en-US" altLang="zh-CN" sz="3600">
                <a:latin typeface="思源黑体 CN Normal" panose="020B0400000000000000" pitchFamily="34" charset="-122"/>
                <a:ea typeface="思源黑体 CN Normal" panose="020B0400000000000000" pitchFamily="34" charset="-122"/>
              </a:rPr>
              <a:t>GET</a:t>
            </a:r>
            <a:r>
              <a:rPr lang="zh-CN" altLang="en-US" sz="3600">
                <a:latin typeface="思源黑体 CN Normal" panose="020B0400000000000000" pitchFamily="34" charset="-122"/>
                <a:ea typeface="思源黑体 CN Normal" panose="020B0400000000000000" pitchFamily="34" charset="-122"/>
              </a:rPr>
              <a:t>提交的数据大小有限制（因为浏览器对</a:t>
            </a:r>
            <a:r>
              <a:rPr lang="en-US" altLang="zh-CN" sz="3600">
                <a:latin typeface="思源黑体 CN Normal" panose="020B0400000000000000" pitchFamily="34" charset="-122"/>
                <a:ea typeface="思源黑体 CN Normal" panose="020B0400000000000000" pitchFamily="34" charset="-122"/>
              </a:rPr>
              <a:t>URL</a:t>
            </a:r>
            <a:r>
              <a:rPr lang="zh-CN" altLang="en-US" sz="3600">
                <a:latin typeface="思源黑体 CN Normal" panose="020B0400000000000000" pitchFamily="34" charset="-122"/>
                <a:ea typeface="思源黑体 CN Normal" panose="020B0400000000000000" pitchFamily="34" charset="-122"/>
              </a:rPr>
              <a:t>长度有限制）</a:t>
            </a:r>
            <a:r>
              <a:rPr lang="zh-CN" altLang="en-US" sz="3600" smtClean="0">
                <a:latin typeface="思源黑体 CN Normal" panose="020B0400000000000000" pitchFamily="34" charset="-122"/>
                <a:ea typeface="思源黑体 CN Normal" panose="020B0400000000000000" pitchFamily="34" charset="-122"/>
              </a:rPr>
              <a:t>；</a:t>
            </a:r>
            <a:endParaRPr lang="en-US" altLang="zh-CN" sz="3600" smtClean="0">
              <a:latin typeface="思源黑体 CN Normal" panose="020B0400000000000000" pitchFamily="34" charset="-122"/>
              <a:ea typeface="思源黑体 CN Normal" panose="020B0400000000000000" pitchFamily="34" charset="-122"/>
            </a:endParaRPr>
          </a:p>
          <a:p>
            <a:pPr algn="just">
              <a:lnSpc>
                <a:spcPct val="150000"/>
              </a:lnSpc>
            </a:pPr>
            <a:r>
              <a:rPr lang="en-US" altLang="zh-CN" sz="3600">
                <a:latin typeface="思源黑体 CN Normal" panose="020B0400000000000000" pitchFamily="34" charset="-122"/>
                <a:ea typeface="思源黑体 CN Normal" panose="020B0400000000000000" pitchFamily="34" charset="-122"/>
              </a:rPr>
              <a:t>	POST</a:t>
            </a:r>
            <a:r>
              <a:rPr lang="zh-CN" altLang="en-US" sz="3600">
                <a:latin typeface="思源黑体 CN Normal" panose="020B0400000000000000" pitchFamily="34" charset="-122"/>
                <a:ea typeface="思源黑体 CN Normal" panose="020B0400000000000000" pitchFamily="34" charset="-122"/>
              </a:rPr>
              <a:t>方法提交的数据没有限制</a:t>
            </a:r>
            <a:r>
              <a:rPr lang="zh-CN" altLang="en-US" sz="3600" smtClean="0">
                <a:latin typeface="思源黑体 CN Normal" panose="020B0400000000000000" pitchFamily="34" charset="-122"/>
                <a:ea typeface="思源黑体 CN Normal" panose="020B0400000000000000" pitchFamily="34" charset="-122"/>
              </a:rPr>
              <a:t>。</a:t>
            </a:r>
            <a:endParaRPr lang="en-US" altLang="zh-CN" sz="3600" smtClean="0">
              <a:latin typeface="思源黑体 CN Normal" panose="020B0400000000000000" pitchFamily="34" charset="-122"/>
              <a:ea typeface="思源黑体 CN Normal" panose="020B0400000000000000" pitchFamily="34" charset="-122"/>
            </a:endParaRPr>
          </a:p>
          <a:p>
            <a:pPr marL="571500" indent="-571500" algn="just">
              <a:lnSpc>
                <a:spcPct val="150000"/>
              </a:lnSpc>
              <a:buFont typeface="Arial" panose="020B0604020202020204" pitchFamily="34" charset="0"/>
              <a:buChar char="•"/>
            </a:pPr>
            <a:r>
              <a:rPr lang="en-US" altLang="zh-CN" sz="3600">
                <a:latin typeface="思源黑体 CN Normal" panose="020B0400000000000000" pitchFamily="34" charset="-122"/>
                <a:ea typeface="思源黑体 CN Normal" panose="020B0400000000000000" pitchFamily="34" charset="-122"/>
              </a:rPr>
              <a:t>GET</a:t>
            </a:r>
            <a:r>
              <a:rPr lang="zh-CN" altLang="en-US" sz="3600">
                <a:latin typeface="思源黑体 CN Normal" panose="020B0400000000000000" pitchFamily="34" charset="-122"/>
                <a:ea typeface="思源黑体 CN Normal" panose="020B0400000000000000" pitchFamily="34" charset="-122"/>
              </a:rPr>
              <a:t>方式直接从</a:t>
            </a:r>
            <a:r>
              <a:rPr lang="en-US" altLang="zh-CN" sz="3600">
                <a:latin typeface="思源黑体 CN Normal" panose="020B0400000000000000" pitchFamily="34" charset="-122"/>
                <a:ea typeface="思源黑体 CN Normal" panose="020B0400000000000000" pitchFamily="34" charset="-122"/>
              </a:rPr>
              <a:t>URL</a:t>
            </a:r>
            <a:r>
              <a:rPr lang="zh-CN" altLang="en-US" sz="3600">
                <a:latin typeface="思源黑体 CN Normal" panose="020B0400000000000000" pitchFamily="34" charset="-122"/>
                <a:ea typeface="思源黑体 CN Normal" panose="020B0400000000000000" pitchFamily="34" charset="-122"/>
              </a:rPr>
              <a:t>的</a:t>
            </a:r>
            <a:r>
              <a:rPr lang="en-US" altLang="zh-CN" sz="3600">
                <a:latin typeface="思源黑体 CN Normal" panose="020B0400000000000000" pitchFamily="34" charset="-122"/>
                <a:ea typeface="思源黑体 CN Normal" panose="020B0400000000000000" pitchFamily="34" charset="-122"/>
              </a:rPr>
              <a:t>queryString</a:t>
            </a:r>
            <a:r>
              <a:rPr lang="zh-CN" altLang="en-US" sz="3600">
                <a:latin typeface="思源黑体 CN Normal" panose="020B0400000000000000" pitchFamily="34" charset="-122"/>
                <a:ea typeface="思源黑体 CN Normal" panose="020B0400000000000000" pitchFamily="34" charset="-122"/>
              </a:rPr>
              <a:t>部分获取值</a:t>
            </a:r>
            <a:r>
              <a:rPr lang="zh-CN" altLang="en-US" sz="3600" smtClean="0">
                <a:latin typeface="思源黑体 CN Normal" panose="020B0400000000000000" pitchFamily="34" charset="-122"/>
                <a:ea typeface="思源黑体 CN Normal" panose="020B0400000000000000" pitchFamily="34" charset="-122"/>
              </a:rPr>
              <a:t>；</a:t>
            </a:r>
            <a:endParaRPr lang="en-US" altLang="zh-CN" sz="3600" smtClean="0">
              <a:latin typeface="思源黑体 CN Normal" panose="020B0400000000000000" pitchFamily="34" charset="-122"/>
              <a:ea typeface="思源黑体 CN Normal" panose="020B0400000000000000" pitchFamily="34" charset="-122"/>
            </a:endParaRPr>
          </a:p>
          <a:p>
            <a:pPr algn="just">
              <a:lnSpc>
                <a:spcPct val="150000"/>
              </a:lnSpc>
            </a:pPr>
            <a:r>
              <a:rPr lang="en-US" altLang="zh-CN" sz="3600" smtClean="0">
                <a:latin typeface="思源黑体 CN Normal" panose="020B0400000000000000" pitchFamily="34" charset="-122"/>
                <a:ea typeface="思源黑体 CN Normal" panose="020B0400000000000000" pitchFamily="34" charset="-122"/>
              </a:rPr>
              <a:t>	POST</a:t>
            </a:r>
            <a:r>
              <a:rPr lang="zh-CN" altLang="en-US" sz="3600">
                <a:latin typeface="思源黑体 CN Normal" panose="020B0400000000000000" pitchFamily="34" charset="-122"/>
                <a:ea typeface="思源黑体 CN Normal" panose="020B0400000000000000" pitchFamily="34" charset="-122"/>
              </a:rPr>
              <a:t>方式使用</a:t>
            </a:r>
            <a:r>
              <a:rPr lang="en-US" altLang="zh-CN" sz="3600">
                <a:latin typeface="思源黑体 CN Normal" panose="020B0400000000000000" pitchFamily="34" charset="-122"/>
                <a:ea typeface="思源黑体 CN Normal" panose="020B0400000000000000" pitchFamily="34" charset="-122"/>
              </a:rPr>
              <a:t>formData</a:t>
            </a:r>
            <a:r>
              <a:rPr lang="zh-CN" altLang="en-US" sz="3600">
                <a:latin typeface="思源黑体 CN Normal" panose="020B0400000000000000" pitchFamily="34" charset="-122"/>
                <a:ea typeface="思源黑体 CN Normal" panose="020B0400000000000000" pitchFamily="34" charset="-122"/>
              </a:rPr>
              <a:t>来获取变量的值。</a:t>
            </a:r>
            <a:endParaRPr lang="en-US" altLang="zh-CN" sz="3600" smtClean="0">
              <a:latin typeface="思源黑体 CN Normal" panose="020B0400000000000000" pitchFamily="34" charset="-122"/>
              <a:ea typeface="思源黑体 CN Normal" panose="020B0400000000000000" pitchFamily="34" charset="-122"/>
            </a:endParaRPr>
          </a:p>
          <a:p>
            <a:pPr marL="571500" indent="-571500" algn="just">
              <a:lnSpc>
                <a:spcPct val="150000"/>
              </a:lnSpc>
              <a:buFont typeface="Arial" panose="020B0604020202020204" pitchFamily="34" charset="0"/>
              <a:buChar char="•"/>
            </a:pPr>
            <a:r>
              <a:rPr lang="en-US" altLang="zh-CN" sz="3600">
                <a:latin typeface="思源黑体 CN Normal" panose="020B0400000000000000" pitchFamily="34" charset="-122"/>
                <a:ea typeface="思源黑体 CN Normal" panose="020B0400000000000000" pitchFamily="34" charset="-122"/>
              </a:rPr>
              <a:t>GET</a:t>
            </a:r>
            <a:r>
              <a:rPr lang="zh-CN" altLang="en-US" sz="3600">
                <a:latin typeface="思源黑体 CN Normal" panose="020B0400000000000000" pitchFamily="34" charset="-122"/>
                <a:ea typeface="思源黑体 CN Normal" panose="020B0400000000000000" pitchFamily="34" charset="-122"/>
              </a:rPr>
              <a:t>方式提交数据，会带来安全问题，因为变量的值会出现在</a:t>
            </a:r>
            <a:r>
              <a:rPr lang="en-US" altLang="zh-CN" sz="3600">
                <a:latin typeface="思源黑体 CN Normal" panose="020B0400000000000000" pitchFamily="34" charset="-122"/>
                <a:ea typeface="思源黑体 CN Normal" panose="020B0400000000000000" pitchFamily="34" charset="-122"/>
              </a:rPr>
              <a:t>URL</a:t>
            </a:r>
            <a:r>
              <a:rPr lang="zh-CN" altLang="en-US" sz="3600">
                <a:latin typeface="思源黑体 CN Normal" panose="020B0400000000000000" pitchFamily="34" charset="-122"/>
                <a:ea typeface="思源黑体 CN Normal" panose="020B0400000000000000" pitchFamily="34" charset="-122"/>
              </a:rPr>
              <a:t>上，无法加密</a:t>
            </a:r>
            <a:r>
              <a:rPr lang="zh-CN" altLang="en-US" sz="3600" smtClean="0">
                <a:latin typeface="思源黑体 CN Normal" panose="020B0400000000000000" pitchFamily="34" charset="-122"/>
                <a:ea typeface="思源黑体 CN Normal" panose="020B0400000000000000" pitchFamily="34" charset="-122"/>
              </a:rPr>
              <a:t>；</a:t>
            </a:r>
            <a:endParaRPr lang="en-US" altLang="zh-CN" sz="3600" smtClean="0">
              <a:latin typeface="思源黑体 CN Normal" panose="020B0400000000000000" pitchFamily="34" charset="-122"/>
              <a:ea typeface="思源黑体 CN Normal" panose="020B0400000000000000" pitchFamily="34" charset="-122"/>
            </a:endParaRPr>
          </a:p>
          <a:p>
            <a:pPr algn="just">
              <a:lnSpc>
                <a:spcPct val="150000"/>
              </a:lnSpc>
            </a:pPr>
            <a:r>
              <a:rPr lang="en-US" altLang="zh-CN" sz="3600">
                <a:latin typeface="思源黑体 CN Normal" panose="020B0400000000000000" pitchFamily="34" charset="-122"/>
                <a:ea typeface="思源黑体 CN Normal" panose="020B0400000000000000" pitchFamily="34" charset="-122"/>
              </a:rPr>
              <a:t>	POST</a:t>
            </a:r>
            <a:r>
              <a:rPr lang="zh-CN" altLang="en-US" sz="3600">
                <a:latin typeface="思源黑体 CN Normal" panose="020B0400000000000000" pitchFamily="34" charset="-122"/>
                <a:ea typeface="思源黑体 CN Normal" panose="020B0400000000000000" pitchFamily="34" charset="-122"/>
              </a:rPr>
              <a:t>方式不会显示 提交的信息</a:t>
            </a:r>
          </a:p>
        </p:txBody>
      </p:sp>
      <p:sp>
        <p:nvSpPr>
          <p:cNvPr id="15" name="等腰三角形 14">
            <a:extLst>
              <a:ext uri="{FF2B5EF4-FFF2-40B4-BE49-F238E27FC236}">
                <a16:creationId xmlns="" xmlns:a16="http://schemas.microsoft.com/office/drawing/2014/main" id="{299F4F46-9392-44F5-A836-F9CDA129BA00}"/>
              </a:ext>
            </a:extLst>
          </p:cNvPr>
          <p:cNvSpPr/>
          <p:nvPr/>
        </p:nvSpPr>
        <p:spPr>
          <a:xfrm rot="5400000">
            <a:off x="2561939" y="2672437"/>
            <a:ext cx="718369" cy="698046"/>
          </a:xfrm>
          <a:prstGeom prst="triangle">
            <a:avLst>
              <a:gd name="adj" fmla="val 0"/>
            </a:avLst>
          </a:prstGeom>
          <a:solidFill>
            <a:srgbClr val="218DD6"/>
          </a:solidFill>
          <a:ln w="38100">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等腰三角形 15">
            <a:extLst>
              <a:ext uri="{FF2B5EF4-FFF2-40B4-BE49-F238E27FC236}">
                <a16:creationId xmlns="" xmlns:a16="http://schemas.microsoft.com/office/drawing/2014/main" id="{E00833B1-ED20-4387-A177-16715EA9F7F7}"/>
              </a:ext>
            </a:extLst>
          </p:cNvPr>
          <p:cNvSpPr/>
          <p:nvPr/>
        </p:nvSpPr>
        <p:spPr>
          <a:xfrm rot="16200000">
            <a:off x="19390066" y="10323969"/>
            <a:ext cx="1100967" cy="1069820"/>
          </a:xfrm>
          <a:prstGeom prst="triangle">
            <a:avLst>
              <a:gd name="adj" fmla="val 0"/>
            </a:avLst>
          </a:prstGeom>
          <a:solidFill>
            <a:srgbClr val="218DD6"/>
          </a:solidFill>
          <a:ln w="38100">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6">
                  <a:lumMod val="50000"/>
                </a:schemeClr>
              </a:solidFill>
            </a:endParaRPr>
          </a:p>
        </p:txBody>
      </p:sp>
    </p:spTree>
    <p:extLst>
      <p:ext uri="{BB962C8B-B14F-4D97-AF65-F5344CB8AC3E}">
        <p14:creationId xmlns:p14="http://schemas.microsoft.com/office/powerpoint/2010/main" val="269326714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6"/>
          <p:cNvSpPr>
            <a:spLocks noGrp="1"/>
          </p:cNvSpPr>
          <p:nvPr/>
        </p:nvSpPr>
        <p:spPr>
          <a:xfrm>
            <a:off x="719908" y="560624"/>
            <a:ext cx="21599655"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b="1" smtClean="0">
                <a:solidFill>
                  <a:schemeClr val="accent5"/>
                </a:solidFill>
                <a:latin typeface="思源黑体 CN Bold" panose="020B0800000000000000" charset="-122"/>
                <a:ea typeface="思源黑体 CN Bold" panose="020B0800000000000000" charset="-122"/>
                <a:sym typeface="+mn-ea"/>
              </a:rPr>
              <a:t>请求报文</a:t>
            </a:r>
            <a:endParaRPr lang="en-US" altLang="zh-CN" sz="6600" b="1" dirty="0">
              <a:solidFill>
                <a:schemeClr val="accent5"/>
              </a:solidFill>
              <a:latin typeface="思源黑体 CN Bold" panose="020B0800000000000000" charset="-122"/>
              <a:ea typeface="思源黑体 CN Bold" panose="020B0800000000000000" charset="-122"/>
              <a:sym typeface="+mn-ea"/>
            </a:endParaRPr>
          </a:p>
        </p:txBody>
      </p:sp>
      <p:sp>
        <p:nvSpPr>
          <p:cNvPr id="12" name="矩形 11">
            <a:extLst>
              <a:ext uri="{FF2B5EF4-FFF2-40B4-BE49-F238E27FC236}">
                <a16:creationId xmlns="" xmlns:a16="http://schemas.microsoft.com/office/drawing/2014/main" id="{5C115680-B283-4F0D-8FAB-16C24DEA3D48}"/>
              </a:ext>
            </a:extLst>
          </p:cNvPr>
          <p:cNvSpPr/>
          <p:nvPr/>
        </p:nvSpPr>
        <p:spPr>
          <a:xfrm>
            <a:off x="2930373" y="7965175"/>
            <a:ext cx="17178642" cy="3973264"/>
          </a:xfrm>
          <a:prstGeom prst="rect">
            <a:avLst/>
          </a:prstGeom>
          <a:solidFill>
            <a:srgbClr val="157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统计每日学习时长…">
            <a:extLst>
              <a:ext uri="{FF2B5EF4-FFF2-40B4-BE49-F238E27FC236}">
                <a16:creationId xmlns="" xmlns:a16="http://schemas.microsoft.com/office/drawing/2014/main" id="{2A438058-9625-422A-8F1B-63D2D81603E5}"/>
              </a:ext>
            </a:extLst>
          </p:cNvPr>
          <p:cNvSpPr txBox="1"/>
          <p:nvPr/>
        </p:nvSpPr>
        <p:spPr>
          <a:xfrm>
            <a:off x="3282205" y="9164571"/>
            <a:ext cx="16826809" cy="2603792"/>
          </a:xfrm>
          <a:prstGeom prst="rect">
            <a:avLst/>
          </a:prstGeom>
          <a:ln w="12700">
            <a:miter lim="400000"/>
          </a:ln>
          <a:extLst>
            <a:ext uri="{C572A759-6A51-4108-AA02-DFA0A04FC94B}">
              <ma14:wrappingTextBoxFlag xmlns:ma14="http://schemas.microsoft.com/office/mac/drawingml/2011/main" xmlns="" val="1"/>
            </a:ext>
          </a:extLst>
        </p:spPr>
        <p:txBody>
          <a:bodyPr wrap="square" lIns="45721" tIns="45721" rIns="45721" bIns="45721">
            <a:spAutoFit/>
          </a:bodyPr>
          <a:lstStyle>
            <a:lvl1pPr algn="l" defTabSz="457200">
              <a:lnSpc>
                <a:spcPct val="120000"/>
              </a:lnSpc>
              <a:defRPr sz="2800">
                <a:solidFill>
                  <a:srgbClr val="535353"/>
                </a:solidFill>
                <a:latin typeface="Source Han Sans CN Normal"/>
                <a:ea typeface="Source Han Sans CN Normal"/>
                <a:cs typeface="Source Han Sans CN Normal"/>
                <a:sym typeface="Source Han Sans CN Normal"/>
              </a:defRPr>
            </a:lvl1pPr>
          </a:lstStyle>
          <a:p>
            <a:pPr marL="457200" indent="-457200" defTabSz="914400">
              <a:buFont typeface="Wingdings" charset="2"/>
              <a:buChar char="l"/>
              <a:defRPr sz="3400">
                <a:solidFill>
                  <a:srgbClr val="FFFFFF"/>
                </a:solidFill>
                <a:latin typeface="Source Han Sans CN Normal"/>
                <a:ea typeface="Source Han Sans CN Normal"/>
                <a:cs typeface="Source Han Sans CN Normal"/>
                <a:sym typeface="Source Han Sans CN Normal"/>
              </a:defRPr>
            </a:pPr>
            <a:r>
              <a:rPr lang="zh-CN" altLang="en-US">
                <a:latin typeface="思源黑体 CN Normal" panose="020B0400000000000000" pitchFamily="34" charset="-122"/>
                <a:ea typeface="思源黑体 CN Normal" panose="020B0400000000000000" pitchFamily="34" charset="-122"/>
              </a:rPr>
              <a:t>第一部分： 请求行，用来说明请求类型，要访问的资源以及所使用的</a:t>
            </a:r>
            <a:r>
              <a:rPr lang="en-US" altLang="zh-CN">
                <a:latin typeface="思源黑体 CN Normal" panose="020B0400000000000000" pitchFamily="34" charset="-122"/>
                <a:ea typeface="思源黑体 CN Normal" panose="020B0400000000000000" pitchFamily="34" charset="-122"/>
              </a:rPr>
              <a:t>HTTP</a:t>
            </a:r>
            <a:r>
              <a:rPr lang="zh-CN" altLang="en-US" smtClean="0">
                <a:latin typeface="思源黑体 CN Normal" panose="020B0400000000000000" pitchFamily="34" charset="-122"/>
                <a:ea typeface="思源黑体 CN Normal" panose="020B0400000000000000" pitchFamily="34" charset="-122"/>
              </a:rPr>
              <a:t>版本</a:t>
            </a:r>
            <a:endParaRPr lang="en-US" altLang="zh-CN" smtClean="0">
              <a:latin typeface="思源黑体 CN Normal" panose="020B0400000000000000" pitchFamily="34" charset="-122"/>
              <a:ea typeface="思源黑体 CN Normal" panose="020B0400000000000000" pitchFamily="34" charset="-122"/>
            </a:endParaRPr>
          </a:p>
          <a:p>
            <a:pPr marL="457200" indent="-457200" defTabSz="914400">
              <a:buFont typeface="Wingdings" charset="2"/>
              <a:buChar char="l"/>
              <a:defRPr sz="3400">
                <a:solidFill>
                  <a:srgbClr val="FFFFFF"/>
                </a:solidFill>
                <a:latin typeface="Source Han Sans CN Normal"/>
                <a:ea typeface="Source Han Sans CN Normal"/>
                <a:cs typeface="Source Han Sans CN Normal"/>
                <a:sym typeface="Source Han Sans CN Normal"/>
              </a:defRPr>
            </a:pPr>
            <a:r>
              <a:rPr lang="zh-CN" altLang="en-US">
                <a:latin typeface="思源黑体 CN Normal" panose="020B0400000000000000" pitchFamily="34" charset="-122"/>
                <a:ea typeface="思源黑体 CN Normal" panose="020B0400000000000000" pitchFamily="34" charset="-122"/>
              </a:rPr>
              <a:t>第二部分：请求头部，用来说明服务器要使用的附加</a:t>
            </a:r>
            <a:r>
              <a:rPr lang="zh-CN" altLang="en-US" smtClean="0">
                <a:latin typeface="思源黑体 CN Normal" panose="020B0400000000000000" pitchFamily="34" charset="-122"/>
                <a:ea typeface="思源黑体 CN Normal" panose="020B0400000000000000" pitchFamily="34" charset="-122"/>
              </a:rPr>
              <a:t>信息</a:t>
            </a:r>
            <a:endParaRPr lang="en-US" altLang="zh-CN" smtClean="0">
              <a:latin typeface="思源黑体 CN Normal" panose="020B0400000000000000" pitchFamily="34" charset="-122"/>
              <a:ea typeface="思源黑体 CN Normal" panose="020B0400000000000000" pitchFamily="34" charset="-122"/>
            </a:endParaRPr>
          </a:p>
          <a:p>
            <a:pPr marL="457200" indent="-457200" defTabSz="914400">
              <a:buFont typeface="Wingdings" charset="2"/>
              <a:buChar char="l"/>
              <a:defRPr sz="3400">
                <a:solidFill>
                  <a:srgbClr val="FFFFFF"/>
                </a:solidFill>
                <a:latin typeface="Source Han Sans CN Normal"/>
                <a:ea typeface="Source Han Sans CN Normal"/>
                <a:cs typeface="Source Han Sans CN Normal"/>
                <a:sym typeface="Source Han Sans CN Normal"/>
              </a:defRPr>
            </a:pPr>
            <a:r>
              <a:rPr lang="zh-CN" altLang="en-US">
                <a:latin typeface="思源黑体 CN Normal" panose="020B0400000000000000" pitchFamily="34" charset="-122"/>
                <a:ea typeface="思源黑体 CN Normal" panose="020B0400000000000000" pitchFamily="34" charset="-122"/>
              </a:rPr>
              <a:t>第三</a:t>
            </a:r>
            <a:r>
              <a:rPr lang="zh-CN" altLang="en-US" smtClean="0">
                <a:latin typeface="思源黑体 CN Normal" panose="020B0400000000000000" pitchFamily="34" charset="-122"/>
                <a:ea typeface="思源黑体 CN Normal" panose="020B0400000000000000" pitchFamily="34" charset="-122"/>
              </a:rPr>
              <a:t>部分：空行</a:t>
            </a:r>
            <a:r>
              <a:rPr lang="zh-CN" altLang="en-US">
                <a:latin typeface="思源黑体 CN Normal" panose="020B0400000000000000" pitchFamily="34" charset="-122"/>
                <a:ea typeface="思源黑体 CN Normal" panose="020B0400000000000000" pitchFamily="34" charset="-122"/>
              </a:rPr>
              <a:t>，请求头后面的空行是必须的</a:t>
            </a:r>
            <a:endParaRPr lang="en-US" altLang="zh-CN" smtClean="0">
              <a:latin typeface="思源黑体 CN Normal" panose="020B0400000000000000" pitchFamily="34" charset="-122"/>
              <a:ea typeface="思源黑体 CN Normal" panose="020B0400000000000000" pitchFamily="34" charset="-122"/>
            </a:endParaRPr>
          </a:p>
          <a:p>
            <a:pPr marL="457200" indent="-457200" defTabSz="914400">
              <a:buFont typeface="Wingdings" charset="2"/>
              <a:buChar char="l"/>
              <a:defRPr sz="3400">
                <a:solidFill>
                  <a:srgbClr val="FFFFFF"/>
                </a:solidFill>
                <a:latin typeface="Source Han Sans CN Normal"/>
                <a:ea typeface="Source Han Sans CN Normal"/>
                <a:cs typeface="Source Han Sans CN Normal"/>
                <a:sym typeface="Source Han Sans CN Normal"/>
              </a:defRPr>
            </a:pPr>
            <a:r>
              <a:rPr lang="zh-CN" altLang="en-US">
                <a:latin typeface="思源黑体 CN Normal" panose="020B0400000000000000" pitchFamily="34" charset="-122"/>
                <a:ea typeface="思源黑体 CN Normal" panose="020B0400000000000000" pitchFamily="34" charset="-122"/>
              </a:rPr>
              <a:t>第四部分：请求数据，也叫主体，可以添加任意的其它数据。</a:t>
            </a:r>
            <a:endParaRPr lang="zh-CN" altLang="en-US" dirty="0">
              <a:latin typeface="思源黑体 CN Normal" panose="020B0400000000000000" pitchFamily="34" charset="-122"/>
              <a:ea typeface="思源黑体 CN Normal" panose="020B0400000000000000" pitchFamily="34" charset="-122"/>
            </a:endParaRPr>
          </a:p>
        </p:txBody>
      </p:sp>
      <p:sp>
        <p:nvSpPr>
          <p:cNvPr id="19" name="学习历程回溯">
            <a:extLst>
              <a:ext uri="{FF2B5EF4-FFF2-40B4-BE49-F238E27FC236}">
                <a16:creationId xmlns="" xmlns:a16="http://schemas.microsoft.com/office/drawing/2014/main" id="{1EC3F8E1-E01F-4DAC-BC9F-E6A13DD5DB15}"/>
              </a:ext>
            </a:extLst>
          </p:cNvPr>
          <p:cNvSpPr txBox="1"/>
          <p:nvPr/>
        </p:nvSpPr>
        <p:spPr>
          <a:xfrm>
            <a:off x="3279739" y="8317509"/>
            <a:ext cx="2822249" cy="646333"/>
          </a:xfrm>
          <a:prstGeom prst="rect">
            <a:avLst/>
          </a:prstGeom>
          <a:ln w="12700">
            <a:miter lim="400000"/>
          </a:ln>
          <a:extLst>
            <a:ext uri="{C572A759-6A51-4108-AA02-DFA0A04FC94B}">
              <ma14:wrappingTextBoxFlag xmlns:ma14="http://schemas.microsoft.com/office/mac/drawingml/2011/main" xmlns="" val="1"/>
            </a:ext>
          </a:extLst>
        </p:spPr>
        <p:txBody>
          <a:bodyPr wrap="none" lIns="45721" tIns="45721" rIns="45721" bIns="45721">
            <a:spAutoFit/>
          </a:bodyPr>
          <a:lstStyle>
            <a:lvl1pPr algn="l" defTabSz="914400">
              <a:defRPr sz="3600">
                <a:latin typeface="Source Han Sans CN Medium"/>
                <a:ea typeface="Source Han Sans CN Medium"/>
                <a:cs typeface="Source Han Sans CN Medium"/>
                <a:sym typeface="Source Han Sans CN Medium"/>
              </a:defRPr>
            </a:lvl1pPr>
          </a:lstStyle>
          <a:p>
            <a:r>
              <a:rPr lang="en-US" altLang="zh-CN" smtClean="0">
                <a:solidFill>
                  <a:schemeClr val="bg1"/>
                </a:solidFill>
                <a:latin typeface="思源黑体 CN Medium" panose="020B0600000000000000" pitchFamily="34" charset="-122"/>
                <a:ea typeface="思源黑体 CN Medium" panose="020B0600000000000000" pitchFamily="34" charset="-122"/>
              </a:rPr>
              <a:t>GET</a:t>
            </a:r>
            <a:r>
              <a:rPr lang="zh-CN" altLang="en-US" smtClean="0">
                <a:solidFill>
                  <a:schemeClr val="bg1"/>
                </a:solidFill>
                <a:latin typeface="思源黑体 CN Medium" panose="020B0600000000000000" pitchFamily="34" charset="-122"/>
                <a:ea typeface="思源黑体 CN Medium" panose="020B0600000000000000" pitchFamily="34" charset="-122"/>
              </a:rPr>
              <a:t>请求报文</a:t>
            </a:r>
            <a:endParaRPr dirty="0">
              <a:solidFill>
                <a:schemeClr val="bg1"/>
              </a:solidFill>
              <a:latin typeface="思源黑体 CN Medium" panose="020B0600000000000000" pitchFamily="34" charset="-122"/>
              <a:ea typeface="思源黑体 CN Medium" panose="020B0600000000000000" pitchFamily="34" charset="-122"/>
            </a:endParaRPr>
          </a:p>
        </p:txBody>
      </p:sp>
      <p:sp>
        <p:nvSpPr>
          <p:cNvPr id="21" name="矩形 20">
            <a:extLst>
              <a:ext uri="{FF2B5EF4-FFF2-40B4-BE49-F238E27FC236}">
                <a16:creationId xmlns="" xmlns:a16="http://schemas.microsoft.com/office/drawing/2014/main" id="{DD4663EC-2B6E-484A-8652-B4D4FE5658C8}"/>
              </a:ext>
            </a:extLst>
          </p:cNvPr>
          <p:cNvSpPr/>
          <p:nvPr/>
        </p:nvSpPr>
        <p:spPr>
          <a:xfrm>
            <a:off x="2930372" y="2295174"/>
            <a:ext cx="17178642" cy="5670001"/>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GET /templets/default/images/logo.gif HTTP/1.1</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Host: www.hxexam.com</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Connection: keep-alive</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Cache-Control: max-age=0</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Upgrade-Insecure-Requests: 1</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User-Agent: Mozilla/5.0 (Windows NT 10.0; Win64; x64) AppleWebKit/537.36 (KHTML, like Gecko) Chrome/80.0.3987.149 Safari/537.36</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Accept: text/html,application/xhtml+xml,application/xml;q=0.9,image/webp,image/apng,*/*;q=0.8,application/signed-exchange;v=b3;q=0.9</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Accept-Encoding: gzip, deflate</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Accept-Language: zh-CN,zh;q=0.9,en-US;q=0.8,en;q=0.7</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If-None-Match: "102923-4e8a-579e2bdf3bb7d"</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If-Modified-Since: Mon, 05 Nov 2018 03:47:19 GMT</a:t>
            </a:r>
            <a:endParaRPr kumimoji="1" lang="en-US" altLang="zh-CN" sz="22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19565884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9"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6"/>
          <p:cNvSpPr>
            <a:spLocks noGrp="1"/>
          </p:cNvSpPr>
          <p:nvPr/>
        </p:nvSpPr>
        <p:spPr>
          <a:xfrm>
            <a:off x="719908" y="560624"/>
            <a:ext cx="21599655"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b="1" smtClean="0">
                <a:solidFill>
                  <a:schemeClr val="accent5"/>
                </a:solidFill>
                <a:latin typeface="思源黑体 CN Bold" panose="020B0800000000000000" charset="-122"/>
                <a:ea typeface="思源黑体 CN Bold" panose="020B0800000000000000" charset="-122"/>
                <a:sym typeface="+mn-ea"/>
              </a:rPr>
              <a:t>请求报文</a:t>
            </a:r>
            <a:endParaRPr lang="en-US" altLang="zh-CN" sz="6600" b="1" dirty="0">
              <a:solidFill>
                <a:schemeClr val="accent5"/>
              </a:solidFill>
              <a:latin typeface="思源黑体 CN Bold" panose="020B0800000000000000" charset="-122"/>
              <a:ea typeface="思源黑体 CN Bold" panose="020B0800000000000000" charset="-122"/>
              <a:sym typeface="+mn-ea"/>
            </a:endParaRPr>
          </a:p>
        </p:txBody>
      </p:sp>
      <p:sp>
        <p:nvSpPr>
          <p:cNvPr id="12" name="矩形 11">
            <a:extLst>
              <a:ext uri="{FF2B5EF4-FFF2-40B4-BE49-F238E27FC236}">
                <a16:creationId xmlns="" xmlns:a16="http://schemas.microsoft.com/office/drawing/2014/main" id="{5C115680-B283-4F0D-8FAB-16C24DEA3D48}"/>
              </a:ext>
            </a:extLst>
          </p:cNvPr>
          <p:cNvSpPr/>
          <p:nvPr/>
        </p:nvSpPr>
        <p:spPr>
          <a:xfrm>
            <a:off x="2930373" y="7425175"/>
            <a:ext cx="17178642" cy="4513264"/>
          </a:xfrm>
          <a:prstGeom prst="rect">
            <a:avLst/>
          </a:prstGeom>
          <a:solidFill>
            <a:srgbClr val="157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统计每日学习时长…">
            <a:extLst>
              <a:ext uri="{FF2B5EF4-FFF2-40B4-BE49-F238E27FC236}">
                <a16:creationId xmlns="" xmlns:a16="http://schemas.microsoft.com/office/drawing/2014/main" id="{2A438058-9625-422A-8F1B-63D2D81603E5}"/>
              </a:ext>
            </a:extLst>
          </p:cNvPr>
          <p:cNvSpPr txBox="1"/>
          <p:nvPr/>
        </p:nvSpPr>
        <p:spPr>
          <a:xfrm>
            <a:off x="3282205" y="8544366"/>
            <a:ext cx="16826809" cy="2456059"/>
          </a:xfrm>
          <a:prstGeom prst="rect">
            <a:avLst/>
          </a:prstGeom>
          <a:ln w="12700">
            <a:miter lim="400000"/>
          </a:ln>
          <a:extLst>
            <a:ext uri="{C572A759-6A51-4108-AA02-DFA0A04FC94B}">
              <ma14:wrappingTextBoxFlag xmlns:ma14="http://schemas.microsoft.com/office/mac/drawingml/2011/main" xmlns="" val="1"/>
            </a:ext>
          </a:extLst>
        </p:spPr>
        <p:txBody>
          <a:bodyPr wrap="square" lIns="45721" tIns="45721" rIns="45721" bIns="45721">
            <a:spAutoFit/>
          </a:bodyPr>
          <a:lstStyle>
            <a:lvl1pPr algn="l" defTabSz="457200">
              <a:lnSpc>
                <a:spcPct val="120000"/>
              </a:lnSpc>
              <a:defRPr sz="2800">
                <a:solidFill>
                  <a:srgbClr val="535353"/>
                </a:solidFill>
                <a:latin typeface="Source Han Sans CN Normal"/>
                <a:ea typeface="Source Han Sans CN Normal"/>
                <a:cs typeface="Source Han Sans CN Normal"/>
                <a:sym typeface="Source Han Sans CN Normal"/>
              </a:defRPr>
            </a:lvl1pPr>
          </a:lstStyle>
          <a:p>
            <a:pPr marL="457200" indent="-457200" defTabSz="914400">
              <a:buFont typeface="Wingdings" charset="2"/>
              <a:buChar char="l"/>
              <a:defRPr sz="3400">
                <a:solidFill>
                  <a:srgbClr val="FFFFFF"/>
                </a:solidFill>
                <a:latin typeface="Source Han Sans CN Normal"/>
                <a:ea typeface="Source Han Sans CN Normal"/>
                <a:cs typeface="Source Han Sans CN Normal"/>
                <a:sym typeface="Source Han Sans CN Normal"/>
              </a:defRPr>
            </a:pPr>
            <a:r>
              <a:rPr lang="zh-CN" altLang="en-US" sz="3200">
                <a:latin typeface="思源黑体 CN Normal" panose="020B0400000000000000" pitchFamily="34" charset="-122"/>
                <a:ea typeface="思源黑体 CN Normal" panose="020B0400000000000000" pitchFamily="34" charset="-122"/>
              </a:rPr>
              <a:t>第一部分：请求行，说明本次请求为</a:t>
            </a:r>
            <a:r>
              <a:rPr lang="en-US" altLang="zh-CN" sz="3200">
                <a:latin typeface="思源黑体 CN Normal" panose="020B0400000000000000" pitchFamily="34" charset="-122"/>
                <a:ea typeface="思源黑体 CN Normal" panose="020B0400000000000000" pitchFamily="34" charset="-122"/>
              </a:rPr>
              <a:t>POST</a:t>
            </a:r>
            <a:r>
              <a:rPr lang="zh-CN" altLang="en-US" sz="3200">
                <a:latin typeface="思源黑体 CN Normal" panose="020B0400000000000000" pitchFamily="34" charset="-122"/>
                <a:ea typeface="思源黑体 CN Normal" panose="020B0400000000000000" pitchFamily="34" charset="-122"/>
              </a:rPr>
              <a:t>请求，请求路径为</a:t>
            </a:r>
            <a:r>
              <a:rPr lang="en-US" altLang="zh-CN" sz="3200">
                <a:latin typeface="思源黑体 CN Normal" panose="020B0400000000000000" pitchFamily="34" charset="-122"/>
                <a:ea typeface="思源黑体 CN Normal" panose="020B0400000000000000" pitchFamily="34" charset="-122"/>
              </a:rPr>
              <a:t>/login/</a:t>
            </a:r>
            <a:r>
              <a:rPr lang="zh-CN" altLang="en-US" sz="3200">
                <a:latin typeface="思源黑体 CN Normal" panose="020B0400000000000000" pitchFamily="34" charset="-122"/>
                <a:ea typeface="思源黑体 CN Normal" panose="020B0400000000000000" pitchFamily="34" charset="-122"/>
              </a:rPr>
              <a:t>，协议版本为</a:t>
            </a:r>
            <a:r>
              <a:rPr lang="en-US" altLang="zh-CN" sz="3200">
                <a:latin typeface="思源黑体 CN Normal" panose="020B0400000000000000" pitchFamily="34" charset="-122"/>
                <a:ea typeface="思源黑体 CN Normal" panose="020B0400000000000000" pitchFamily="34" charset="-122"/>
              </a:rPr>
              <a:t>HTTP </a:t>
            </a:r>
            <a:r>
              <a:rPr lang="en-US" altLang="zh-CN" sz="3200" smtClean="0">
                <a:latin typeface="思源黑体 CN Normal" panose="020B0400000000000000" pitchFamily="34" charset="-122"/>
                <a:ea typeface="思源黑体 CN Normal" panose="020B0400000000000000" pitchFamily="34" charset="-122"/>
              </a:rPr>
              <a:t>1.1</a:t>
            </a:r>
          </a:p>
          <a:p>
            <a:pPr marL="457200" indent="-457200" defTabSz="914400">
              <a:buFont typeface="Wingdings" charset="2"/>
              <a:buChar char="l"/>
              <a:defRPr sz="3400">
                <a:solidFill>
                  <a:srgbClr val="FFFFFF"/>
                </a:solidFill>
                <a:latin typeface="Source Han Sans CN Normal"/>
                <a:ea typeface="Source Han Sans CN Normal"/>
                <a:cs typeface="Source Han Sans CN Normal"/>
                <a:sym typeface="Source Han Sans CN Normal"/>
              </a:defRPr>
            </a:pPr>
            <a:r>
              <a:rPr lang="zh-CN" altLang="en-US" sz="3200">
                <a:latin typeface="思源黑体 CN Normal" panose="020B0400000000000000" pitchFamily="34" charset="-122"/>
                <a:ea typeface="思源黑体 CN Normal" panose="020B0400000000000000" pitchFamily="34" charset="-122"/>
              </a:rPr>
              <a:t>第二部分：请求头，说明</a:t>
            </a:r>
            <a:r>
              <a:rPr lang="en-US" altLang="zh-CN" sz="3200">
                <a:latin typeface="思源黑体 CN Normal" panose="020B0400000000000000" pitchFamily="34" charset="-122"/>
                <a:ea typeface="思源黑体 CN Normal" panose="020B0400000000000000" pitchFamily="34" charset="-122"/>
              </a:rPr>
              <a:t>User-Agent</a:t>
            </a:r>
            <a:r>
              <a:rPr lang="zh-CN" altLang="en-US" sz="3200">
                <a:latin typeface="思源黑体 CN Normal" panose="020B0400000000000000" pitchFamily="34" charset="-122"/>
                <a:ea typeface="思源黑体 CN Normal" panose="020B0400000000000000" pitchFamily="34" charset="-122"/>
              </a:rPr>
              <a:t>、</a:t>
            </a:r>
            <a:r>
              <a:rPr lang="en-US" altLang="zh-CN" sz="3200">
                <a:latin typeface="思源黑体 CN Normal" panose="020B0400000000000000" pitchFamily="34" charset="-122"/>
                <a:ea typeface="思源黑体 CN Normal" panose="020B0400000000000000" pitchFamily="34" charset="-122"/>
              </a:rPr>
              <a:t>Connection</a:t>
            </a:r>
            <a:r>
              <a:rPr lang="zh-CN" altLang="en-US" sz="3200">
                <a:latin typeface="思源黑体 CN Normal" panose="020B0400000000000000" pitchFamily="34" charset="-122"/>
                <a:ea typeface="思源黑体 CN Normal" panose="020B0400000000000000" pitchFamily="34" charset="-122"/>
              </a:rPr>
              <a:t>、</a:t>
            </a:r>
            <a:r>
              <a:rPr lang="en-US" altLang="zh-CN" sz="3200">
                <a:latin typeface="思源黑体 CN Normal" panose="020B0400000000000000" pitchFamily="34" charset="-122"/>
                <a:ea typeface="思源黑体 CN Normal" panose="020B0400000000000000" pitchFamily="34" charset="-122"/>
              </a:rPr>
              <a:t>Accept</a:t>
            </a:r>
            <a:r>
              <a:rPr lang="zh-CN" altLang="en-US" sz="3200">
                <a:latin typeface="思源黑体 CN Normal" panose="020B0400000000000000" pitchFamily="34" charset="-122"/>
                <a:ea typeface="思源黑体 CN Normal" panose="020B0400000000000000" pitchFamily="34" charset="-122"/>
              </a:rPr>
              <a:t>等字段</a:t>
            </a:r>
            <a:r>
              <a:rPr lang="zh-CN" altLang="en-US" sz="3200" smtClean="0">
                <a:latin typeface="思源黑体 CN Normal" panose="020B0400000000000000" pitchFamily="34" charset="-122"/>
                <a:ea typeface="思源黑体 CN Normal" panose="020B0400000000000000" pitchFamily="34" charset="-122"/>
              </a:rPr>
              <a:t>信息</a:t>
            </a:r>
            <a:endParaRPr lang="en-US" altLang="zh-CN" sz="3200" smtClean="0">
              <a:latin typeface="思源黑体 CN Normal" panose="020B0400000000000000" pitchFamily="34" charset="-122"/>
              <a:ea typeface="思源黑体 CN Normal" panose="020B0400000000000000" pitchFamily="34" charset="-122"/>
            </a:endParaRPr>
          </a:p>
          <a:p>
            <a:pPr marL="457200" indent="-457200" defTabSz="914400">
              <a:buFont typeface="Wingdings" charset="2"/>
              <a:buChar char="l"/>
              <a:defRPr sz="3400">
                <a:solidFill>
                  <a:srgbClr val="FFFFFF"/>
                </a:solidFill>
                <a:latin typeface="Source Han Sans CN Normal"/>
                <a:ea typeface="Source Han Sans CN Normal"/>
                <a:cs typeface="Source Han Sans CN Normal"/>
                <a:sym typeface="Source Han Sans CN Normal"/>
              </a:defRPr>
            </a:pPr>
            <a:r>
              <a:rPr lang="zh-CN" altLang="en-US" sz="3200">
                <a:latin typeface="思源黑体 CN Normal" panose="020B0400000000000000" pitchFamily="34" charset="-122"/>
                <a:ea typeface="思源黑体 CN Normal" panose="020B0400000000000000" pitchFamily="34" charset="-122"/>
              </a:rPr>
              <a:t>第三部分：空行，请求头后面的空行是必须的</a:t>
            </a:r>
            <a:endParaRPr lang="en-US" altLang="zh-CN" sz="3200" smtClean="0">
              <a:latin typeface="思源黑体 CN Normal" panose="020B0400000000000000" pitchFamily="34" charset="-122"/>
              <a:ea typeface="思源黑体 CN Normal" panose="020B0400000000000000" pitchFamily="34" charset="-122"/>
            </a:endParaRPr>
          </a:p>
          <a:p>
            <a:pPr marL="457200" indent="-457200" defTabSz="914400">
              <a:buFont typeface="Wingdings" charset="2"/>
              <a:buChar char="l"/>
              <a:defRPr sz="3400">
                <a:solidFill>
                  <a:srgbClr val="FFFFFF"/>
                </a:solidFill>
                <a:latin typeface="Source Han Sans CN Normal"/>
                <a:ea typeface="Source Han Sans CN Normal"/>
                <a:cs typeface="Source Han Sans CN Normal"/>
                <a:sym typeface="Source Han Sans CN Normal"/>
              </a:defRPr>
            </a:pPr>
            <a:r>
              <a:rPr lang="zh-CN" altLang="en-US" sz="3200">
                <a:latin typeface="思源黑体 CN Normal" panose="020B0400000000000000" pitchFamily="34" charset="-122"/>
                <a:ea typeface="思源黑体 CN Normal" panose="020B0400000000000000" pitchFamily="34" charset="-122"/>
              </a:rPr>
              <a:t>第四部分：请求数据，数据格式为</a:t>
            </a:r>
            <a:r>
              <a:rPr lang="en-US" altLang="zh-CN" sz="3200">
                <a:latin typeface="思源黑体 CN Normal" panose="020B0400000000000000" pitchFamily="34" charset="-122"/>
                <a:ea typeface="思源黑体 CN Normal" panose="020B0400000000000000" pitchFamily="34" charset="-122"/>
              </a:rPr>
              <a:t>x-www-form-urlencoded</a:t>
            </a:r>
            <a:r>
              <a:rPr lang="zh-CN" altLang="en-US" sz="3200" smtClean="0">
                <a:latin typeface="思源黑体 CN Normal" panose="020B0400000000000000" pitchFamily="34" charset="-122"/>
                <a:ea typeface="思源黑体 CN Normal" panose="020B0400000000000000" pitchFamily="34" charset="-122"/>
              </a:rPr>
              <a:t>请求</a:t>
            </a:r>
            <a:r>
              <a:rPr lang="zh-CN" altLang="en-US" sz="3200" smtClean="0">
                <a:latin typeface="思源黑体 CN Normal" panose="020B0400000000000000" pitchFamily="34" charset="-122"/>
                <a:ea typeface="思源黑体 CN Normal" panose="020B0400000000000000" pitchFamily="34" charset="-122"/>
              </a:rPr>
              <a:t>数据</a:t>
            </a:r>
            <a:endParaRPr lang="zh-CN" altLang="en-US" sz="3200" dirty="0">
              <a:latin typeface="思源黑体 CN Normal" panose="020B0400000000000000" pitchFamily="34" charset="-122"/>
              <a:ea typeface="思源黑体 CN Normal" panose="020B0400000000000000" pitchFamily="34" charset="-122"/>
            </a:endParaRPr>
          </a:p>
        </p:txBody>
      </p:sp>
      <p:sp>
        <p:nvSpPr>
          <p:cNvPr id="19" name="学习历程回溯">
            <a:extLst>
              <a:ext uri="{FF2B5EF4-FFF2-40B4-BE49-F238E27FC236}">
                <a16:creationId xmlns="" xmlns:a16="http://schemas.microsoft.com/office/drawing/2014/main" id="{1EC3F8E1-E01F-4DAC-BC9F-E6A13DD5DB15}"/>
              </a:ext>
            </a:extLst>
          </p:cNvPr>
          <p:cNvSpPr txBox="1"/>
          <p:nvPr/>
        </p:nvSpPr>
        <p:spPr>
          <a:xfrm>
            <a:off x="3304419" y="7735617"/>
            <a:ext cx="3137528" cy="646333"/>
          </a:xfrm>
          <a:prstGeom prst="rect">
            <a:avLst/>
          </a:prstGeom>
          <a:ln w="12700">
            <a:miter lim="400000"/>
          </a:ln>
          <a:extLst>
            <a:ext uri="{C572A759-6A51-4108-AA02-DFA0A04FC94B}">
              <ma14:wrappingTextBoxFlag xmlns:ma14="http://schemas.microsoft.com/office/mac/drawingml/2011/main" xmlns="" val="1"/>
            </a:ext>
          </a:extLst>
        </p:spPr>
        <p:txBody>
          <a:bodyPr wrap="none" lIns="45721" tIns="45721" rIns="45721" bIns="45721">
            <a:spAutoFit/>
          </a:bodyPr>
          <a:lstStyle>
            <a:lvl1pPr algn="l" defTabSz="914400">
              <a:defRPr sz="3600">
                <a:latin typeface="Source Han Sans CN Medium"/>
                <a:ea typeface="Source Han Sans CN Medium"/>
                <a:cs typeface="Source Han Sans CN Medium"/>
                <a:sym typeface="Source Han Sans CN Medium"/>
              </a:defRPr>
            </a:lvl1pPr>
          </a:lstStyle>
          <a:p>
            <a:r>
              <a:rPr lang="en-US" altLang="zh-CN" smtClean="0">
                <a:solidFill>
                  <a:schemeClr val="bg1"/>
                </a:solidFill>
                <a:latin typeface="思源黑体 CN Medium" panose="020B0600000000000000" pitchFamily="34" charset="-122"/>
                <a:ea typeface="思源黑体 CN Medium" panose="020B0600000000000000" pitchFamily="34" charset="-122"/>
              </a:rPr>
              <a:t>POST</a:t>
            </a:r>
            <a:r>
              <a:rPr lang="zh-CN" altLang="en-US" smtClean="0">
                <a:solidFill>
                  <a:schemeClr val="bg1"/>
                </a:solidFill>
                <a:latin typeface="思源黑体 CN Medium" panose="020B0600000000000000" pitchFamily="34" charset="-122"/>
                <a:ea typeface="思源黑体 CN Medium" panose="020B0600000000000000" pitchFamily="34" charset="-122"/>
              </a:rPr>
              <a:t>请求报文</a:t>
            </a:r>
            <a:endParaRPr dirty="0">
              <a:solidFill>
                <a:schemeClr val="bg1"/>
              </a:solidFill>
              <a:latin typeface="思源黑体 CN Medium" panose="020B0600000000000000" pitchFamily="34" charset="-122"/>
              <a:ea typeface="思源黑体 CN Medium" panose="020B0600000000000000" pitchFamily="34" charset="-122"/>
            </a:endParaRPr>
          </a:p>
        </p:txBody>
      </p:sp>
      <p:sp>
        <p:nvSpPr>
          <p:cNvPr id="21" name="矩形 20">
            <a:extLst>
              <a:ext uri="{FF2B5EF4-FFF2-40B4-BE49-F238E27FC236}">
                <a16:creationId xmlns="" xmlns:a16="http://schemas.microsoft.com/office/drawing/2014/main" id="{DD4663EC-2B6E-484A-8652-B4D4FE5658C8}"/>
              </a:ext>
            </a:extLst>
          </p:cNvPr>
          <p:cNvSpPr/>
          <p:nvPr/>
        </p:nvSpPr>
        <p:spPr>
          <a:xfrm>
            <a:off x="2930372" y="2295174"/>
            <a:ext cx="17178642" cy="5130001"/>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POST /login/ HTTP/1.1</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Host: passport.233.com</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User-Agent: Mozilla/5.0 (Windows NT 10.0; Win64; x64) AppleWebKit/537.36 (KHTML, like Gecko) Chrome/80.0.3987.149 Safari/537.36</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Connection: keep-alive</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Accept: text/html,application/xhtml+xml,application/xml;q=0.9,image/webp,image/apng,*/*;q=0.8,application/signed-exchange;v=b3;q=0.9</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Cache-Control: no-cache</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Content-Type: application/x-www-form-urlencoded</a:t>
            </a:r>
          </a:p>
          <a:p>
            <a:pPr lvl="1"/>
            <a:endPar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endParaRP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user=aaa&amp;pass=aaa</a:t>
            </a:r>
            <a:endParaRPr kumimoji="1" lang="en-US" altLang="zh-CN" sz="22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3860095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9"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6"/>
          <p:cNvSpPr>
            <a:spLocks noGrp="1"/>
          </p:cNvSpPr>
          <p:nvPr/>
        </p:nvSpPr>
        <p:spPr>
          <a:xfrm>
            <a:off x="719908" y="560624"/>
            <a:ext cx="21599655"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b="1" smtClean="0">
                <a:solidFill>
                  <a:schemeClr val="accent5"/>
                </a:solidFill>
                <a:latin typeface="思源黑体 CN Bold" panose="020B0800000000000000" charset="-122"/>
                <a:ea typeface="思源黑体 CN Bold" panose="020B0800000000000000" charset="-122"/>
                <a:sym typeface="+mn-ea"/>
              </a:rPr>
              <a:t>响应报文</a:t>
            </a:r>
            <a:endParaRPr lang="en-US" altLang="zh-CN" sz="6600" b="1" dirty="0">
              <a:solidFill>
                <a:schemeClr val="accent5"/>
              </a:solidFill>
              <a:latin typeface="思源黑体 CN Bold" panose="020B0800000000000000" charset="-122"/>
              <a:ea typeface="思源黑体 CN Bold" panose="020B0800000000000000" charset="-122"/>
              <a:sym typeface="+mn-ea"/>
            </a:endParaRPr>
          </a:p>
        </p:txBody>
      </p:sp>
      <p:sp>
        <p:nvSpPr>
          <p:cNvPr id="12" name="矩形 11">
            <a:extLst>
              <a:ext uri="{FF2B5EF4-FFF2-40B4-BE49-F238E27FC236}">
                <a16:creationId xmlns="" xmlns:a16="http://schemas.microsoft.com/office/drawing/2014/main" id="{5C115680-B283-4F0D-8FAB-16C24DEA3D48}"/>
              </a:ext>
            </a:extLst>
          </p:cNvPr>
          <p:cNvSpPr/>
          <p:nvPr/>
        </p:nvSpPr>
        <p:spPr>
          <a:xfrm>
            <a:off x="2930373" y="7425175"/>
            <a:ext cx="17178642" cy="4513264"/>
          </a:xfrm>
          <a:prstGeom prst="rect">
            <a:avLst/>
          </a:prstGeom>
          <a:solidFill>
            <a:srgbClr val="157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统计每日学习时长…">
            <a:extLst>
              <a:ext uri="{FF2B5EF4-FFF2-40B4-BE49-F238E27FC236}">
                <a16:creationId xmlns="" xmlns:a16="http://schemas.microsoft.com/office/drawing/2014/main" id="{2A438058-9625-422A-8F1B-63D2D81603E5}"/>
              </a:ext>
            </a:extLst>
          </p:cNvPr>
          <p:cNvSpPr txBox="1"/>
          <p:nvPr/>
        </p:nvSpPr>
        <p:spPr>
          <a:xfrm>
            <a:off x="3282205" y="8544366"/>
            <a:ext cx="16826809" cy="2603792"/>
          </a:xfrm>
          <a:prstGeom prst="rect">
            <a:avLst/>
          </a:prstGeom>
          <a:ln w="12700">
            <a:miter lim="400000"/>
          </a:ln>
          <a:extLst>
            <a:ext uri="{C572A759-6A51-4108-AA02-DFA0A04FC94B}">
              <ma14:wrappingTextBoxFlag xmlns:ma14="http://schemas.microsoft.com/office/mac/drawingml/2011/main" xmlns="" val="1"/>
            </a:ext>
          </a:extLst>
        </p:spPr>
        <p:txBody>
          <a:bodyPr wrap="square" lIns="45721" tIns="45721" rIns="45721" bIns="45721">
            <a:spAutoFit/>
          </a:bodyPr>
          <a:lstStyle>
            <a:lvl1pPr algn="l" defTabSz="457200">
              <a:lnSpc>
                <a:spcPct val="120000"/>
              </a:lnSpc>
              <a:defRPr sz="2800">
                <a:solidFill>
                  <a:srgbClr val="535353"/>
                </a:solidFill>
                <a:latin typeface="Source Han Sans CN Normal"/>
                <a:ea typeface="Source Han Sans CN Normal"/>
                <a:cs typeface="Source Han Sans CN Normal"/>
                <a:sym typeface="Source Han Sans CN Normal"/>
              </a:defRPr>
            </a:lvl1pPr>
          </a:lstStyle>
          <a:p>
            <a:pPr marL="457200" indent="-457200" defTabSz="914400">
              <a:buFont typeface="Wingdings" charset="2"/>
              <a:buChar char="l"/>
              <a:defRPr sz="3400">
                <a:solidFill>
                  <a:srgbClr val="FFFFFF"/>
                </a:solidFill>
                <a:latin typeface="Source Han Sans CN Normal"/>
                <a:ea typeface="Source Han Sans CN Normal"/>
                <a:cs typeface="Source Han Sans CN Normal"/>
                <a:sym typeface="Source Han Sans CN Normal"/>
              </a:defRPr>
            </a:pPr>
            <a:r>
              <a:rPr lang="zh-CN" altLang="en-US">
                <a:latin typeface="思源黑体 CN Normal" panose="020B0400000000000000" pitchFamily="34" charset="-122"/>
                <a:ea typeface="思源黑体 CN Normal" panose="020B0400000000000000" pitchFamily="34" charset="-122"/>
              </a:rPr>
              <a:t>第一部分：状态行，由</a:t>
            </a:r>
            <a:r>
              <a:rPr lang="en-US" altLang="zh-CN">
                <a:latin typeface="思源黑体 CN Normal" panose="020B0400000000000000" pitchFamily="34" charset="-122"/>
                <a:ea typeface="思源黑体 CN Normal" panose="020B0400000000000000" pitchFamily="34" charset="-122"/>
              </a:rPr>
              <a:t>HTTP</a:t>
            </a:r>
            <a:r>
              <a:rPr lang="zh-CN" altLang="en-US">
                <a:latin typeface="思源黑体 CN Normal" panose="020B0400000000000000" pitchFamily="34" charset="-122"/>
                <a:ea typeface="思源黑体 CN Normal" panose="020B0400000000000000" pitchFamily="34" charset="-122"/>
              </a:rPr>
              <a:t>协议版本、状态码和状态消息</a:t>
            </a:r>
            <a:r>
              <a:rPr lang="zh-CN" altLang="en-US" smtClean="0">
                <a:latin typeface="思源黑体 CN Normal" panose="020B0400000000000000" pitchFamily="34" charset="-122"/>
                <a:ea typeface="思源黑体 CN Normal" panose="020B0400000000000000" pitchFamily="34" charset="-122"/>
              </a:rPr>
              <a:t>组成</a:t>
            </a:r>
            <a:endParaRPr lang="en-US" altLang="zh-CN" smtClean="0">
              <a:latin typeface="思源黑体 CN Normal" panose="020B0400000000000000" pitchFamily="34" charset="-122"/>
              <a:ea typeface="思源黑体 CN Normal" panose="020B0400000000000000" pitchFamily="34" charset="-122"/>
            </a:endParaRPr>
          </a:p>
          <a:p>
            <a:pPr marL="457200" indent="-457200" defTabSz="914400">
              <a:buFont typeface="Wingdings" charset="2"/>
              <a:buChar char="l"/>
              <a:defRPr sz="3400">
                <a:solidFill>
                  <a:srgbClr val="FFFFFF"/>
                </a:solidFill>
                <a:latin typeface="Source Han Sans CN Normal"/>
                <a:ea typeface="Source Han Sans CN Normal"/>
                <a:cs typeface="Source Han Sans CN Normal"/>
                <a:sym typeface="Source Han Sans CN Normal"/>
              </a:defRPr>
            </a:pPr>
            <a:r>
              <a:rPr lang="zh-CN" altLang="en-US">
                <a:latin typeface="思源黑体 CN Normal" panose="020B0400000000000000" pitchFamily="34" charset="-122"/>
                <a:ea typeface="思源黑体 CN Normal" panose="020B0400000000000000" pitchFamily="34" charset="-122"/>
              </a:rPr>
              <a:t>第二部分：响应头，用来说明客户端要使用的一些</a:t>
            </a:r>
            <a:r>
              <a:rPr lang="zh-CN" altLang="en-US" smtClean="0">
                <a:latin typeface="思源黑体 CN Normal" panose="020B0400000000000000" pitchFamily="34" charset="-122"/>
                <a:ea typeface="思源黑体 CN Normal" panose="020B0400000000000000" pitchFamily="34" charset="-122"/>
              </a:rPr>
              <a:t>信息</a:t>
            </a:r>
            <a:endParaRPr lang="en-US" altLang="zh-CN" smtClean="0">
              <a:latin typeface="思源黑体 CN Normal" panose="020B0400000000000000" pitchFamily="34" charset="-122"/>
              <a:ea typeface="思源黑体 CN Normal" panose="020B0400000000000000" pitchFamily="34" charset="-122"/>
            </a:endParaRPr>
          </a:p>
          <a:p>
            <a:pPr marL="457200" indent="-457200" defTabSz="914400">
              <a:buFont typeface="Wingdings" charset="2"/>
              <a:buChar char="l"/>
              <a:defRPr sz="3400">
                <a:solidFill>
                  <a:srgbClr val="FFFFFF"/>
                </a:solidFill>
                <a:latin typeface="Source Han Sans CN Normal"/>
                <a:ea typeface="Source Han Sans CN Normal"/>
                <a:cs typeface="Source Han Sans CN Normal"/>
                <a:sym typeface="Source Han Sans CN Normal"/>
              </a:defRPr>
            </a:pPr>
            <a:r>
              <a:rPr lang="zh-CN" altLang="en-US">
                <a:latin typeface="思源黑体 CN Normal" panose="020B0400000000000000" pitchFamily="34" charset="-122"/>
                <a:ea typeface="思源黑体 CN Normal" panose="020B0400000000000000" pitchFamily="34" charset="-122"/>
              </a:rPr>
              <a:t>第三部分：空行，响应头后边的空行是必须</a:t>
            </a:r>
            <a:r>
              <a:rPr lang="zh-CN" altLang="en-US" smtClean="0">
                <a:latin typeface="思源黑体 CN Normal" panose="020B0400000000000000" pitchFamily="34" charset="-122"/>
                <a:ea typeface="思源黑体 CN Normal" panose="020B0400000000000000" pitchFamily="34" charset="-122"/>
              </a:rPr>
              <a:t>的</a:t>
            </a:r>
            <a:endParaRPr lang="en-US" altLang="zh-CN" smtClean="0">
              <a:latin typeface="思源黑体 CN Normal" panose="020B0400000000000000" pitchFamily="34" charset="-122"/>
              <a:ea typeface="思源黑体 CN Normal" panose="020B0400000000000000" pitchFamily="34" charset="-122"/>
            </a:endParaRPr>
          </a:p>
          <a:p>
            <a:pPr marL="457200" indent="-457200" defTabSz="914400">
              <a:buFont typeface="Wingdings" charset="2"/>
              <a:buChar char="l"/>
              <a:defRPr sz="3400">
                <a:solidFill>
                  <a:srgbClr val="FFFFFF"/>
                </a:solidFill>
                <a:latin typeface="Source Han Sans CN Normal"/>
                <a:ea typeface="Source Han Sans CN Normal"/>
                <a:cs typeface="Source Han Sans CN Normal"/>
                <a:sym typeface="Source Han Sans CN Normal"/>
              </a:defRPr>
            </a:pPr>
            <a:r>
              <a:rPr lang="zh-CN" altLang="en-US">
                <a:latin typeface="思源黑体 CN Normal" panose="020B0400000000000000" pitchFamily="34" charset="-122"/>
                <a:ea typeface="思源黑体 CN Normal" panose="020B0400000000000000" pitchFamily="34" charset="-122"/>
              </a:rPr>
              <a:t>第四部分：响应正文，服务器返回给客户端的文本</a:t>
            </a:r>
            <a:r>
              <a:rPr lang="zh-CN" altLang="en-US" smtClean="0">
                <a:latin typeface="思源黑体 CN Normal" panose="020B0400000000000000" pitchFamily="34" charset="-122"/>
                <a:ea typeface="思源黑体 CN Normal" panose="020B0400000000000000" pitchFamily="34" charset="-122"/>
              </a:rPr>
              <a:t>信息</a:t>
            </a:r>
            <a:endParaRPr lang="zh-CN" altLang="en-US" dirty="0">
              <a:latin typeface="思源黑体 CN Normal" panose="020B0400000000000000" pitchFamily="34" charset="-122"/>
              <a:ea typeface="思源黑体 CN Normal" panose="020B0400000000000000" pitchFamily="34" charset="-122"/>
            </a:endParaRPr>
          </a:p>
        </p:txBody>
      </p:sp>
      <p:sp>
        <p:nvSpPr>
          <p:cNvPr id="19" name="学习历程回溯">
            <a:extLst>
              <a:ext uri="{FF2B5EF4-FFF2-40B4-BE49-F238E27FC236}">
                <a16:creationId xmlns="" xmlns:a16="http://schemas.microsoft.com/office/drawing/2014/main" id="{1EC3F8E1-E01F-4DAC-BC9F-E6A13DD5DB15}"/>
              </a:ext>
            </a:extLst>
          </p:cNvPr>
          <p:cNvSpPr txBox="1"/>
          <p:nvPr/>
        </p:nvSpPr>
        <p:spPr>
          <a:xfrm>
            <a:off x="3304419" y="7735617"/>
            <a:ext cx="1938994" cy="646333"/>
          </a:xfrm>
          <a:prstGeom prst="rect">
            <a:avLst/>
          </a:prstGeom>
          <a:ln w="12700">
            <a:miter lim="400000"/>
          </a:ln>
          <a:extLst>
            <a:ext uri="{C572A759-6A51-4108-AA02-DFA0A04FC94B}">
              <ma14:wrappingTextBoxFlag xmlns:ma14="http://schemas.microsoft.com/office/mac/drawingml/2011/main" xmlns="" val="1"/>
            </a:ext>
          </a:extLst>
        </p:spPr>
        <p:txBody>
          <a:bodyPr wrap="none" lIns="45721" tIns="45721" rIns="45721" bIns="45721">
            <a:spAutoFit/>
          </a:bodyPr>
          <a:lstStyle>
            <a:lvl1pPr algn="l" defTabSz="914400">
              <a:defRPr sz="3600">
                <a:latin typeface="Source Han Sans CN Medium"/>
                <a:ea typeface="Source Han Sans CN Medium"/>
                <a:cs typeface="Source Han Sans CN Medium"/>
                <a:sym typeface="Source Han Sans CN Medium"/>
              </a:defRPr>
            </a:lvl1pPr>
          </a:lstStyle>
          <a:p>
            <a:r>
              <a:rPr lang="zh-CN" altLang="en-US" smtClean="0">
                <a:solidFill>
                  <a:schemeClr val="bg1"/>
                </a:solidFill>
                <a:latin typeface="思源黑体 CN Medium" panose="020B0600000000000000" pitchFamily="34" charset="-122"/>
                <a:ea typeface="思源黑体 CN Medium" panose="020B0600000000000000" pitchFamily="34" charset="-122"/>
              </a:rPr>
              <a:t>响应报文</a:t>
            </a:r>
            <a:endParaRPr dirty="0">
              <a:solidFill>
                <a:schemeClr val="bg1"/>
              </a:solidFill>
              <a:latin typeface="思源黑体 CN Medium" panose="020B0600000000000000" pitchFamily="34" charset="-122"/>
              <a:ea typeface="思源黑体 CN Medium" panose="020B0600000000000000" pitchFamily="34" charset="-122"/>
            </a:endParaRPr>
          </a:p>
        </p:txBody>
      </p:sp>
      <p:sp>
        <p:nvSpPr>
          <p:cNvPr id="21" name="矩形 20">
            <a:extLst>
              <a:ext uri="{FF2B5EF4-FFF2-40B4-BE49-F238E27FC236}">
                <a16:creationId xmlns="" xmlns:a16="http://schemas.microsoft.com/office/drawing/2014/main" id="{DD4663EC-2B6E-484A-8652-B4D4FE5658C8}"/>
              </a:ext>
            </a:extLst>
          </p:cNvPr>
          <p:cNvSpPr/>
          <p:nvPr/>
        </p:nvSpPr>
        <p:spPr>
          <a:xfrm>
            <a:off x="2930372" y="2295174"/>
            <a:ext cx="17178642" cy="5130001"/>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HTTP/1.1 200 OK</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Date: Tue, 24 Mar 2020 09:16:56 GMT</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Server: Apache</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Last-Modified: Tue, 24 Mar 2020 07:34:41 GMT</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ETag: "1033dd-1070c-5a194c8e4db08"</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Accept-Ranges: bytes</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Vary: Accept-Encoding,User-Agent</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Content-Encoding: gzip</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Content-Length: 13951</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Keep-Alive: timeout=15, max=299</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Connection: Keep-Alive</a:t>
            </a:r>
          </a:p>
          <a:p>
            <a:pPr lvl="1"/>
            <a:r>
              <a:rPr kumimoji="1" lang="en-US" altLang="zh-CN">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Content-Type: text/html</a:t>
            </a:r>
            <a:endParaRPr kumimoji="1" lang="en-US" altLang="zh-CN" sz="22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21360576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9" grpId="0" animBg="1"/>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96DFAD-5D60-4A4E-9357-D1CC052F52E4}"/>
              </a:ext>
            </a:extLst>
          </p:cNvPr>
          <p:cNvSpPr>
            <a:spLocks noGrp="1"/>
          </p:cNvSpPr>
          <p:nvPr>
            <p:ph type="title"/>
          </p:nvPr>
        </p:nvSpPr>
        <p:spPr/>
        <p:txBody>
          <a:bodyPr/>
          <a:lstStyle/>
          <a:p>
            <a:r>
              <a:rPr lang="en-US" altLang="zh-CN" smtClean="0"/>
              <a:t>HTTP</a:t>
            </a:r>
            <a:r>
              <a:rPr lang="zh-CN" altLang="en-US" smtClean="0"/>
              <a:t>状态码</a:t>
            </a:r>
            <a:endParaRPr lang="zh-CN" altLang="en-US"/>
          </a:p>
        </p:txBody>
      </p:sp>
      <p:sp>
        <p:nvSpPr>
          <p:cNvPr id="6" name="矩形 5">
            <a:extLst>
              <a:ext uri="{FF2B5EF4-FFF2-40B4-BE49-F238E27FC236}">
                <a16:creationId xmlns="" xmlns:a16="http://schemas.microsoft.com/office/drawing/2014/main" id="{F7FD57A8-EBC2-4D34-9382-4700749070E5}"/>
              </a:ext>
            </a:extLst>
          </p:cNvPr>
          <p:cNvSpPr/>
          <p:nvPr/>
        </p:nvSpPr>
        <p:spPr>
          <a:xfrm>
            <a:off x="2339695" y="3664187"/>
            <a:ext cx="18179999" cy="6010988"/>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a:extLst>
              <a:ext uri="{FF2B5EF4-FFF2-40B4-BE49-F238E27FC236}">
                <a16:creationId xmlns="" xmlns:a16="http://schemas.microsoft.com/office/drawing/2014/main" id="{B93D995B-8464-41E5-80F3-05607ECF1D1F}"/>
              </a:ext>
            </a:extLst>
          </p:cNvPr>
          <p:cNvSpPr txBox="1"/>
          <p:nvPr/>
        </p:nvSpPr>
        <p:spPr>
          <a:xfrm>
            <a:off x="2812193" y="5148893"/>
            <a:ext cx="17707501" cy="424731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en-US" altLang="zh-CN" sz="3600" b="1">
                <a:latin typeface="思源黑体 CN Normal" panose="020B0400000000000000" pitchFamily="34" charset="-122"/>
                <a:ea typeface="思源黑体 CN Normal" panose="020B0400000000000000" pitchFamily="34" charset="-122"/>
              </a:rPr>
              <a:t>1xx</a:t>
            </a:r>
            <a:r>
              <a:rPr lang="zh-CN" altLang="en-US" sz="3600" b="1">
                <a:latin typeface="思源黑体 CN Normal" panose="020B0400000000000000" pitchFamily="34" charset="-122"/>
                <a:ea typeface="思源黑体 CN Normal" panose="020B0400000000000000" pitchFamily="34" charset="-122"/>
              </a:rPr>
              <a:t>：指示</a:t>
            </a:r>
            <a:r>
              <a:rPr lang="zh-CN" altLang="en-US" sz="3600" b="1" smtClean="0">
                <a:latin typeface="思源黑体 CN Normal" panose="020B0400000000000000" pitchFamily="34" charset="-122"/>
                <a:ea typeface="思源黑体 CN Normal" panose="020B0400000000000000" pitchFamily="34" charset="-122"/>
              </a:rPr>
              <a:t>信息</a:t>
            </a:r>
            <a:r>
              <a:rPr lang="en-US" altLang="zh-CN" sz="3600" b="1" smtClean="0">
                <a:latin typeface="思源黑体 CN Normal" panose="020B0400000000000000" pitchFamily="34" charset="-122"/>
                <a:ea typeface="思源黑体 CN Normal" panose="020B0400000000000000" pitchFamily="34" charset="-122"/>
              </a:rPr>
              <a:t>			</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表示请求已接收，继续处理</a:t>
            </a:r>
            <a:endParaRPr lang="zh-CN" altLang="en-US" sz="3600" dirty="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en-US" altLang="zh-CN" sz="3600" b="1">
                <a:latin typeface="思源黑体 CN Normal" panose="020B0400000000000000" pitchFamily="34" charset="-122"/>
                <a:ea typeface="思源黑体 CN Normal" panose="020B0400000000000000" pitchFamily="34" charset="-122"/>
                <a:cs typeface="Source Han Sans CN Normal"/>
              </a:rPr>
              <a:t>2xx</a:t>
            </a:r>
            <a:r>
              <a:rPr lang="zh-CN" altLang="en-US" sz="3600" b="1">
                <a:latin typeface="思源黑体 CN Normal" panose="020B0400000000000000" pitchFamily="34" charset="-122"/>
                <a:ea typeface="思源黑体 CN Normal" panose="020B0400000000000000" pitchFamily="34" charset="-122"/>
                <a:cs typeface="Source Han Sans CN Normal"/>
              </a:rPr>
              <a:t>：</a:t>
            </a:r>
            <a:r>
              <a:rPr lang="zh-CN" altLang="en-US" sz="3600" b="1" smtClean="0">
                <a:latin typeface="思源黑体 CN Normal" panose="020B0400000000000000" pitchFamily="34" charset="-122"/>
                <a:ea typeface="思源黑体 CN Normal" panose="020B0400000000000000" pitchFamily="34" charset="-122"/>
                <a:cs typeface="Source Han Sans CN Normal"/>
              </a:rPr>
              <a:t>成功</a:t>
            </a:r>
            <a:r>
              <a:rPr lang="en-US" altLang="zh-CN" sz="3600" b="1" smtClean="0">
                <a:latin typeface="思源黑体 CN Normal" panose="020B0400000000000000" pitchFamily="34" charset="-122"/>
                <a:ea typeface="思源黑体 CN Normal" panose="020B0400000000000000" pitchFamily="34" charset="-122"/>
                <a:cs typeface="Source Han Sans CN Normal"/>
              </a:rPr>
              <a:t>				</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表示请求已成功接收</a:t>
            </a:r>
            <a:endParaRPr lang="zh-CN" altLang="en-US" sz="3600" dirty="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en-US" altLang="zh-CN" sz="3600" b="1">
                <a:latin typeface="思源黑体 CN Normal" panose="020B0400000000000000" pitchFamily="34" charset="-122"/>
                <a:ea typeface="思源黑体 CN Normal" panose="020B0400000000000000" pitchFamily="34" charset="-122"/>
                <a:cs typeface="Source Han Sans CN Normal"/>
              </a:rPr>
              <a:t>3xx</a:t>
            </a:r>
            <a:r>
              <a:rPr lang="zh-CN" altLang="en-US" sz="3600" b="1">
                <a:latin typeface="思源黑体 CN Normal" panose="020B0400000000000000" pitchFamily="34" charset="-122"/>
                <a:ea typeface="思源黑体 CN Normal" panose="020B0400000000000000" pitchFamily="34" charset="-122"/>
                <a:cs typeface="Source Han Sans CN Normal"/>
              </a:rPr>
              <a:t>：</a:t>
            </a:r>
            <a:r>
              <a:rPr lang="zh-CN" altLang="en-US" sz="3600" b="1" smtClean="0">
                <a:latin typeface="思源黑体 CN Normal" panose="020B0400000000000000" pitchFamily="34" charset="-122"/>
                <a:ea typeface="思源黑体 CN Normal" panose="020B0400000000000000" pitchFamily="34" charset="-122"/>
                <a:cs typeface="Source Han Sans CN Normal"/>
              </a:rPr>
              <a:t>重定向</a:t>
            </a:r>
            <a:r>
              <a:rPr lang="en-US" altLang="zh-CN" sz="3600" b="1" smtClean="0">
                <a:latin typeface="思源黑体 CN Normal" panose="020B0400000000000000" pitchFamily="34" charset="-122"/>
                <a:ea typeface="思源黑体 CN Normal" panose="020B0400000000000000" pitchFamily="34" charset="-122"/>
                <a:cs typeface="Source Han Sans CN Normal"/>
              </a:rPr>
              <a:t>			</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表示要完成请求必须进行进一步的操作</a:t>
            </a:r>
            <a:endParaRPr lang="en-US" altLang="zh-CN" sz="3600" dirty="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en-US" altLang="zh-CN" sz="3600" b="1">
                <a:latin typeface="思源黑体 CN Normal" panose="020B0400000000000000" pitchFamily="34" charset="-122"/>
                <a:ea typeface="思源黑体 CN Normal" panose="020B0400000000000000" pitchFamily="34" charset="-122"/>
                <a:cs typeface="Source Han Sans CN Normal"/>
              </a:rPr>
              <a:t>4xx</a:t>
            </a:r>
            <a:r>
              <a:rPr lang="zh-CN" altLang="en-US" sz="3600" b="1">
                <a:latin typeface="思源黑体 CN Normal" panose="020B0400000000000000" pitchFamily="34" charset="-122"/>
                <a:ea typeface="思源黑体 CN Normal" panose="020B0400000000000000" pitchFamily="34" charset="-122"/>
                <a:cs typeface="Source Han Sans CN Normal"/>
              </a:rPr>
              <a:t>：客户端</a:t>
            </a:r>
            <a:r>
              <a:rPr lang="zh-CN" altLang="en-US" sz="3600" b="1" smtClean="0">
                <a:latin typeface="思源黑体 CN Normal" panose="020B0400000000000000" pitchFamily="34" charset="-122"/>
                <a:ea typeface="思源黑体 CN Normal" panose="020B0400000000000000" pitchFamily="34" charset="-122"/>
                <a:cs typeface="Source Han Sans CN Normal"/>
              </a:rPr>
              <a:t>错误</a:t>
            </a:r>
            <a:r>
              <a:rPr lang="en-US" altLang="zh-CN" sz="3600" b="1" smtClean="0">
                <a:latin typeface="思源黑体 CN Normal" panose="020B0400000000000000" pitchFamily="34" charset="-122"/>
                <a:ea typeface="思源黑体 CN Normal" panose="020B0400000000000000" pitchFamily="34" charset="-122"/>
                <a:cs typeface="Source Han Sans CN Normal"/>
              </a:rPr>
              <a:t>		</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表示请求由语法错误或者请求无法实现</a:t>
            </a:r>
            <a:endPar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en-US" altLang="zh-CN" sz="3600" b="1">
                <a:latin typeface="思源黑体 CN Normal" panose="020B0400000000000000" pitchFamily="34" charset="-122"/>
                <a:ea typeface="思源黑体 CN Normal" panose="020B0400000000000000" pitchFamily="34" charset="-122"/>
                <a:cs typeface="Source Han Sans CN Normal"/>
              </a:rPr>
              <a:t>5xx</a:t>
            </a:r>
            <a:r>
              <a:rPr lang="zh-CN" altLang="en-US" sz="3600" b="1">
                <a:latin typeface="思源黑体 CN Normal" panose="020B0400000000000000" pitchFamily="34" charset="-122"/>
                <a:ea typeface="思源黑体 CN Normal" panose="020B0400000000000000" pitchFamily="34" charset="-122"/>
                <a:cs typeface="Source Han Sans CN Normal"/>
              </a:rPr>
              <a:t>：服务器</a:t>
            </a:r>
            <a:r>
              <a:rPr lang="zh-CN" altLang="en-US" sz="3600" b="1" smtClean="0">
                <a:latin typeface="思源黑体 CN Normal" panose="020B0400000000000000" pitchFamily="34" charset="-122"/>
                <a:ea typeface="思源黑体 CN Normal" panose="020B0400000000000000" pitchFamily="34" charset="-122"/>
                <a:cs typeface="Source Han Sans CN Normal"/>
              </a:rPr>
              <a:t>错误</a:t>
            </a:r>
            <a:r>
              <a:rPr lang="en-US" altLang="zh-CN" sz="3600" b="1" smtClean="0">
                <a:latin typeface="思源黑体 CN Normal" panose="020B0400000000000000" pitchFamily="34" charset="-122"/>
                <a:ea typeface="思源黑体 CN Normal" panose="020B0400000000000000" pitchFamily="34" charset="-122"/>
                <a:cs typeface="Source Han Sans CN Normal"/>
              </a:rPr>
              <a:t>		</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表示服务器未能实现合法请求</a:t>
            </a:r>
            <a:endParaRPr lang="zh-CN" altLang="en-US" sz="3600" dirty="0">
              <a:solidFill>
                <a:schemeClr val="tx2"/>
              </a:solidFill>
              <a:latin typeface="思源黑体 CN Normal" panose="020B0400000000000000" pitchFamily="34" charset="-122"/>
              <a:ea typeface="思源黑体 CN Normal" panose="020B0400000000000000" pitchFamily="34" charset="-122"/>
              <a:cs typeface="Source Han Sans CN Normal"/>
            </a:endParaRPr>
          </a:p>
        </p:txBody>
      </p:sp>
      <p:sp>
        <p:nvSpPr>
          <p:cNvPr id="8" name="标题文案">
            <a:extLst>
              <a:ext uri="{FF2B5EF4-FFF2-40B4-BE49-F238E27FC236}">
                <a16:creationId xmlns="" xmlns:a16="http://schemas.microsoft.com/office/drawing/2014/main" id="{59DAAAA0-4AF0-445D-B414-BDB3C2474CED}"/>
              </a:ext>
            </a:extLst>
          </p:cNvPr>
          <p:cNvSpPr txBox="1"/>
          <p:nvPr/>
        </p:nvSpPr>
        <p:spPr>
          <a:xfrm>
            <a:off x="2789693" y="4076163"/>
            <a:ext cx="17371737" cy="782580"/>
          </a:xfrm>
          <a:prstGeom prst="rect">
            <a:avLst/>
          </a:prstGeom>
          <a:ln w="12700">
            <a:miter lim="400000"/>
          </a:ln>
          <a:extLst>
            <a:ext uri="{C572A759-6A51-4108-AA02-DFA0A04FC94B}">
              <ma14:wrappingTextBoxFlag xmlns="" xmlns:ma14="http://schemas.microsoft.com/office/mac/drawingml/2011/main" val="1"/>
            </a:ext>
          </a:extLst>
        </p:spPr>
        <p:txBody>
          <a:bodyPr wrap="none" lIns="67466" tIns="67466" rIns="67466" bIns="67466" anchor="ctr">
            <a:spAutoFit/>
          </a:bodyPr>
          <a:lstStyle>
            <a:lvl1pPr>
              <a:defRPr sz="4200">
                <a:solidFill>
                  <a:srgbClr val="F7541F"/>
                </a:solidFill>
                <a:latin typeface="Source Han Sans CN Medium"/>
                <a:ea typeface="Source Han Sans CN Medium"/>
                <a:cs typeface="Source Han Sans CN Medium"/>
                <a:sym typeface="Source Han Sans CN Medium"/>
              </a:defRPr>
            </a:lvl1pPr>
          </a:lstStyle>
          <a:p>
            <a:r>
              <a:rPr lang="zh-CN" altLang="en-US">
                <a:solidFill>
                  <a:srgbClr val="218DD6"/>
                </a:solidFill>
                <a:latin typeface="思源黑体 CN Medium" panose="020B0600000000000000" pitchFamily="34" charset="-122"/>
                <a:ea typeface="思源黑体 CN Medium" panose="020B0600000000000000" pitchFamily="34" charset="-122"/>
              </a:rPr>
              <a:t>状态码由三位数字组成，第一个数字定义了响应类别，共分为五个类别：</a:t>
            </a:r>
            <a:endParaRPr dirty="0">
              <a:solidFill>
                <a:srgbClr val="218DD6"/>
              </a:solidFill>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363899853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anim calcmode="lin" valueType="num">
                                      <p:cBhvr>
                                        <p:cTn id="12" dur="500" fill="hold"/>
                                        <p:tgtEl>
                                          <p:spTgt spid="7"/>
                                        </p:tgtEl>
                                        <p:attrNameLst>
                                          <p:attrName>ppt_x</p:attrName>
                                        </p:attrNameLst>
                                      </p:cBhvr>
                                      <p:tavLst>
                                        <p:tav tm="0">
                                          <p:val>
                                            <p:strVal val="#ppt_x"/>
                                          </p:val>
                                        </p:tav>
                                        <p:tav tm="100000">
                                          <p:val>
                                            <p:strVal val="#ppt_x"/>
                                          </p:val>
                                        </p:tav>
                                      </p:tavLst>
                                    </p:anim>
                                    <p:anim calcmode="lin" valueType="num">
                                      <p:cBhvr>
                                        <p:cTn id="13"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846" y="5285768"/>
            <a:ext cx="23039469" cy="769483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3"/>
          </a:p>
        </p:txBody>
      </p:sp>
      <p:pic>
        <p:nvPicPr>
          <p:cNvPr id="12" name="图片 11">
            <a:extLst>
              <a:ext uri="{FF2B5EF4-FFF2-40B4-BE49-F238E27FC236}">
                <a16:creationId xmlns="" xmlns:a16="http://schemas.microsoft.com/office/drawing/2014/main" id="{2D72C969-8832-466D-ABC0-5DB957318E91}"/>
              </a:ext>
            </a:extLst>
          </p:cNvPr>
          <p:cNvPicPr>
            <a:picLocks noChangeAspect="1"/>
          </p:cNvPicPr>
          <p:nvPr/>
        </p:nvPicPr>
        <p:blipFill rotWithShape="1">
          <a:blip r:embed="rId3"/>
          <a:srcRect l="2676" t="13262" r="34397" b="22052"/>
          <a:stretch>
            <a:fillRect/>
          </a:stretch>
        </p:blipFill>
        <p:spPr>
          <a:xfrm>
            <a:off x="-9499" y="1057751"/>
            <a:ext cx="23039471" cy="11922850"/>
          </a:xfrm>
          <a:prstGeom prst="rect">
            <a:avLst/>
          </a:prstGeom>
        </p:spPr>
      </p:pic>
      <p:sp>
        <p:nvSpPr>
          <p:cNvPr id="5" name="流程图: 过程 4"/>
          <p:cNvSpPr/>
          <p:nvPr/>
        </p:nvSpPr>
        <p:spPr>
          <a:xfrm>
            <a:off x="1" y="81325"/>
            <a:ext cx="23039469" cy="7694833"/>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3"/>
          </a:p>
        </p:txBody>
      </p:sp>
      <p:sp>
        <p:nvSpPr>
          <p:cNvPr id="11" name="矩形 10"/>
          <p:cNvSpPr/>
          <p:nvPr/>
        </p:nvSpPr>
        <p:spPr>
          <a:xfrm>
            <a:off x="0" y="7860143"/>
            <a:ext cx="23038623" cy="179996"/>
          </a:xfrm>
          <a:prstGeom prst="rect">
            <a:avLst/>
          </a:prstGeom>
          <a:solidFill>
            <a:srgbClr val="147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p>
        </p:txBody>
      </p:sp>
      <p:cxnSp>
        <p:nvCxnSpPr>
          <p:cNvPr id="15" name="直线连接符 14"/>
          <p:cNvCxnSpPr/>
          <p:nvPr/>
        </p:nvCxnSpPr>
        <p:spPr>
          <a:xfrm>
            <a:off x="0" y="8160136"/>
            <a:ext cx="2303938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noAutofit/>
          </a:bodyPr>
          <a:lstStyle/>
          <a:p>
            <a:pPr algn="ctr"/>
            <a:r>
              <a:rPr lang="zh-CN" altLang="en-US" sz="14000" b="1">
                <a:solidFill>
                  <a:schemeClr val="bg1"/>
                </a:solidFill>
                <a:latin typeface="思源黑体 CN Normal" panose="020B0400000000000000" pitchFamily="34" charset="-122"/>
                <a:ea typeface="思源黑体 CN Normal" panose="020B0400000000000000" pitchFamily="34" charset="-122"/>
                <a:cs typeface="Times New Roman" panose="02020603050405020304" pitchFamily="18" charset="0"/>
              </a:rPr>
              <a:t>谢谢观看</a:t>
            </a:r>
          </a:p>
        </p:txBody>
      </p:sp>
      <p:pic>
        <p:nvPicPr>
          <p:cNvPr id="8" name="图片 7">
            <a:extLst>
              <a:ext uri="{FF2B5EF4-FFF2-40B4-BE49-F238E27FC236}">
                <a16:creationId xmlns="" xmlns:a16="http://schemas.microsoft.com/office/drawing/2014/main" id="{4B2ACB2B-1903-44A0-84E5-3FF920F9DC6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474894" y="12060175"/>
            <a:ext cx="4089600" cy="360000"/>
          </a:xfrm>
          <a:prstGeom prst="rect">
            <a:avLst/>
          </a:prstGeom>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53209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3">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65304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3">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49704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3">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49704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3">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3172139"/>
            <a:ext cx="2948243"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a:solidFill>
                  <a:srgbClr val="F8F8F8"/>
                </a:solidFill>
                <a:latin typeface="思源黑体 CN Medium" panose="020B0600000000000000" pitchFamily="34" charset="-122"/>
                <a:ea typeface="思源黑体 CN Medium" panose="020B0600000000000000" pitchFamily="34" charset="-122"/>
              </a:rPr>
              <a:t>01</a:t>
            </a:r>
            <a:endParaRPr lang="zh-CN" altLang="en-US" sz="1890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76997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本占位符 9">
            <a:extLst>
              <a:ext uri="{FF2B5EF4-FFF2-40B4-BE49-F238E27FC236}">
                <a16:creationId xmlns="" xmlns:a16="http://schemas.microsoft.com/office/drawing/2014/main" id="{563E3FE4-40DC-4936-8DC9-F02E36351CCF}"/>
              </a:ext>
            </a:extLst>
          </p:cNvPr>
          <p:cNvSpPr>
            <a:spLocks noGrp="1"/>
          </p:cNvSpPr>
          <p:nvPr>
            <p:ph type="body" sz="quarter" idx="11"/>
          </p:nvPr>
        </p:nvSpPr>
        <p:spPr>
          <a:xfrm>
            <a:off x="7424560" y="7733109"/>
            <a:ext cx="8190269" cy="1330749"/>
          </a:xfrm>
        </p:spPr>
        <p:txBody>
          <a:bodyPr/>
          <a:lstStyle/>
          <a:p>
            <a:r>
              <a:rPr lang="zh-CN" altLang="en-US" smtClean="0"/>
              <a:t>计算机网络协议</a:t>
            </a:r>
            <a:endParaRPr lang="zh-CN" altLang="en-US"/>
          </a:p>
        </p:txBody>
      </p:sp>
    </p:spTree>
    <p:extLst>
      <p:ext uri="{BB962C8B-B14F-4D97-AF65-F5344CB8AC3E}">
        <p14:creationId xmlns:p14="http://schemas.microsoft.com/office/powerpoint/2010/main" val="120973764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96DFAD-5D60-4A4E-9357-D1CC052F52E4}"/>
              </a:ext>
            </a:extLst>
          </p:cNvPr>
          <p:cNvSpPr>
            <a:spLocks noGrp="1"/>
          </p:cNvSpPr>
          <p:nvPr>
            <p:ph type="title"/>
          </p:nvPr>
        </p:nvSpPr>
        <p:spPr/>
        <p:txBody>
          <a:bodyPr/>
          <a:lstStyle/>
          <a:p>
            <a:r>
              <a:rPr lang="zh-CN" altLang="en-US" b="1" smtClean="0"/>
              <a:t>概念</a:t>
            </a:r>
            <a:endParaRPr lang="zh-CN" altLang="en-US" b="1"/>
          </a:p>
        </p:txBody>
      </p:sp>
      <p:grpSp>
        <p:nvGrpSpPr>
          <p:cNvPr id="18" name="组合 17">
            <a:extLst>
              <a:ext uri="{FF2B5EF4-FFF2-40B4-BE49-F238E27FC236}">
                <a16:creationId xmlns="" xmlns:a16="http://schemas.microsoft.com/office/drawing/2014/main" id="{2833EA7B-FD49-4A2A-B188-6886806920C3}"/>
              </a:ext>
            </a:extLst>
          </p:cNvPr>
          <p:cNvGrpSpPr/>
          <p:nvPr/>
        </p:nvGrpSpPr>
        <p:grpSpPr>
          <a:xfrm>
            <a:off x="1471044" y="2136518"/>
            <a:ext cx="2544312" cy="1701928"/>
            <a:chOff x="1537786" y="2918229"/>
            <a:chExt cx="2544312" cy="1701928"/>
          </a:xfrm>
        </p:grpSpPr>
        <p:sp>
          <p:nvSpPr>
            <p:cNvPr id="19" name="矩形 18">
              <a:extLst>
                <a:ext uri="{FF2B5EF4-FFF2-40B4-BE49-F238E27FC236}">
                  <a16:creationId xmlns="" xmlns:a16="http://schemas.microsoft.com/office/drawing/2014/main" id="{025AA726-A83F-4467-8D81-D1054FD60C8D}"/>
                </a:ext>
              </a:extLst>
            </p:cNvPr>
            <p:cNvSpPr/>
            <p:nvPr/>
          </p:nvSpPr>
          <p:spPr>
            <a:xfrm>
              <a:off x="2040018" y="2918229"/>
              <a:ext cx="1163683" cy="1188839"/>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 xmlns:a16="http://schemas.microsoft.com/office/drawing/2014/main" id="{87C13873-F9E3-4AD4-810B-77372A2CA329}"/>
                </a:ext>
              </a:extLst>
            </p:cNvPr>
            <p:cNvSpPr/>
            <p:nvPr/>
          </p:nvSpPr>
          <p:spPr>
            <a:xfrm>
              <a:off x="1537786" y="4107068"/>
              <a:ext cx="502232" cy="513089"/>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a:extLst>
                <a:ext uri="{FF2B5EF4-FFF2-40B4-BE49-F238E27FC236}">
                  <a16:creationId xmlns="" xmlns:a16="http://schemas.microsoft.com/office/drawing/2014/main" id="{CD065FC7-9215-4D2A-A7C9-64B3C6F5001D}"/>
                </a:ext>
              </a:extLst>
            </p:cNvPr>
            <p:cNvSpPr/>
            <p:nvPr/>
          </p:nvSpPr>
          <p:spPr>
            <a:xfrm>
              <a:off x="3685457" y="2918229"/>
              <a:ext cx="396641" cy="405215"/>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2" name="组合 21">
            <a:extLst>
              <a:ext uri="{FF2B5EF4-FFF2-40B4-BE49-F238E27FC236}">
                <a16:creationId xmlns="" xmlns:a16="http://schemas.microsoft.com/office/drawing/2014/main" id="{83B85297-E2AF-47A9-BD08-47BDB5597499}"/>
              </a:ext>
            </a:extLst>
          </p:cNvPr>
          <p:cNvGrpSpPr/>
          <p:nvPr/>
        </p:nvGrpSpPr>
        <p:grpSpPr>
          <a:xfrm>
            <a:off x="18119034" y="9781910"/>
            <a:ext cx="2419320" cy="1733619"/>
            <a:chOff x="18383197" y="8751556"/>
            <a:chExt cx="2419320" cy="1733619"/>
          </a:xfrm>
        </p:grpSpPr>
        <p:sp>
          <p:nvSpPr>
            <p:cNvPr id="23" name="矩形 22">
              <a:extLst>
                <a:ext uri="{FF2B5EF4-FFF2-40B4-BE49-F238E27FC236}">
                  <a16:creationId xmlns="" xmlns:a16="http://schemas.microsoft.com/office/drawing/2014/main" id="{F26B410B-04D1-41BB-A98C-3F8067C8D7B0}"/>
                </a:ext>
              </a:extLst>
            </p:cNvPr>
            <p:cNvSpPr/>
            <p:nvPr/>
          </p:nvSpPr>
          <p:spPr>
            <a:xfrm>
              <a:off x="19115515" y="9270936"/>
              <a:ext cx="1163683" cy="1188839"/>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 xmlns:a16="http://schemas.microsoft.com/office/drawing/2014/main" id="{C7AEF58B-487F-4418-BE75-A9FB72120E10}"/>
                </a:ext>
              </a:extLst>
            </p:cNvPr>
            <p:cNvSpPr/>
            <p:nvPr/>
          </p:nvSpPr>
          <p:spPr>
            <a:xfrm>
              <a:off x="20300285" y="8751556"/>
              <a:ext cx="502232" cy="513089"/>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a:extLst>
                <a:ext uri="{FF2B5EF4-FFF2-40B4-BE49-F238E27FC236}">
                  <a16:creationId xmlns="" xmlns:a16="http://schemas.microsoft.com/office/drawing/2014/main" id="{45D09CAF-B536-4C2E-98E4-A51CD0289766}"/>
                </a:ext>
              </a:extLst>
            </p:cNvPr>
            <p:cNvSpPr/>
            <p:nvPr/>
          </p:nvSpPr>
          <p:spPr>
            <a:xfrm>
              <a:off x="18383197" y="10079960"/>
              <a:ext cx="396641" cy="405215"/>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6" name="圆角矩形">
            <a:extLst>
              <a:ext uri="{FF2B5EF4-FFF2-40B4-BE49-F238E27FC236}">
                <a16:creationId xmlns="" xmlns:a16="http://schemas.microsoft.com/office/drawing/2014/main" id="{5B8A1EC9-6EA5-4D01-9B93-67B2B2B5BB38}"/>
              </a:ext>
            </a:extLst>
          </p:cNvPr>
          <p:cNvSpPr/>
          <p:nvPr/>
        </p:nvSpPr>
        <p:spPr>
          <a:xfrm>
            <a:off x="2564694" y="3846295"/>
            <a:ext cx="16764000" cy="5963880"/>
          </a:xfrm>
          <a:prstGeom prst="rect">
            <a:avLst/>
          </a:prstGeom>
          <a:solidFill>
            <a:srgbClr val="EDEDED"/>
          </a:solidFill>
          <a:ln w="12700">
            <a:miter lim="400000"/>
          </a:ln>
        </p:spPr>
        <p:txBody>
          <a:bodyPr lIns="67466" tIns="67466" rIns="67466" bIns="67466" anchor="ctr"/>
          <a:lstStyle/>
          <a:p>
            <a:pPr algn="just">
              <a:defRPr>
                <a:latin typeface="Helvetica Neue Medium"/>
                <a:ea typeface="Helvetica Neue Medium"/>
                <a:cs typeface="Helvetica Neue Medium"/>
                <a:sym typeface="Helvetica Neue Medium"/>
              </a:defRPr>
            </a:pPr>
            <a:endParaRPr/>
          </a:p>
        </p:txBody>
      </p:sp>
      <p:sp>
        <p:nvSpPr>
          <p:cNvPr id="27" name="一方面，以某机构为例，假设我是个输出PPT课程的机构，我通过云课堂给达人号提供的编辑器，输出了一篇质量较高的文章 ，并通过个性化推荐精准触达目标用户，用户通过此文章接触到我的课程和我的达人号，从而有了更深的了解，后续就会有更进一步的互动和营收转化。">
            <a:extLst>
              <a:ext uri="{FF2B5EF4-FFF2-40B4-BE49-F238E27FC236}">
                <a16:creationId xmlns="" xmlns:a16="http://schemas.microsoft.com/office/drawing/2014/main" id="{D62EC769-F804-4EE8-83D2-C319ECC8DA77}"/>
              </a:ext>
            </a:extLst>
          </p:cNvPr>
          <p:cNvSpPr txBox="1"/>
          <p:nvPr/>
        </p:nvSpPr>
        <p:spPr>
          <a:xfrm>
            <a:off x="2990787" y="4221696"/>
            <a:ext cx="15911814" cy="5184813"/>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457200">
              <a:lnSpc>
                <a:spcPct val="120000"/>
              </a:lnSpc>
              <a:defRPr sz="3200">
                <a:latin typeface="Source Han Sans CN Normal"/>
                <a:ea typeface="Source Han Sans CN Normal"/>
                <a:cs typeface="Source Han Sans CN Normal"/>
                <a:sym typeface="Source Han Sans CN Normal"/>
              </a:defRPr>
            </a:lvl1pPr>
          </a:lstStyle>
          <a:p>
            <a:pPr indent="720000" latinLnBrk="1">
              <a:lnSpc>
                <a:spcPct val="150000"/>
              </a:lnSpc>
            </a:pPr>
            <a:r>
              <a:rPr lang="zh-CN" altLang="en-US"/>
              <a:t>网络协议：计算机网络和分布系统中互相通信的对等实体之间交换信息时必须遵守的规则的</a:t>
            </a:r>
            <a:r>
              <a:rPr lang="zh-CN" altLang="en-US" smtClean="0"/>
              <a:t>集合。</a:t>
            </a:r>
            <a:endParaRPr lang="en-US" altLang="zh-CN" smtClean="0"/>
          </a:p>
          <a:p>
            <a:pPr marL="1066785" lvl="1" indent="-457200" latinLnBrk="1">
              <a:lnSpc>
                <a:spcPct val="150000"/>
              </a:lnSpc>
              <a:buFont typeface="Arial" panose="020B0604020202020204" pitchFamily="34" charset="0"/>
              <a:buChar char="•"/>
            </a:pPr>
            <a:r>
              <a:rPr lang="zh-CN" altLang="en-US" sz="3200">
                <a:latin typeface="Source Han Sans CN Normal"/>
                <a:ea typeface="Source Han Sans CN Normal"/>
                <a:cs typeface="Source Han Sans CN Normal"/>
                <a:sym typeface="Source Han Sans CN Normal"/>
              </a:rPr>
              <a:t>负责在网络上建立通信通道和控制通过通道的信息流的</a:t>
            </a:r>
            <a:r>
              <a:rPr lang="zh-CN" altLang="en-US" sz="3200" smtClean="0">
                <a:latin typeface="Source Han Sans CN Normal"/>
                <a:ea typeface="Source Han Sans CN Normal"/>
                <a:cs typeface="Source Han Sans CN Normal"/>
                <a:sym typeface="Source Han Sans CN Normal"/>
              </a:rPr>
              <a:t>规则</a:t>
            </a:r>
            <a:endParaRPr lang="en-US" altLang="zh-CN" sz="3200" smtClean="0">
              <a:latin typeface="Source Han Sans CN Normal"/>
              <a:ea typeface="Source Han Sans CN Normal"/>
              <a:cs typeface="Source Han Sans CN Normal"/>
              <a:sym typeface="Source Han Sans CN Normal"/>
            </a:endParaRPr>
          </a:p>
          <a:p>
            <a:pPr marL="1066785" lvl="1" indent="-457200" latinLnBrk="1">
              <a:lnSpc>
                <a:spcPct val="150000"/>
              </a:lnSpc>
              <a:buFont typeface="Arial" panose="020B0604020202020204" pitchFamily="34" charset="0"/>
              <a:buChar char="•"/>
            </a:pPr>
            <a:r>
              <a:rPr lang="zh-CN" altLang="en-US" sz="3200">
                <a:latin typeface="Source Han Sans CN Normal"/>
                <a:ea typeface="Source Han Sans CN Normal"/>
                <a:cs typeface="Source Han Sans CN Normal"/>
                <a:sym typeface="Source Han Sans CN Normal"/>
              </a:rPr>
              <a:t>协议依赖于网络体系结构，由硬件和软件协同</a:t>
            </a:r>
            <a:r>
              <a:rPr lang="zh-CN" altLang="en-US" sz="3200" smtClean="0">
                <a:latin typeface="Source Han Sans CN Normal"/>
                <a:ea typeface="Source Han Sans CN Normal"/>
                <a:cs typeface="Source Han Sans CN Normal"/>
                <a:sym typeface="Source Han Sans CN Normal"/>
              </a:rPr>
              <a:t>实现</a:t>
            </a:r>
            <a:endParaRPr lang="en-US" altLang="zh-CN" sz="3200" smtClean="0">
              <a:latin typeface="Source Han Sans CN Normal"/>
              <a:ea typeface="Source Han Sans CN Normal"/>
              <a:cs typeface="Source Han Sans CN Normal"/>
              <a:sym typeface="Source Han Sans CN Normal"/>
            </a:endParaRPr>
          </a:p>
          <a:p>
            <a:pPr marL="1066785" lvl="1" indent="-457200" latinLnBrk="1">
              <a:lnSpc>
                <a:spcPct val="150000"/>
              </a:lnSpc>
              <a:buFont typeface="Arial" panose="020B0604020202020204" pitchFamily="34" charset="0"/>
              <a:buChar char="•"/>
            </a:pPr>
            <a:r>
              <a:rPr lang="zh-CN" altLang="en-US" sz="3200">
                <a:latin typeface="Source Han Sans CN Normal"/>
                <a:ea typeface="Source Han Sans CN Normal"/>
                <a:cs typeface="Source Han Sans CN Normal"/>
                <a:sym typeface="Source Han Sans CN Normal"/>
              </a:rPr>
              <a:t>网络体系结构：指通信系统的整体设计方案，是计算机之间相互通信的层次、以及各层中的协议和层次之间接口的集合，它为网络硬件和软件、协议、存取、控制和网络图谱提供标准。</a:t>
            </a:r>
            <a:endParaRPr lang="en-US" altLang="zh-CN" sz="3200">
              <a:latin typeface="Source Han Sans CN Normal"/>
              <a:ea typeface="Source Han Sans CN Normal"/>
              <a:cs typeface="Source Han Sans CN Normal"/>
              <a:sym typeface="Source Han Sans CN Normal"/>
            </a:endParaRPr>
          </a:p>
        </p:txBody>
      </p:sp>
    </p:spTree>
    <p:extLst>
      <p:ext uri="{BB962C8B-B14F-4D97-AF65-F5344CB8AC3E}">
        <p14:creationId xmlns:p14="http://schemas.microsoft.com/office/powerpoint/2010/main" val="109741006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96DFAD-5D60-4A4E-9357-D1CC052F52E4}"/>
              </a:ext>
            </a:extLst>
          </p:cNvPr>
          <p:cNvSpPr>
            <a:spLocks noGrp="1"/>
          </p:cNvSpPr>
          <p:nvPr>
            <p:ph type="title"/>
          </p:nvPr>
        </p:nvSpPr>
        <p:spPr/>
        <p:txBody>
          <a:bodyPr/>
          <a:lstStyle/>
          <a:p>
            <a:r>
              <a:rPr lang="zh-CN" altLang="en-US" b="1" smtClean="0"/>
              <a:t>网络协议三要素</a:t>
            </a:r>
            <a:endParaRPr lang="zh-CN" altLang="en-US" b="1"/>
          </a:p>
        </p:txBody>
      </p:sp>
      <p:sp>
        <p:nvSpPr>
          <p:cNvPr id="6" name="矩形 5">
            <a:extLst>
              <a:ext uri="{FF2B5EF4-FFF2-40B4-BE49-F238E27FC236}">
                <a16:creationId xmlns="" xmlns:a16="http://schemas.microsoft.com/office/drawing/2014/main" id="{F7FD57A8-EBC2-4D34-9382-4700749070E5}"/>
              </a:ext>
            </a:extLst>
          </p:cNvPr>
          <p:cNvSpPr/>
          <p:nvPr/>
        </p:nvSpPr>
        <p:spPr>
          <a:xfrm>
            <a:off x="2339695" y="3015175"/>
            <a:ext cx="18179999" cy="6010988"/>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a:extLst>
              <a:ext uri="{FF2B5EF4-FFF2-40B4-BE49-F238E27FC236}">
                <a16:creationId xmlns="" xmlns:a16="http://schemas.microsoft.com/office/drawing/2014/main" id="{B93D995B-8464-41E5-80F3-05607ECF1D1F}"/>
              </a:ext>
            </a:extLst>
          </p:cNvPr>
          <p:cNvSpPr txBox="1"/>
          <p:nvPr/>
        </p:nvSpPr>
        <p:spPr>
          <a:xfrm>
            <a:off x="2814832" y="3896163"/>
            <a:ext cx="17707501" cy="436709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571500" indent="-571500" defTabSz="9144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3600" b="1">
                <a:latin typeface="思源黑体 CN Normal" panose="020B0400000000000000" pitchFamily="34" charset="-122"/>
                <a:ea typeface="思源黑体 CN Normal" panose="020B0400000000000000" pitchFamily="34" charset="-122"/>
              </a:rPr>
              <a:t>语义：</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解释控制信息每一部分的意义。规定了需要发出何种控制信息，以及完成的动作与做出何种响应</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a:t>
            </a:r>
            <a:endParaRPr lang="zh-CN" altLang="en-US" sz="3600" dirty="0">
              <a:solidFill>
                <a:schemeClr val="tx2"/>
              </a:solidFill>
              <a:latin typeface="思源黑体 CN Normal" panose="020B0400000000000000" pitchFamily="34" charset="-122"/>
              <a:ea typeface="思源黑体 CN Normal" panose="020B0400000000000000" pitchFamily="34" charset="-122"/>
            </a:endParaRPr>
          </a:p>
          <a:p>
            <a:pPr marL="571500" indent="-571500" defTabSz="9144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3600" b="1">
                <a:latin typeface="思源黑体 CN Normal" panose="020B0400000000000000" pitchFamily="34" charset="-122"/>
                <a:ea typeface="思源黑体 CN Normal" panose="020B0400000000000000" pitchFamily="34" charset="-122"/>
              </a:rPr>
              <a:t>语法：</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用户数据与控制信息的结构与格式，以及数据出现的顺序。</a:t>
            </a:r>
            <a:endPar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3600" b="1">
                <a:latin typeface="思源黑体 CN Normal" panose="020B0400000000000000" pitchFamily="34" charset="-122"/>
                <a:ea typeface="思源黑体 CN Normal" panose="020B0400000000000000" pitchFamily="34" charset="-122"/>
              </a:rPr>
              <a:t>时序：</a:t>
            </a: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对事件发生顺序的详细说明。</a:t>
            </a:r>
            <a:endParaRPr lang="zh-CN" altLang="en-US" sz="3600" dirty="0">
              <a:solidFill>
                <a:schemeClr val="tx2"/>
              </a:solidFill>
              <a:latin typeface="思源黑体 CN Normal" panose="020B0400000000000000" pitchFamily="34" charset="-122"/>
              <a:ea typeface="思源黑体 CN Normal" panose="020B0400000000000000" pitchFamily="34" charset="-122"/>
              <a:cs typeface="Source Han Sans CN Normal"/>
            </a:endParaRPr>
          </a:p>
        </p:txBody>
      </p:sp>
      <p:sp>
        <p:nvSpPr>
          <p:cNvPr id="9" name="文本框 8">
            <a:extLst>
              <a:ext uri="{FF2B5EF4-FFF2-40B4-BE49-F238E27FC236}">
                <a16:creationId xmlns="" xmlns:a16="http://schemas.microsoft.com/office/drawing/2014/main" id="{12A309B3-8243-4851-B6BE-33C8E8F40AAD}"/>
              </a:ext>
            </a:extLst>
          </p:cNvPr>
          <p:cNvSpPr txBox="1"/>
          <p:nvPr/>
        </p:nvSpPr>
        <p:spPr>
          <a:xfrm>
            <a:off x="6974694" y="10362912"/>
            <a:ext cx="11658374" cy="830997"/>
          </a:xfrm>
          <a:prstGeom prst="rect">
            <a:avLst/>
          </a:prstGeom>
          <a:noFill/>
        </p:spPr>
        <p:txBody>
          <a:bodyPr wrap="square" rtlCol="0">
            <a:spAutoFit/>
          </a:bodyPr>
          <a:lstStyle/>
          <a:p>
            <a:pPr>
              <a:lnSpc>
                <a:spcPct val="150000"/>
              </a:lnSpc>
            </a:pPr>
            <a:r>
              <a:rPr lang="zh-CN" altLang="en-US" sz="3200">
                <a:solidFill>
                  <a:srgbClr val="1577BA"/>
                </a:solidFill>
                <a:latin typeface="思源黑体 CN Normal" panose="020B0400000000000000" pitchFamily="34" charset="-122"/>
                <a:ea typeface="思源黑体 CN Normal" panose="020B0400000000000000" pitchFamily="34" charset="-122"/>
              </a:rPr>
              <a:t>语义表示要做什么，语法表示要怎么做，时序表示做的顺序。</a:t>
            </a:r>
            <a:endParaRPr lang="zh-CN" altLang="en-US" sz="3200" dirty="0">
              <a:solidFill>
                <a:srgbClr val="1577BA"/>
              </a:solidFill>
              <a:latin typeface="思源黑体 CN Normal" panose="020B0400000000000000" pitchFamily="34" charset="-122"/>
              <a:ea typeface="思源黑体 CN Normal" panose="020B0400000000000000" pitchFamily="34" charset="-122"/>
            </a:endParaRPr>
          </a:p>
        </p:txBody>
      </p:sp>
      <p:pic>
        <p:nvPicPr>
          <p:cNvPr id="10" name="图片 9">
            <a:extLst>
              <a:ext uri="{FF2B5EF4-FFF2-40B4-BE49-F238E27FC236}">
                <a16:creationId xmlns="" xmlns:a16="http://schemas.microsoft.com/office/drawing/2014/main" id="{F627AD5B-E031-47E6-8238-01370AF13490}"/>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806390" y="10305175"/>
            <a:ext cx="868311" cy="868311"/>
          </a:xfrm>
          <a:prstGeom prst="rect">
            <a:avLst/>
          </a:prstGeom>
        </p:spPr>
      </p:pic>
    </p:spTree>
    <p:extLst>
      <p:ext uri="{BB962C8B-B14F-4D97-AF65-F5344CB8AC3E}">
        <p14:creationId xmlns:p14="http://schemas.microsoft.com/office/powerpoint/2010/main" val="36130214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6"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53209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3">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65304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3">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49704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3">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49704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3">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3172139"/>
            <a:ext cx="2948243"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smtClean="0">
                <a:solidFill>
                  <a:srgbClr val="F8F8F8"/>
                </a:solidFill>
                <a:latin typeface="思源黑体 CN Medium" panose="020B0600000000000000" pitchFamily="34" charset="-122"/>
                <a:ea typeface="思源黑体 CN Medium" panose="020B0600000000000000" pitchFamily="34" charset="-122"/>
              </a:rPr>
              <a:t>0</a:t>
            </a:r>
            <a:r>
              <a:rPr lang="en-US" altLang="zh-CN" sz="18900" smtClean="0">
                <a:solidFill>
                  <a:srgbClr val="F8F8F8"/>
                </a:solidFill>
                <a:latin typeface="思源黑体 CN Medium" panose="020B0600000000000000" pitchFamily="34" charset="-122"/>
                <a:ea typeface="思源黑体 CN Medium" panose="020B0600000000000000" pitchFamily="34" charset="-122"/>
              </a:rPr>
              <a:t>2</a:t>
            </a:r>
            <a:endParaRPr lang="zh-CN" altLang="en-US" sz="1890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76997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本占位符 9">
            <a:extLst>
              <a:ext uri="{FF2B5EF4-FFF2-40B4-BE49-F238E27FC236}">
                <a16:creationId xmlns="" xmlns:a16="http://schemas.microsoft.com/office/drawing/2014/main" id="{563E3FE4-40DC-4936-8DC9-F02E36351CCF}"/>
              </a:ext>
            </a:extLst>
          </p:cNvPr>
          <p:cNvSpPr>
            <a:spLocks noGrp="1"/>
          </p:cNvSpPr>
          <p:nvPr>
            <p:ph type="body" sz="quarter" idx="11"/>
          </p:nvPr>
        </p:nvSpPr>
        <p:spPr>
          <a:xfrm>
            <a:off x="7424560" y="7733109"/>
            <a:ext cx="8190269" cy="1331583"/>
          </a:xfrm>
        </p:spPr>
        <p:txBody>
          <a:bodyPr/>
          <a:lstStyle/>
          <a:p>
            <a:r>
              <a:rPr lang="zh-CN" altLang="en-US" smtClean="0"/>
              <a:t>开放系统互连参考模型</a:t>
            </a:r>
            <a:endParaRPr lang="zh-CN" altLang="en-US"/>
          </a:p>
        </p:txBody>
      </p:sp>
    </p:spTree>
    <p:extLst>
      <p:ext uri="{BB962C8B-B14F-4D97-AF65-F5344CB8AC3E}">
        <p14:creationId xmlns:p14="http://schemas.microsoft.com/office/powerpoint/2010/main" val="274125067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96DFAD-5D60-4A4E-9357-D1CC052F52E4}"/>
              </a:ext>
            </a:extLst>
          </p:cNvPr>
          <p:cNvSpPr>
            <a:spLocks noGrp="1"/>
          </p:cNvSpPr>
          <p:nvPr>
            <p:ph type="title"/>
          </p:nvPr>
        </p:nvSpPr>
        <p:spPr/>
        <p:txBody>
          <a:bodyPr/>
          <a:lstStyle/>
          <a:p>
            <a:r>
              <a:rPr lang="en-US" altLang="zh-CN" b="1" smtClean="0"/>
              <a:t>OSI/RM </a:t>
            </a:r>
            <a:r>
              <a:rPr lang="zh-CN" altLang="en-US" b="1" smtClean="0"/>
              <a:t>模型分层</a:t>
            </a:r>
            <a:endParaRPr lang="zh-CN" altLang="en-US" b="1"/>
          </a:p>
        </p:txBody>
      </p:sp>
      <p:sp>
        <p:nvSpPr>
          <p:cNvPr id="6" name="矩形 5">
            <a:extLst>
              <a:ext uri="{FF2B5EF4-FFF2-40B4-BE49-F238E27FC236}">
                <a16:creationId xmlns="" xmlns:a16="http://schemas.microsoft.com/office/drawing/2014/main" id="{F7FD57A8-EBC2-4D34-9382-4700749070E5}"/>
              </a:ext>
            </a:extLst>
          </p:cNvPr>
          <p:cNvSpPr/>
          <p:nvPr/>
        </p:nvSpPr>
        <p:spPr>
          <a:xfrm>
            <a:off x="2339695" y="3015175"/>
            <a:ext cx="18179999" cy="7470000"/>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a:extLst>
              <a:ext uri="{FF2B5EF4-FFF2-40B4-BE49-F238E27FC236}">
                <a16:creationId xmlns="" xmlns:a16="http://schemas.microsoft.com/office/drawing/2014/main" id="{B93D995B-8464-41E5-80F3-05607ECF1D1F}"/>
              </a:ext>
            </a:extLst>
          </p:cNvPr>
          <p:cNvSpPr txBox="1"/>
          <p:nvPr/>
        </p:nvSpPr>
        <p:spPr>
          <a:xfrm>
            <a:off x="2814832" y="3896163"/>
            <a:ext cx="17707501" cy="59093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3600" b="1">
                <a:latin typeface="思源黑体 CN Normal" panose="020B0400000000000000" pitchFamily="34" charset="-122"/>
                <a:ea typeface="思源黑体 CN Normal" panose="020B0400000000000000" pitchFamily="34" charset="-122"/>
              </a:rPr>
              <a:t>应用层（</a:t>
            </a:r>
            <a:r>
              <a:rPr lang="en-US" altLang="zh-CN" sz="3600" b="1">
                <a:latin typeface="思源黑体 CN Normal" panose="020B0400000000000000" pitchFamily="34" charset="-122"/>
                <a:ea typeface="思源黑体 CN Normal" panose="020B0400000000000000" pitchFamily="34" charset="-122"/>
              </a:rPr>
              <a:t>Application Layer</a:t>
            </a:r>
            <a:r>
              <a:rPr lang="zh-CN" altLang="en-US" sz="3600" b="1" smtClean="0">
                <a:latin typeface="思源黑体 CN Normal" panose="020B0400000000000000" pitchFamily="34" charset="-122"/>
                <a:ea typeface="思源黑体 CN Normal" panose="020B0400000000000000" pitchFamily="34" charset="-122"/>
              </a:rPr>
              <a:t>）</a:t>
            </a:r>
            <a:endParaRPr lang="en-US" altLang="zh-CN" sz="3600" b="1" smtClean="0">
              <a:latin typeface="思源黑体 CN Normal" panose="020B0400000000000000" pitchFamily="34" charset="-122"/>
              <a:ea typeface="思源黑体 CN Normal" panose="020B0400000000000000" pitchFamily="34" charset="-122"/>
            </a:endParaRP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3600" b="1">
                <a:latin typeface="思源黑体 CN Normal" panose="020B0400000000000000" pitchFamily="34" charset="-122"/>
                <a:ea typeface="思源黑体 CN Normal" panose="020B0400000000000000" pitchFamily="34" charset="-122"/>
              </a:rPr>
              <a:t>表示层（</a:t>
            </a:r>
            <a:r>
              <a:rPr lang="en-US" altLang="zh-CN" sz="3600" b="1">
                <a:latin typeface="思源黑体 CN Normal" panose="020B0400000000000000" pitchFamily="34" charset="-122"/>
                <a:ea typeface="思源黑体 CN Normal" panose="020B0400000000000000" pitchFamily="34" charset="-122"/>
              </a:rPr>
              <a:t>Pressentation Layer</a:t>
            </a:r>
            <a:r>
              <a:rPr lang="zh-CN" altLang="en-US" sz="3600" b="1" smtClean="0">
                <a:latin typeface="思源黑体 CN Normal" panose="020B0400000000000000" pitchFamily="34" charset="-122"/>
                <a:ea typeface="思源黑体 CN Normal" panose="020B0400000000000000" pitchFamily="34" charset="-122"/>
              </a:rPr>
              <a:t>）</a:t>
            </a:r>
            <a:endParaRPr lang="en-US" altLang="zh-CN" sz="3600" b="1" smtClean="0">
              <a:latin typeface="思源黑体 CN Normal" panose="020B0400000000000000" pitchFamily="34" charset="-122"/>
              <a:ea typeface="思源黑体 CN Normal" panose="020B0400000000000000" pitchFamily="34" charset="-122"/>
            </a:endParaRP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3600" b="1">
                <a:latin typeface="思源黑体 CN Normal" panose="020B0400000000000000" pitchFamily="34" charset="-122"/>
                <a:ea typeface="思源黑体 CN Normal" panose="020B0400000000000000" pitchFamily="34" charset="-122"/>
              </a:rPr>
              <a:t>会话层（</a:t>
            </a:r>
            <a:r>
              <a:rPr lang="en-US" altLang="zh-CN" sz="3600" b="1">
                <a:latin typeface="思源黑体 CN Normal" panose="020B0400000000000000" pitchFamily="34" charset="-122"/>
                <a:ea typeface="思源黑体 CN Normal" panose="020B0400000000000000" pitchFamily="34" charset="-122"/>
              </a:rPr>
              <a:t>Session Layer</a:t>
            </a:r>
            <a:r>
              <a:rPr lang="zh-CN" altLang="en-US" sz="3600" b="1" smtClean="0">
                <a:latin typeface="思源黑体 CN Normal" panose="020B0400000000000000" pitchFamily="34" charset="-122"/>
                <a:ea typeface="思源黑体 CN Normal" panose="020B0400000000000000" pitchFamily="34" charset="-122"/>
              </a:rPr>
              <a:t>）</a:t>
            </a:r>
            <a:endParaRPr lang="en-US" altLang="zh-CN" sz="3600" b="1" smtClean="0">
              <a:latin typeface="思源黑体 CN Normal" panose="020B0400000000000000" pitchFamily="34" charset="-122"/>
              <a:ea typeface="思源黑体 CN Normal" panose="020B0400000000000000" pitchFamily="34" charset="-122"/>
            </a:endParaRP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3600" b="1">
                <a:latin typeface="思源黑体 CN Normal" panose="020B0400000000000000" pitchFamily="34" charset="-122"/>
                <a:ea typeface="思源黑体 CN Normal" panose="020B0400000000000000" pitchFamily="34" charset="-122"/>
              </a:rPr>
              <a:t>传输层（</a:t>
            </a:r>
            <a:r>
              <a:rPr lang="en-US" altLang="zh-CN" sz="3600" b="1">
                <a:latin typeface="思源黑体 CN Normal" panose="020B0400000000000000" pitchFamily="34" charset="-122"/>
                <a:ea typeface="思源黑体 CN Normal" panose="020B0400000000000000" pitchFamily="34" charset="-122"/>
              </a:rPr>
              <a:t>Transport Layer</a:t>
            </a:r>
            <a:r>
              <a:rPr lang="zh-CN" altLang="en-US" sz="3600" b="1" smtClean="0">
                <a:latin typeface="思源黑体 CN Normal" panose="020B0400000000000000" pitchFamily="34" charset="-122"/>
                <a:ea typeface="思源黑体 CN Normal" panose="020B0400000000000000" pitchFamily="34" charset="-122"/>
              </a:rPr>
              <a:t>）</a:t>
            </a:r>
            <a:endParaRPr lang="en-US" altLang="zh-CN" sz="3600" b="1" smtClean="0">
              <a:latin typeface="思源黑体 CN Normal" panose="020B0400000000000000" pitchFamily="34" charset="-122"/>
              <a:ea typeface="思源黑体 CN Normal" panose="020B0400000000000000" pitchFamily="34" charset="-122"/>
            </a:endParaRP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3600" b="1">
                <a:latin typeface="思源黑体 CN Normal" panose="020B0400000000000000" pitchFamily="34" charset="-122"/>
                <a:ea typeface="思源黑体 CN Normal" panose="020B0400000000000000" pitchFamily="34" charset="-122"/>
              </a:rPr>
              <a:t>网络层（</a:t>
            </a:r>
            <a:r>
              <a:rPr lang="en-US" altLang="zh-CN" sz="3600" b="1">
                <a:latin typeface="思源黑体 CN Normal" panose="020B0400000000000000" pitchFamily="34" charset="-122"/>
                <a:ea typeface="思源黑体 CN Normal" panose="020B0400000000000000" pitchFamily="34" charset="-122"/>
              </a:rPr>
              <a:t>Network Layer</a:t>
            </a:r>
            <a:r>
              <a:rPr lang="zh-CN" altLang="en-US" sz="3600" b="1" smtClean="0">
                <a:latin typeface="思源黑体 CN Normal" panose="020B0400000000000000" pitchFamily="34" charset="-122"/>
                <a:ea typeface="思源黑体 CN Normal" panose="020B0400000000000000" pitchFamily="34" charset="-122"/>
              </a:rPr>
              <a:t>）</a:t>
            </a:r>
            <a:endParaRPr lang="en-US" altLang="zh-CN" sz="3600" b="1" smtClean="0">
              <a:latin typeface="思源黑体 CN Normal" panose="020B0400000000000000" pitchFamily="34" charset="-122"/>
              <a:ea typeface="思源黑体 CN Normal" panose="020B0400000000000000" pitchFamily="34" charset="-122"/>
            </a:endParaRP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3600" b="1">
                <a:latin typeface="思源黑体 CN Normal" panose="020B0400000000000000" pitchFamily="34" charset="-122"/>
                <a:ea typeface="思源黑体 CN Normal" panose="020B0400000000000000" pitchFamily="34" charset="-122"/>
              </a:rPr>
              <a:t>数据链路层（</a:t>
            </a:r>
            <a:r>
              <a:rPr lang="en-US" altLang="zh-CN" sz="3600" b="1">
                <a:latin typeface="思源黑体 CN Normal" panose="020B0400000000000000" pitchFamily="34" charset="-122"/>
                <a:ea typeface="思源黑体 CN Normal" panose="020B0400000000000000" pitchFamily="34" charset="-122"/>
              </a:rPr>
              <a:t>Data Link Layer</a:t>
            </a:r>
            <a:r>
              <a:rPr lang="en-US" altLang="zh-CN" sz="3600" b="1" smtClean="0">
                <a:latin typeface="思源黑体 CN Normal" panose="020B0400000000000000" pitchFamily="34" charset="-122"/>
                <a:ea typeface="思源黑体 CN Normal" panose="020B0400000000000000" pitchFamily="34" charset="-122"/>
              </a:rPr>
              <a:t>)</a:t>
            </a: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3600" b="1">
                <a:latin typeface="思源黑体 CN Normal" panose="020B0400000000000000" pitchFamily="34" charset="-122"/>
                <a:ea typeface="思源黑体 CN Normal" panose="020B0400000000000000" pitchFamily="34" charset="-122"/>
              </a:rPr>
              <a:t>物理层（</a:t>
            </a:r>
            <a:r>
              <a:rPr lang="en-US" altLang="zh-CN" sz="3600" b="1">
                <a:latin typeface="思源黑体 CN Normal" panose="020B0400000000000000" pitchFamily="34" charset="-122"/>
                <a:ea typeface="思源黑体 CN Normal" panose="020B0400000000000000" pitchFamily="34" charset="-122"/>
              </a:rPr>
              <a:t>Physics Layer)</a:t>
            </a:r>
          </a:p>
        </p:txBody>
      </p:sp>
      <p:pic>
        <p:nvPicPr>
          <p:cNvPr id="11" name="Picture 3" descr="https://images2015.cnblogs.com/blog/764050/201509/764050-20150904094019903-19239001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4694" y="2360922"/>
            <a:ext cx="14008251" cy="8778506"/>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p:cNvPicPr>
            <a:picLocks noChangeAspect="1"/>
          </p:cNvPicPr>
          <p:nvPr/>
        </p:nvPicPr>
        <p:blipFill>
          <a:blip r:embed="rId3"/>
          <a:stretch>
            <a:fillRect/>
          </a:stretch>
        </p:blipFill>
        <p:spPr>
          <a:xfrm>
            <a:off x="1236857" y="1754399"/>
            <a:ext cx="20385674" cy="10192837"/>
          </a:xfrm>
          <a:prstGeom prst="rect">
            <a:avLst/>
          </a:prstGeom>
        </p:spPr>
      </p:pic>
    </p:spTree>
    <p:extLst>
      <p:ext uri="{BB962C8B-B14F-4D97-AF65-F5344CB8AC3E}">
        <p14:creationId xmlns:p14="http://schemas.microsoft.com/office/powerpoint/2010/main" val="353372791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1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96DFAD-5D60-4A4E-9357-D1CC052F52E4}"/>
              </a:ext>
            </a:extLst>
          </p:cNvPr>
          <p:cNvSpPr>
            <a:spLocks noGrp="1"/>
          </p:cNvSpPr>
          <p:nvPr>
            <p:ph type="title"/>
          </p:nvPr>
        </p:nvSpPr>
        <p:spPr/>
        <p:txBody>
          <a:bodyPr/>
          <a:lstStyle/>
          <a:p>
            <a:r>
              <a:rPr lang="zh-CN" altLang="en-US" b="1"/>
              <a:t>物理层</a:t>
            </a:r>
          </a:p>
        </p:txBody>
      </p:sp>
      <p:grpSp>
        <p:nvGrpSpPr>
          <p:cNvPr id="18" name="组合 17">
            <a:extLst>
              <a:ext uri="{FF2B5EF4-FFF2-40B4-BE49-F238E27FC236}">
                <a16:creationId xmlns="" xmlns:a16="http://schemas.microsoft.com/office/drawing/2014/main" id="{2833EA7B-FD49-4A2A-B188-6886806920C3}"/>
              </a:ext>
            </a:extLst>
          </p:cNvPr>
          <p:cNvGrpSpPr/>
          <p:nvPr/>
        </p:nvGrpSpPr>
        <p:grpSpPr>
          <a:xfrm>
            <a:off x="1471044" y="2565175"/>
            <a:ext cx="2544312" cy="1701928"/>
            <a:chOff x="1537786" y="2918229"/>
            <a:chExt cx="2544312" cy="1701928"/>
          </a:xfrm>
        </p:grpSpPr>
        <p:sp>
          <p:nvSpPr>
            <p:cNvPr id="19" name="矩形 18">
              <a:extLst>
                <a:ext uri="{FF2B5EF4-FFF2-40B4-BE49-F238E27FC236}">
                  <a16:creationId xmlns="" xmlns:a16="http://schemas.microsoft.com/office/drawing/2014/main" id="{025AA726-A83F-4467-8D81-D1054FD60C8D}"/>
                </a:ext>
              </a:extLst>
            </p:cNvPr>
            <p:cNvSpPr/>
            <p:nvPr/>
          </p:nvSpPr>
          <p:spPr>
            <a:xfrm>
              <a:off x="2040018" y="2918229"/>
              <a:ext cx="1163683" cy="1188839"/>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 xmlns:a16="http://schemas.microsoft.com/office/drawing/2014/main" id="{87C13873-F9E3-4AD4-810B-77372A2CA329}"/>
                </a:ext>
              </a:extLst>
            </p:cNvPr>
            <p:cNvSpPr/>
            <p:nvPr/>
          </p:nvSpPr>
          <p:spPr>
            <a:xfrm>
              <a:off x="1537786" y="4107068"/>
              <a:ext cx="502232" cy="513089"/>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a:extLst>
                <a:ext uri="{FF2B5EF4-FFF2-40B4-BE49-F238E27FC236}">
                  <a16:creationId xmlns="" xmlns:a16="http://schemas.microsoft.com/office/drawing/2014/main" id="{CD065FC7-9215-4D2A-A7C9-64B3C6F5001D}"/>
                </a:ext>
              </a:extLst>
            </p:cNvPr>
            <p:cNvSpPr/>
            <p:nvPr/>
          </p:nvSpPr>
          <p:spPr>
            <a:xfrm>
              <a:off x="3685457" y="2918229"/>
              <a:ext cx="396641" cy="405215"/>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2" name="组合 21">
            <a:extLst>
              <a:ext uri="{FF2B5EF4-FFF2-40B4-BE49-F238E27FC236}">
                <a16:creationId xmlns="" xmlns:a16="http://schemas.microsoft.com/office/drawing/2014/main" id="{83B85297-E2AF-47A9-BD08-47BDB5597499}"/>
              </a:ext>
            </a:extLst>
          </p:cNvPr>
          <p:cNvGrpSpPr/>
          <p:nvPr/>
        </p:nvGrpSpPr>
        <p:grpSpPr>
          <a:xfrm>
            <a:off x="18119034" y="7533264"/>
            <a:ext cx="2419320" cy="1733619"/>
            <a:chOff x="18383197" y="8751556"/>
            <a:chExt cx="2419320" cy="1733619"/>
          </a:xfrm>
        </p:grpSpPr>
        <p:sp>
          <p:nvSpPr>
            <p:cNvPr id="23" name="矩形 22">
              <a:extLst>
                <a:ext uri="{FF2B5EF4-FFF2-40B4-BE49-F238E27FC236}">
                  <a16:creationId xmlns="" xmlns:a16="http://schemas.microsoft.com/office/drawing/2014/main" id="{F26B410B-04D1-41BB-A98C-3F8067C8D7B0}"/>
                </a:ext>
              </a:extLst>
            </p:cNvPr>
            <p:cNvSpPr/>
            <p:nvPr/>
          </p:nvSpPr>
          <p:spPr>
            <a:xfrm>
              <a:off x="19115515" y="9270936"/>
              <a:ext cx="1163683" cy="1188839"/>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 xmlns:a16="http://schemas.microsoft.com/office/drawing/2014/main" id="{C7AEF58B-487F-4418-BE75-A9FB72120E10}"/>
                </a:ext>
              </a:extLst>
            </p:cNvPr>
            <p:cNvSpPr/>
            <p:nvPr/>
          </p:nvSpPr>
          <p:spPr>
            <a:xfrm>
              <a:off x="20300285" y="8751556"/>
              <a:ext cx="502232" cy="513089"/>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a:extLst>
                <a:ext uri="{FF2B5EF4-FFF2-40B4-BE49-F238E27FC236}">
                  <a16:creationId xmlns="" xmlns:a16="http://schemas.microsoft.com/office/drawing/2014/main" id="{45D09CAF-B536-4C2E-98E4-A51CD0289766}"/>
                </a:ext>
              </a:extLst>
            </p:cNvPr>
            <p:cNvSpPr/>
            <p:nvPr/>
          </p:nvSpPr>
          <p:spPr>
            <a:xfrm>
              <a:off x="18383197" y="10079960"/>
              <a:ext cx="396641" cy="405215"/>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6" name="圆角矩形">
            <a:extLst>
              <a:ext uri="{FF2B5EF4-FFF2-40B4-BE49-F238E27FC236}">
                <a16:creationId xmlns="" xmlns:a16="http://schemas.microsoft.com/office/drawing/2014/main" id="{5B8A1EC9-6EA5-4D01-9B93-67B2B2B5BB38}"/>
              </a:ext>
            </a:extLst>
          </p:cNvPr>
          <p:cNvSpPr/>
          <p:nvPr/>
        </p:nvSpPr>
        <p:spPr>
          <a:xfrm>
            <a:off x="2564694" y="4274952"/>
            <a:ext cx="16764000" cy="3258312"/>
          </a:xfrm>
          <a:prstGeom prst="rect">
            <a:avLst/>
          </a:prstGeom>
          <a:solidFill>
            <a:srgbClr val="EDEDED"/>
          </a:solidFill>
          <a:ln w="12700">
            <a:miter lim="400000"/>
          </a:ln>
        </p:spPr>
        <p:txBody>
          <a:bodyPr lIns="67466" tIns="67466" rIns="67466" bIns="67466" anchor="ctr"/>
          <a:lstStyle/>
          <a:p>
            <a:pPr algn="just">
              <a:defRPr>
                <a:latin typeface="Helvetica Neue Medium"/>
                <a:ea typeface="Helvetica Neue Medium"/>
                <a:cs typeface="Helvetica Neue Medium"/>
                <a:sym typeface="Helvetica Neue Medium"/>
              </a:defRPr>
            </a:pPr>
            <a:endParaRPr/>
          </a:p>
        </p:txBody>
      </p:sp>
      <p:sp>
        <p:nvSpPr>
          <p:cNvPr id="27" name="一方面，以某机构为例，假设我是个输出PPT课程的机构，我通过云课堂给达人号提供的编辑器，输出了一篇质量较高的文章 ，并通过个性化推荐精准触达目标用户，用户通过此文章接触到我的课程和我的达人号，从而有了更深的了解，后续就会有更进一步的互动和营收转化。">
            <a:extLst>
              <a:ext uri="{FF2B5EF4-FFF2-40B4-BE49-F238E27FC236}">
                <a16:creationId xmlns="" xmlns:a16="http://schemas.microsoft.com/office/drawing/2014/main" id="{D62EC769-F804-4EE8-83D2-C319ECC8DA77}"/>
              </a:ext>
            </a:extLst>
          </p:cNvPr>
          <p:cNvSpPr txBox="1"/>
          <p:nvPr/>
        </p:nvSpPr>
        <p:spPr>
          <a:xfrm>
            <a:off x="2990787" y="4789029"/>
            <a:ext cx="15911814" cy="223015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457200">
              <a:lnSpc>
                <a:spcPct val="120000"/>
              </a:lnSpc>
              <a:defRPr sz="3200">
                <a:latin typeface="Source Han Sans CN Normal"/>
                <a:ea typeface="Source Han Sans CN Normal"/>
                <a:cs typeface="Source Han Sans CN Normal"/>
                <a:sym typeface="Source Han Sans CN Normal"/>
              </a:defRPr>
            </a:lvl1pPr>
          </a:lstStyle>
          <a:p>
            <a:pPr indent="720000" latinLnBrk="1">
              <a:lnSpc>
                <a:spcPct val="150000"/>
              </a:lnSpc>
            </a:pPr>
            <a:r>
              <a:rPr lang="zh-CN" altLang="en-US"/>
              <a:t>物理层的作用是规定“</a:t>
            </a:r>
            <a:r>
              <a:rPr lang="en-US" altLang="zh-CN"/>
              <a:t>0”</a:t>
            </a:r>
            <a:r>
              <a:rPr lang="zh-CN" altLang="en-US"/>
              <a:t>和“</a:t>
            </a:r>
            <a:r>
              <a:rPr lang="en-US" altLang="zh-CN"/>
              <a:t>1”</a:t>
            </a:r>
            <a:r>
              <a:rPr lang="zh-CN" altLang="en-US"/>
              <a:t>代表电压的高低，灯光的明灭，规定网线和连接器的规格等。</a:t>
            </a:r>
          </a:p>
          <a:p>
            <a:pPr indent="720000" latinLnBrk="1">
              <a:lnSpc>
                <a:spcPct val="150000"/>
              </a:lnSpc>
            </a:pPr>
            <a:r>
              <a:rPr lang="zh-CN" altLang="en-US"/>
              <a:t>物理层也叫实体层，就是用物理实体的手段将电脑之间连接起来。</a:t>
            </a:r>
          </a:p>
        </p:txBody>
      </p:sp>
      <p:pic>
        <p:nvPicPr>
          <p:cNvPr id="7170" name="Picture 2" descr="https://pic4.zhimg.com/80/v2-a3afce50d0b0970ac98a35be92d5f02b_720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467" y="1800175"/>
            <a:ext cx="9373245" cy="9373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04719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170"/>
                                        </p:tgtEl>
                                        <p:attrNameLst>
                                          <p:attrName>style.visibility</p:attrName>
                                        </p:attrNameLst>
                                      </p:cBhvr>
                                      <p:to>
                                        <p:strVal val="visible"/>
                                      </p:to>
                                    </p:set>
                                    <p:animEffect transition="in" filter="fade">
                                      <p:cBhvr>
                                        <p:cTn id="16"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96DFAD-5D60-4A4E-9357-D1CC052F52E4}"/>
              </a:ext>
            </a:extLst>
          </p:cNvPr>
          <p:cNvSpPr>
            <a:spLocks noGrp="1"/>
          </p:cNvSpPr>
          <p:nvPr>
            <p:ph type="title"/>
          </p:nvPr>
        </p:nvSpPr>
        <p:spPr/>
        <p:txBody>
          <a:bodyPr/>
          <a:lstStyle/>
          <a:p>
            <a:r>
              <a:rPr lang="zh-CN" altLang="en-US" b="1"/>
              <a:t>链路层</a:t>
            </a:r>
          </a:p>
        </p:txBody>
      </p:sp>
      <p:sp>
        <p:nvSpPr>
          <p:cNvPr id="6" name="矩形 5">
            <a:extLst>
              <a:ext uri="{FF2B5EF4-FFF2-40B4-BE49-F238E27FC236}">
                <a16:creationId xmlns="" xmlns:a16="http://schemas.microsoft.com/office/drawing/2014/main" id="{F7FD57A8-EBC2-4D34-9382-4700749070E5}"/>
              </a:ext>
            </a:extLst>
          </p:cNvPr>
          <p:cNvSpPr/>
          <p:nvPr/>
        </p:nvSpPr>
        <p:spPr>
          <a:xfrm>
            <a:off x="2339695" y="3015175"/>
            <a:ext cx="18179999" cy="6840000"/>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a:extLst>
              <a:ext uri="{FF2B5EF4-FFF2-40B4-BE49-F238E27FC236}">
                <a16:creationId xmlns="" xmlns:a16="http://schemas.microsoft.com/office/drawing/2014/main" id="{B93D995B-8464-41E5-80F3-05607ECF1D1F}"/>
              </a:ext>
            </a:extLst>
          </p:cNvPr>
          <p:cNvSpPr txBox="1"/>
          <p:nvPr/>
        </p:nvSpPr>
        <p:spPr>
          <a:xfrm>
            <a:off x="2814833" y="3896163"/>
            <a:ext cx="16804862" cy="507831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720000" defTabSz="914400">
              <a:lnSpc>
                <a:spcPct val="150000"/>
              </a:lnSpc>
              <a:buSzPct val="100000"/>
              <a:defRPr sz="3800">
                <a:latin typeface="Source Han Sans CN Normal"/>
                <a:ea typeface="Source Han Sans CN Normal"/>
                <a:cs typeface="Source Han Sans CN Normal"/>
                <a:sym typeface="Source Han Sans CN Normal"/>
              </a:defRPr>
            </a:pP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光有物理层远远不够，</a:t>
            </a:r>
            <a:r>
              <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0</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和</a:t>
            </a:r>
            <a:r>
              <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1</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究竟会怎样去组合，不同的划分代表了什么意思，这就需要链路层来处理，它将</a:t>
            </a:r>
            <a:r>
              <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0</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和</a:t>
            </a:r>
            <a:r>
              <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1</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划分为具有意义的数据帧进行传送。</a:t>
            </a: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indent="720000" defTabSz="914400">
              <a:lnSpc>
                <a:spcPct val="150000"/>
              </a:lnSpc>
              <a:buSzPct val="100000"/>
              <a:defRPr sz="3800">
                <a:latin typeface="Source Han Sans CN Normal"/>
                <a:ea typeface="Source Han Sans CN Normal"/>
                <a:cs typeface="Source Han Sans CN Normal"/>
                <a:sym typeface="Source Han Sans CN Normal"/>
              </a:defRPr>
            </a:pP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以太网</a:t>
            </a: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rPr>
              <a:t>MAC</a:t>
            </a:r>
            <a:r>
              <a:rPr lang="zh-CN" altLang="en-US" sz="3600" smtClean="0">
                <a:solidFill>
                  <a:schemeClr val="tx2"/>
                </a:solidFill>
                <a:latin typeface="思源黑体 CN Normal" panose="020B0400000000000000" pitchFamily="34" charset="-122"/>
                <a:ea typeface="思源黑体 CN Normal" panose="020B0400000000000000" pitchFamily="34" charset="-122"/>
                <a:cs typeface="Source Han Sans CN Normal"/>
              </a:rPr>
              <a:t>地址</a:t>
            </a:r>
            <a:endParaRPr lang="en-US" altLang="zh-CN" sz="3600" smtClean="0">
              <a:solidFill>
                <a:schemeClr val="tx2"/>
              </a:solidFill>
              <a:latin typeface="思源黑体 CN Normal" panose="020B0400000000000000" pitchFamily="34" charset="-122"/>
              <a:ea typeface="思源黑体 CN Normal" panose="020B0400000000000000" pitchFamily="34" charset="-122"/>
              <a:cs typeface="Source Han Sans CN Normal"/>
            </a:endParaRPr>
          </a:p>
          <a:p>
            <a:pPr marL="571500" indent="-571500" defTabSz="914400">
              <a:lnSpc>
                <a:spcPct val="15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zh-CN" altLang="en-US" sz="3600">
                <a:solidFill>
                  <a:schemeClr val="tx2"/>
                </a:solidFill>
                <a:latin typeface="思源黑体 CN Normal" panose="020B0400000000000000" pitchFamily="34" charset="-122"/>
                <a:ea typeface="思源黑体 CN Normal" panose="020B0400000000000000" pitchFamily="34" charset="-122"/>
                <a:cs typeface="Source Han Sans CN Normal"/>
              </a:rPr>
              <a:t>广播</a:t>
            </a:r>
            <a:endParaRPr lang="en-US" altLang="zh-CN" sz="3600">
              <a:solidFill>
                <a:schemeClr val="tx2"/>
              </a:solidFill>
              <a:latin typeface="思源黑体 CN Normal" panose="020B0400000000000000" pitchFamily="34" charset="-122"/>
              <a:ea typeface="思源黑体 CN Normal" panose="020B0400000000000000" pitchFamily="34" charset="-122"/>
              <a:cs typeface="Source Han Sans CN Normal"/>
            </a:endParaRPr>
          </a:p>
        </p:txBody>
      </p:sp>
      <p:pic>
        <p:nvPicPr>
          <p:cNvPr id="6149" name="Picture 5" descr="https://pic4.zhimg.com/80/v2-9db806b044b0773239d5afb567c6f727_720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694" y="5241493"/>
            <a:ext cx="14586848" cy="2790000"/>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https://pic4.zhimg.com/80/v2-4919eb51f73d107acc0228d1e7d7a927_720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9694" y="2205175"/>
            <a:ext cx="9621750" cy="9621752"/>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9" descr="https://pic3.zhimg.com/80/v2-d431e01ac5bb5c5d5ae2017d7dc36462_720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6270" y="4564302"/>
            <a:ext cx="17366930" cy="4144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0808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6149"/>
                                        </p:tgtEl>
                                        <p:attrNameLst>
                                          <p:attrName>style.visibility</p:attrName>
                                        </p:attrNameLst>
                                      </p:cBhvr>
                                      <p:to>
                                        <p:strVal val="visible"/>
                                      </p:to>
                                    </p:set>
                                    <p:animEffect transition="in" filter="wipe(down)">
                                      <p:cBhvr>
                                        <p:cTn id="14" dur="290">
                                          <p:stCondLst>
                                            <p:cond delay="0"/>
                                          </p:stCondLst>
                                        </p:cTn>
                                        <p:tgtEl>
                                          <p:spTgt spid="6149"/>
                                        </p:tgtEl>
                                      </p:cBhvr>
                                    </p:animEffect>
                                    <p:anim calcmode="lin" valueType="num">
                                      <p:cBhvr>
                                        <p:cTn id="15" dur="911" tmFilter="0,0; 0.14,0.36; 0.43,0.73; 0.71,0.91; 1.0,1.0">
                                          <p:stCondLst>
                                            <p:cond delay="0"/>
                                          </p:stCondLst>
                                        </p:cTn>
                                        <p:tgtEl>
                                          <p:spTgt spid="6149"/>
                                        </p:tgtEl>
                                        <p:attrNameLst>
                                          <p:attrName>ppt_x</p:attrName>
                                        </p:attrNameLst>
                                      </p:cBhvr>
                                      <p:tavLst>
                                        <p:tav tm="0">
                                          <p:val>
                                            <p:strVal val="#ppt_x-0.25"/>
                                          </p:val>
                                        </p:tav>
                                        <p:tav tm="100000">
                                          <p:val>
                                            <p:strVal val="#ppt_x"/>
                                          </p:val>
                                        </p:tav>
                                      </p:tavLst>
                                    </p:anim>
                                    <p:anim calcmode="lin" valueType="num">
                                      <p:cBhvr>
                                        <p:cTn id="16" dur="332" tmFilter="0.0,0.0; 0.25,0.07; 0.50,0.2; 0.75,0.467; 1.0,1.0">
                                          <p:stCondLst>
                                            <p:cond delay="0"/>
                                          </p:stCondLst>
                                        </p:cTn>
                                        <p:tgtEl>
                                          <p:spTgt spid="6149"/>
                                        </p:tgtEl>
                                        <p:attrNameLst>
                                          <p:attrName>ppt_y</p:attrName>
                                        </p:attrNameLst>
                                      </p:cBhvr>
                                      <p:tavLst>
                                        <p:tav tm="0" fmla="#ppt_y-sin(pi*$)/3">
                                          <p:val>
                                            <p:fltVal val="0.5"/>
                                          </p:val>
                                        </p:tav>
                                        <p:tav tm="100000">
                                          <p:val>
                                            <p:fltVal val="1"/>
                                          </p:val>
                                        </p:tav>
                                      </p:tavLst>
                                    </p:anim>
                                    <p:anim calcmode="lin" valueType="num">
                                      <p:cBhvr>
                                        <p:cTn id="17" dur="332" tmFilter="0, 0; 0.125,0.2665; 0.25,0.4; 0.375,0.465; 0.5,0.5;  0.625,0.535; 0.75,0.6; 0.875,0.7335; 1,1">
                                          <p:stCondLst>
                                            <p:cond delay="332"/>
                                          </p:stCondLst>
                                        </p:cTn>
                                        <p:tgtEl>
                                          <p:spTgt spid="6149"/>
                                        </p:tgtEl>
                                        <p:attrNameLst>
                                          <p:attrName>ppt_y</p:attrName>
                                        </p:attrNameLst>
                                      </p:cBhvr>
                                      <p:tavLst>
                                        <p:tav tm="0" fmla="#ppt_y-sin(pi*$)/9">
                                          <p:val>
                                            <p:fltVal val="0"/>
                                          </p:val>
                                        </p:tav>
                                        <p:tav tm="100000">
                                          <p:val>
                                            <p:fltVal val="1"/>
                                          </p:val>
                                        </p:tav>
                                      </p:tavLst>
                                    </p:anim>
                                    <p:anim calcmode="lin" valueType="num">
                                      <p:cBhvr>
                                        <p:cTn id="18" dur="166" tmFilter="0, 0; 0.125,0.2665; 0.25,0.4; 0.375,0.465; 0.5,0.5;  0.625,0.535; 0.75,0.6; 0.875,0.7335; 1,1">
                                          <p:stCondLst>
                                            <p:cond delay="662"/>
                                          </p:stCondLst>
                                        </p:cTn>
                                        <p:tgtEl>
                                          <p:spTgt spid="6149"/>
                                        </p:tgtEl>
                                        <p:attrNameLst>
                                          <p:attrName>ppt_y</p:attrName>
                                        </p:attrNameLst>
                                      </p:cBhvr>
                                      <p:tavLst>
                                        <p:tav tm="0" fmla="#ppt_y-sin(pi*$)/27">
                                          <p:val>
                                            <p:fltVal val="0"/>
                                          </p:val>
                                        </p:tav>
                                        <p:tav tm="100000">
                                          <p:val>
                                            <p:fltVal val="1"/>
                                          </p:val>
                                        </p:tav>
                                      </p:tavLst>
                                    </p:anim>
                                    <p:anim calcmode="lin" valueType="num">
                                      <p:cBhvr>
                                        <p:cTn id="19" dur="82" tmFilter="0, 0; 0.125,0.2665; 0.25,0.4; 0.375,0.465; 0.5,0.5;  0.625,0.535; 0.75,0.6; 0.875,0.7335; 1,1">
                                          <p:stCondLst>
                                            <p:cond delay="828"/>
                                          </p:stCondLst>
                                        </p:cTn>
                                        <p:tgtEl>
                                          <p:spTgt spid="6149"/>
                                        </p:tgtEl>
                                        <p:attrNameLst>
                                          <p:attrName>ppt_y</p:attrName>
                                        </p:attrNameLst>
                                      </p:cBhvr>
                                      <p:tavLst>
                                        <p:tav tm="0" fmla="#ppt_y-sin(pi*$)/81">
                                          <p:val>
                                            <p:fltVal val="0"/>
                                          </p:val>
                                        </p:tav>
                                        <p:tav tm="100000">
                                          <p:val>
                                            <p:fltVal val="1"/>
                                          </p:val>
                                        </p:tav>
                                      </p:tavLst>
                                    </p:anim>
                                    <p:animScale>
                                      <p:cBhvr>
                                        <p:cTn id="20" dur="13">
                                          <p:stCondLst>
                                            <p:cond delay="325"/>
                                          </p:stCondLst>
                                        </p:cTn>
                                        <p:tgtEl>
                                          <p:spTgt spid="6149"/>
                                        </p:tgtEl>
                                      </p:cBhvr>
                                      <p:to x="100000" y="60000"/>
                                    </p:animScale>
                                    <p:animScale>
                                      <p:cBhvr>
                                        <p:cTn id="21" dur="83" decel="50000">
                                          <p:stCondLst>
                                            <p:cond delay="338"/>
                                          </p:stCondLst>
                                        </p:cTn>
                                        <p:tgtEl>
                                          <p:spTgt spid="6149"/>
                                        </p:tgtEl>
                                      </p:cBhvr>
                                      <p:to x="100000" y="100000"/>
                                    </p:animScale>
                                    <p:animScale>
                                      <p:cBhvr>
                                        <p:cTn id="22" dur="13">
                                          <p:stCondLst>
                                            <p:cond delay="656"/>
                                          </p:stCondLst>
                                        </p:cTn>
                                        <p:tgtEl>
                                          <p:spTgt spid="6149"/>
                                        </p:tgtEl>
                                      </p:cBhvr>
                                      <p:to x="100000" y="80000"/>
                                    </p:animScale>
                                    <p:animScale>
                                      <p:cBhvr>
                                        <p:cTn id="23" dur="83" decel="50000">
                                          <p:stCondLst>
                                            <p:cond delay="669"/>
                                          </p:stCondLst>
                                        </p:cTn>
                                        <p:tgtEl>
                                          <p:spTgt spid="6149"/>
                                        </p:tgtEl>
                                      </p:cBhvr>
                                      <p:to x="100000" y="100000"/>
                                    </p:animScale>
                                    <p:animScale>
                                      <p:cBhvr>
                                        <p:cTn id="24" dur="13">
                                          <p:stCondLst>
                                            <p:cond delay="821"/>
                                          </p:stCondLst>
                                        </p:cTn>
                                        <p:tgtEl>
                                          <p:spTgt spid="6149"/>
                                        </p:tgtEl>
                                      </p:cBhvr>
                                      <p:to x="100000" y="90000"/>
                                    </p:animScale>
                                    <p:animScale>
                                      <p:cBhvr>
                                        <p:cTn id="25" dur="83" decel="50000">
                                          <p:stCondLst>
                                            <p:cond delay="834"/>
                                          </p:stCondLst>
                                        </p:cTn>
                                        <p:tgtEl>
                                          <p:spTgt spid="6149"/>
                                        </p:tgtEl>
                                      </p:cBhvr>
                                      <p:to x="100000" y="100000"/>
                                    </p:animScale>
                                    <p:animScale>
                                      <p:cBhvr>
                                        <p:cTn id="26" dur="13">
                                          <p:stCondLst>
                                            <p:cond delay="904"/>
                                          </p:stCondLst>
                                        </p:cTn>
                                        <p:tgtEl>
                                          <p:spTgt spid="6149"/>
                                        </p:tgtEl>
                                      </p:cBhvr>
                                      <p:to x="100000" y="95000"/>
                                    </p:animScale>
                                    <p:animScale>
                                      <p:cBhvr>
                                        <p:cTn id="27" dur="83" decel="50000">
                                          <p:stCondLst>
                                            <p:cond delay="917"/>
                                          </p:stCondLst>
                                        </p:cTn>
                                        <p:tgtEl>
                                          <p:spTgt spid="6149"/>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6151"/>
                                        </p:tgtEl>
                                        <p:attrNameLst>
                                          <p:attrName>style.visibility</p:attrName>
                                        </p:attrNameLst>
                                      </p:cBhvr>
                                      <p:to>
                                        <p:strVal val="visible"/>
                                      </p:to>
                                    </p:set>
                                    <p:animEffect transition="in" filter="wheel(1)">
                                      <p:cBhvr>
                                        <p:cTn id="32" dur="1000"/>
                                        <p:tgtEl>
                                          <p:spTgt spid="615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153"/>
                                        </p:tgtEl>
                                        <p:attrNameLst>
                                          <p:attrName>style.visibility</p:attrName>
                                        </p:attrNameLst>
                                      </p:cBhvr>
                                      <p:to>
                                        <p:strVal val="visible"/>
                                      </p:to>
                                    </p:set>
                                    <p:animEffect transition="in" filter="barn(inVertical)">
                                      <p:cBhvr>
                                        <p:cTn id="37"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成为前端开发工程师》走进高校">
  <a:themeElements>
    <a:clrScheme name="自定义 1">
      <a:dk1>
        <a:srgbClr val="000000"/>
      </a:dk1>
      <a:lt1>
        <a:sysClr val="window" lastClr="FFFFFF"/>
      </a:lt1>
      <a:dk2>
        <a:srgbClr val="4D4D4D"/>
      </a:dk2>
      <a:lt2>
        <a:srgbClr val="F1F1F1"/>
      </a:lt2>
      <a:accent1>
        <a:srgbClr val="1B1B1B"/>
      </a:accent1>
      <a:accent2>
        <a:srgbClr val="6F7378"/>
      </a:accent2>
      <a:accent3>
        <a:srgbClr val="C9C9C9"/>
      </a:accent3>
      <a:accent4>
        <a:srgbClr val="002368"/>
      </a:accent4>
      <a:accent5>
        <a:srgbClr val="0070C0"/>
      </a:accent5>
      <a:accent6>
        <a:srgbClr val="5CD3FF"/>
      </a:accent6>
      <a:hlink>
        <a:srgbClr val="E9E9E9"/>
      </a:hlink>
      <a:folHlink>
        <a:srgbClr val="4D4D4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安卓高级开发工程师课件模板-0109最新</Template>
  <TotalTime>4942</TotalTime>
  <Words>2018</Words>
  <Application>Microsoft Office PowerPoint</Application>
  <PresentationFormat>自定义</PresentationFormat>
  <Paragraphs>193</Paragraphs>
  <Slides>27</Slides>
  <Notes>12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27</vt:i4>
      </vt:variant>
    </vt:vector>
  </HeadingPairs>
  <TitlesOfParts>
    <vt:vector size="44" baseType="lpstr">
      <vt:lpstr>Helvetica Neue Medium</vt:lpstr>
      <vt:lpstr>Noto Sans CJK SC Medium</vt:lpstr>
      <vt:lpstr>Source Han Sans CN</vt:lpstr>
      <vt:lpstr>Source Han Sans CN Medium</vt:lpstr>
      <vt:lpstr>Source Han Sans CN Normal</vt:lpstr>
      <vt:lpstr>思源黑体 CN Bold</vt:lpstr>
      <vt:lpstr>思源黑体 CN Heavy</vt:lpstr>
      <vt:lpstr>思源黑体 CN Medium</vt:lpstr>
      <vt:lpstr>思源黑体 CN Normal</vt:lpstr>
      <vt:lpstr>宋体</vt:lpstr>
      <vt:lpstr>微软雅黑</vt:lpstr>
      <vt:lpstr>Arial</vt:lpstr>
      <vt:lpstr>Calibri</vt:lpstr>
      <vt:lpstr>DejaVu Sans Mono</vt:lpstr>
      <vt:lpstr>Times New Roman</vt:lpstr>
      <vt:lpstr>Wingdings</vt:lpstr>
      <vt:lpstr>《成为前端开发工程师》走进高校</vt:lpstr>
      <vt:lpstr>PowerPoint 演示文稿</vt:lpstr>
      <vt:lpstr>课程目标</vt:lpstr>
      <vt:lpstr>PowerPoint 演示文稿</vt:lpstr>
      <vt:lpstr>概念</vt:lpstr>
      <vt:lpstr>网络协议三要素</vt:lpstr>
      <vt:lpstr>PowerPoint 演示文稿</vt:lpstr>
      <vt:lpstr>OSI/RM 模型分层</vt:lpstr>
      <vt:lpstr>物理层</vt:lpstr>
      <vt:lpstr>链路层</vt:lpstr>
      <vt:lpstr>网络层</vt:lpstr>
      <vt:lpstr>传输层</vt:lpstr>
      <vt:lpstr>TCP - 三次握手&amp;&amp;四次挥手</vt:lpstr>
      <vt:lpstr>会话层</vt:lpstr>
      <vt:lpstr>表示层</vt:lpstr>
      <vt:lpstr>应用层</vt:lpstr>
      <vt:lpstr>PowerPoint 演示文稿</vt:lpstr>
      <vt:lpstr>概念</vt:lpstr>
      <vt:lpstr>原理</vt:lpstr>
      <vt:lpstr>消息结构</vt:lpstr>
      <vt:lpstr>工作流程</vt:lpstr>
      <vt:lpstr>HTTP请求方法</vt:lpstr>
      <vt:lpstr>GET 和 POST 的区别</vt:lpstr>
      <vt:lpstr>PowerPoint 演示文稿</vt:lpstr>
      <vt:lpstr>PowerPoint 演示文稿</vt:lpstr>
      <vt:lpstr>PowerPoint 演示文稿</vt:lpstr>
      <vt:lpstr>HTTP状态码</vt:lpstr>
      <vt:lpstr>谢谢观看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css布局</dc:title>
  <dc:creator>刘碎春</dc:creator>
  <cp:lastModifiedBy>NeterM</cp:lastModifiedBy>
  <cp:revision>2415</cp:revision>
  <dcterms:created xsi:type="dcterms:W3CDTF">2014-06-24T08:28:00Z</dcterms:created>
  <dcterms:modified xsi:type="dcterms:W3CDTF">2020-03-24T14:45:05Z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