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4" r:id="rId2"/>
    <p:sldId id="575" r:id="rId3"/>
    <p:sldId id="557" r:id="rId4"/>
    <p:sldId id="577" r:id="rId5"/>
    <p:sldId id="578" r:id="rId6"/>
    <p:sldId id="579" r:id="rId7"/>
    <p:sldId id="558" r:id="rId8"/>
    <p:sldId id="580" r:id="rId9"/>
    <p:sldId id="586" r:id="rId10"/>
    <p:sldId id="581" r:id="rId11"/>
    <p:sldId id="576" r:id="rId12"/>
    <p:sldId id="582" r:id="rId13"/>
    <p:sldId id="584" r:id="rId14"/>
    <p:sldId id="585" r:id="rId15"/>
    <p:sldId id="312" r:id="rId16"/>
  </p:sldIdLst>
  <p:sldSz cx="23039388" cy="1296035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75"/>
            <p14:sldId id="557"/>
            <p14:sldId id="577"/>
            <p14:sldId id="578"/>
            <p14:sldId id="579"/>
            <p14:sldId id="558"/>
            <p14:sldId id="580"/>
            <p14:sldId id="586"/>
            <p14:sldId id="581"/>
            <p14:sldId id="576"/>
            <p14:sldId id="582"/>
            <p14:sldId id="584"/>
            <p14:sldId id="585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pos="4599" userDrawn="1">
          <p15:clr>
            <a:srgbClr val="A4A3A4"/>
          </p15:clr>
        </p15:guide>
        <p15:guide id="4" pos="9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A78"/>
    <a:srgbClr val="1577BA"/>
    <a:srgbClr val="6F7378"/>
    <a:srgbClr val="C9C9C9"/>
    <a:srgbClr val="1475B2"/>
    <a:srgbClr val="002368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15" autoAdjust="0"/>
    <p:restoredTop sz="70158" autoAdjust="0"/>
  </p:normalViewPr>
  <p:slideViewPr>
    <p:cSldViewPr>
      <p:cViewPr varScale="1">
        <p:scale>
          <a:sx n="47" d="100"/>
          <a:sy n="47" d="100"/>
        </p:scale>
        <p:origin x="108" y="180"/>
      </p:cViewPr>
      <p:guideLst>
        <p:guide orient="horz" pos="3816"/>
        <p:guide pos="7256"/>
        <p:guide pos="4599"/>
        <p:guide pos="9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6"/>
    </p:cViewPr>
  </p:sorterViewPr>
  <p:notesViewPr>
    <p:cSldViewPr>
      <p:cViewPr>
        <p:scale>
          <a:sx n="75" d="100"/>
          <a:sy n="75" d="100"/>
        </p:scale>
        <p:origin x="2430" y="-444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72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708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9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9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61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8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优先加载缓存</a:t>
            </a:r>
          </a:p>
          <a:p>
            <a:r>
              <a:rPr lang="zh-CN" altLang="en-US" smtClean="0">
                <a:effectLst/>
              </a:rPr>
              <a:t>浏览器会缓存静态脚本文件以提高页面性能一样，</a:t>
            </a:r>
            <a:r>
              <a:rPr lang="en-US" altLang="zh-CN" smtClean="0">
                <a:effectLst/>
              </a:rPr>
              <a:t>Node</a:t>
            </a:r>
            <a:r>
              <a:rPr lang="zh-CN" altLang="en-US" smtClean="0">
                <a:effectLst/>
              </a:rPr>
              <a:t>对引入过的模块也会进行缓存。与浏览器不同的是：</a:t>
            </a:r>
            <a:r>
              <a:rPr lang="en-US" altLang="zh-CN" smtClean="0">
                <a:effectLst/>
              </a:rPr>
              <a:t>Node</a:t>
            </a:r>
            <a:r>
              <a:rPr lang="zh-CN" altLang="en-US" smtClean="0">
                <a:effectLst/>
              </a:rPr>
              <a:t>缓存的是编译执行之后的对象而不是静态文件。</a:t>
            </a:r>
            <a:endParaRPr lang="zh-CN" alt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7926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4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E4CA55F-9739-43C3-A825-A134A524E5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>
            <a:extLst>
              <a:ext uri="{FF2B5EF4-FFF2-40B4-BE49-F238E27FC236}">
                <a16:creationId xmlns="" xmlns:a16="http://schemas.microsoft.com/office/drawing/2014/main" id="{7A2D8E61-D0FC-47F9-8C11-8CB3D51B95F9}"/>
              </a:ext>
            </a:extLst>
          </p:cNvPr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212AFB2-6545-4568-BD86-6B1983B49465}"/>
              </a:ext>
            </a:extLst>
          </p:cNvPr>
          <p:cNvGrpSpPr/>
          <p:nvPr userDrawn="1"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6" name="网易云课堂logo.png" descr="网易云课堂logo.png">
              <a:extLst>
                <a:ext uri="{FF2B5EF4-FFF2-40B4-BE49-F238E27FC236}">
                  <a16:creationId xmlns="" xmlns:a16="http://schemas.microsoft.com/office/drawing/2014/main" id="{DBE05E54-699D-4E84-BBEA-3970E079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线条">
              <a:extLst>
                <a:ext uri="{FF2B5EF4-FFF2-40B4-BE49-F238E27FC236}">
                  <a16:creationId xmlns="" xmlns:a16="http://schemas.microsoft.com/office/drawing/2014/main" id="{C7814494-1433-40EE-83EE-D8A4EE7C31F9}"/>
                </a:ext>
              </a:extLst>
            </p:cNvPr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3971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942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191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88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854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3825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96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767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" name="图片 7" descr="图片 2">
              <a:extLst>
                <a:ext uri="{FF2B5EF4-FFF2-40B4-BE49-F238E27FC236}">
                  <a16:creationId xmlns="" xmlns:a16="http://schemas.microsoft.com/office/drawing/2014/main" id="{C1AAB4F0-F6C6-4DB5-B776-3555E67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3" name="文本占位符 12">
            <a:extLst>
              <a:ext uri="{FF2B5EF4-FFF2-40B4-BE49-F238E27FC236}">
                <a16:creationId xmlns="" xmlns:a16="http://schemas.microsoft.com/office/drawing/2014/main" id="{31FA6CDF-8CED-4FE7-A688-0098C4E67C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defRPr>
            </a:lvl1pPr>
          </a:lstStyle>
          <a:p>
            <a:pPr marL="0" lvl="0" algn="ctr" defTabSz="1219170">
              <a:lnSpc>
                <a:spcPct val="105000"/>
              </a:lnSpc>
            </a:pPr>
            <a:r>
              <a:rPr lang="zh-CN" altLang="en-US" dirty="0"/>
              <a:t>编辑标题文本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="" xmlns:a16="http://schemas.microsoft.com/office/drawing/2014/main" id="{67C6E9EB-A47D-4615-91DC-D824C0BE0A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3410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defRPr>
            </a:lvl1pPr>
          </a:lstStyle>
          <a:p>
            <a:pPr marL="0" lvl="0" algn="ctr" defTabSz="1219170"/>
            <a:r>
              <a:rPr lang="zh-CN" altLang="en-US" dirty="0"/>
              <a:t>编辑副标题文本</a:t>
            </a:r>
          </a:p>
        </p:txBody>
      </p:sp>
    </p:spTree>
    <p:extLst>
      <p:ext uri="{BB962C8B-B14F-4D97-AF65-F5344CB8AC3E}">
        <p14:creationId xmlns:p14="http://schemas.microsoft.com/office/powerpoint/2010/main" val="13645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=""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>
            <a:extLst>
              <a:ext uri="{FF2B5EF4-FFF2-40B4-BE49-F238E27FC236}">
                <a16:creationId xmlns="" xmlns:a16="http://schemas.microsoft.com/office/drawing/2014/main" id="{546CA23A-C8B4-4D01-89D3-6C019BD81C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="" xmlns:a16="http://schemas.microsoft.com/office/drawing/2014/main" id="{C1A25A41-C8A4-415C-B20B-D701BB5AD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="" xmlns:a16="http://schemas.microsoft.com/office/drawing/2014/main" id="{BEA69160-7C75-4900-8381-D99C6BAD5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2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170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=""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=""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=""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=""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=""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F7B74D16-7210-4451-AA97-0FB8487D818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17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=""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4B2ACB2B-1903-44A0-84E5-3FF920F9DC66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>
            <a:extLst>
              <a:ext uri="{FF2B5EF4-FFF2-40B4-BE49-F238E27FC236}">
                <a16:creationId xmlns=""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578" indent="-863578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平衡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0">
            <a:extLst>
              <a:ext uri="{FF2B5EF4-FFF2-40B4-BE49-F238E27FC236}">
                <a16:creationId xmlns="" xmlns:a16="http://schemas.microsoft.com/office/drawing/2014/main" id="{1E07D668-9210-479A-B0E4-037C210B52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9694" y="2565174"/>
            <a:ext cx="6024632" cy="9325112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=""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8BE14DE9-A25D-4339-ACE2-0F82AE58BB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74326" y="2566988"/>
            <a:ext cx="6023730" cy="9323298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>
            <a:extLst>
              <a:ext uri="{FF2B5EF4-FFF2-40B4-BE49-F238E27FC236}">
                <a16:creationId xmlns="" xmlns:a16="http://schemas.microsoft.com/office/drawing/2014/main" id="{D4948CA5-5C16-41AE-8E1C-1DA29260DD48}"/>
              </a:ext>
            </a:extLst>
          </p:cNvPr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2AA536A-767A-4EDC-A78B-2FF14A4EB4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>
            <a:extLst>
              <a:ext uri="{FF2B5EF4-FFF2-40B4-BE49-F238E27FC236}">
                <a16:creationId xmlns="" xmlns:a16="http://schemas.microsoft.com/office/drawing/2014/main" id="{22B1AF27-A059-44B2-9EF8-E230255A8B1A}"/>
              </a:ext>
            </a:extLst>
          </p:cNvPr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1FBC0FE5-4AFA-4E34-8EE1-5891EADEC13F}"/>
              </a:ext>
            </a:extLst>
          </p:cNvPr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>
            <a:extLst>
              <a:ext uri="{FF2B5EF4-FFF2-40B4-BE49-F238E27FC236}">
                <a16:creationId xmlns="" xmlns:a16="http://schemas.microsoft.com/office/drawing/2014/main" id="{68A9C55E-0BFB-460E-8F25-FD0B1F7F8A93}"/>
              </a:ext>
            </a:extLst>
          </p:cNvPr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78D5601-B2CE-40A9-B5B5-75CCA3E4C778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2873B6DF-FBC4-4A83-9ECC-82C9AB036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9227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2" name="图片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49" r:id="rId4"/>
    <p:sldLayoutId id="2147483650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sldNum="0" hdr="0" dt="0"/>
  <p:txStyles>
    <p:titleStyle>
      <a:lvl1pPr algn="l" defTabSz="2303722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578" indent="-863578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6047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33" indent="-71964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288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726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010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»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448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733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17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455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1pPr>
      <a:lvl2pPr marL="1152285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2pPr>
      <a:lvl3pPr marL="230372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456007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4pPr>
      <a:lvl5pPr marL="4608291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5pPr>
      <a:lvl6pPr marL="5759729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6pPr>
      <a:lvl7pPr marL="6912014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7pPr>
      <a:lvl8pPr marL="806345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8pPr>
      <a:lvl9pPr marL="9215736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F8C5E892-D689-4757-A262-EF90F1C77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Node.js</a:t>
            </a:r>
            <a:r>
              <a:rPr lang="zh-CN" altLang="en-US" smtClean="0"/>
              <a:t>原理剖析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64A9890-4674-4D0F-8809-336B91D5F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341008"/>
          </a:xfrm>
        </p:spPr>
        <p:txBody>
          <a:bodyPr/>
          <a:lstStyle/>
          <a:p>
            <a:r>
              <a:rPr lang="zh-CN" altLang="en-US" smtClean="0"/>
              <a:t>模块系统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6896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6691510-DB2C-4709-8429-C5488D63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module.exports</a:t>
            </a:r>
            <a:r>
              <a:rPr lang="zh-CN" altLang="en-US" smtClean="0"/>
              <a:t>与</a:t>
            </a:r>
            <a:r>
              <a:rPr lang="en-US" altLang="zh-CN" smtClean="0"/>
              <a:t>exports</a:t>
            </a:r>
            <a:endParaRPr lang="zh-CN" altLang="en-US" dirty="0"/>
          </a:p>
        </p:txBody>
      </p:sp>
      <p:sp>
        <p:nvSpPr>
          <p:cNvPr id="3" name="îsḷîḓè">
            <a:extLst>
              <a:ext uri="{FF2B5EF4-FFF2-40B4-BE49-F238E27FC236}">
                <a16:creationId xmlns:a16="http://schemas.microsoft.com/office/drawing/2014/main" xmlns="" id="{78EB24BD-F37F-4E7C-B5C3-BEA6276DA6C1}"/>
              </a:ext>
            </a:extLst>
          </p:cNvPr>
          <p:cNvSpPr/>
          <p:nvPr/>
        </p:nvSpPr>
        <p:spPr>
          <a:xfrm>
            <a:off x="1738487" y="2782956"/>
            <a:ext cx="9203803" cy="6757219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îsḷîḓè">
            <a:extLst>
              <a:ext uri="{FF2B5EF4-FFF2-40B4-BE49-F238E27FC236}">
                <a16:creationId xmlns:a16="http://schemas.microsoft.com/office/drawing/2014/main" xmlns="" id="{4DB67109-71F6-414D-8FCD-46C58880E9EC}"/>
              </a:ext>
            </a:extLst>
          </p:cNvPr>
          <p:cNvSpPr/>
          <p:nvPr/>
        </p:nvSpPr>
        <p:spPr>
          <a:xfrm>
            <a:off x="12097093" y="2782956"/>
            <a:ext cx="9203803" cy="6757219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xmlns="" id="{FD83416E-A1BC-4197-86F5-5D63C5FBD833}"/>
              </a:ext>
            </a:extLst>
          </p:cNvPr>
          <p:cNvSpPr txBox="1"/>
          <p:nvPr/>
        </p:nvSpPr>
        <p:spPr>
          <a:xfrm>
            <a:off x="2467299" y="4442113"/>
            <a:ext cx="7668654" cy="4367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exports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对象和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module.exports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都是引用类型变量，指向同一个内存地址，在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中，两者一开始都是指向一个空对象的。</a:t>
            </a:r>
            <a:endParaRPr lang="zh-CN" altLang="en-US" sz="3600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文案">
            <a:extLst>
              <a:ext uri="{FF2B5EF4-FFF2-40B4-BE49-F238E27FC236}">
                <a16:creationId xmlns:a16="http://schemas.microsoft.com/office/drawing/2014/main" xmlns="" id="{927C9726-9D2C-488C-947D-B3661320D6C1}"/>
              </a:ext>
            </a:extLst>
          </p:cNvPr>
          <p:cNvSpPr txBox="1"/>
          <p:nvPr/>
        </p:nvSpPr>
        <p:spPr>
          <a:xfrm>
            <a:off x="2467299" y="3296957"/>
            <a:ext cx="4784189" cy="87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en-US" altLang="zh-CN" sz="480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module.exports</a:t>
            </a:r>
            <a:endParaRPr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标题文案">
            <a:extLst>
              <a:ext uri="{FF2B5EF4-FFF2-40B4-BE49-F238E27FC236}">
                <a16:creationId xmlns:a16="http://schemas.microsoft.com/office/drawing/2014/main" xmlns="" id="{4B9705F9-3CB8-4B72-B571-1EE76EB301FB}"/>
              </a:ext>
            </a:extLst>
          </p:cNvPr>
          <p:cNvSpPr txBox="1"/>
          <p:nvPr/>
        </p:nvSpPr>
        <p:spPr>
          <a:xfrm>
            <a:off x="12789068" y="3296957"/>
            <a:ext cx="2350830" cy="87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en-US" altLang="zh-CN" sz="480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exports</a:t>
            </a:r>
            <a:endParaRPr lang="en-US" altLang="zh-CN" sz="480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框 10">
            <a:extLst>
              <a:ext uri="{FF2B5EF4-FFF2-40B4-BE49-F238E27FC236}">
                <a16:creationId xmlns:a16="http://schemas.microsoft.com/office/drawing/2014/main" xmlns="" id="{50FA7410-D843-4E11-9FEA-1BBB69CD97E2}"/>
              </a:ext>
            </a:extLst>
          </p:cNvPr>
          <p:cNvSpPr txBox="1"/>
          <p:nvPr/>
        </p:nvSpPr>
        <p:spPr>
          <a:xfrm>
            <a:off x="12789068" y="4442113"/>
            <a:ext cx="8033549" cy="3259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just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exports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对象是通过形参的方式传入，直接赋值给形参的引用，但是并不能改变作用域外的值。</a:t>
            </a:r>
            <a:endParaRPr lang="zh-CN" altLang="en-US" sz="360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2A309B3-8243-4851-B6BE-33C8E8F40AAD}"/>
              </a:ext>
            </a:extLst>
          </p:cNvPr>
          <p:cNvSpPr txBox="1"/>
          <p:nvPr/>
        </p:nvSpPr>
        <p:spPr>
          <a:xfrm>
            <a:off x="5804695" y="10632912"/>
            <a:ext cx="1179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module.exports</a:t>
            </a:r>
            <a:r>
              <a:rPr lang="zh-CN" altLang="en-US" sz="320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就是</a:t>
            </a:r>
            <a:r>
              <a:rPr lang="zh-CN" altLang="en-US" sz="320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为了</a:t>
            </a:r>
            <a:r>
              <a:rPr lang="zh-CN" altLang="en-US" sz="320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解决</a:t>
            </a:r>
            <a:r>
              <a:rPr lang="en-US" altLang="zh-CN" sz="320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exports</a:t>
            </a:r>
            <a:r>
              <a:rPr lang="zh-CN" altLang="en-US" sz="320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直接赋值</a:t>
            </a:r>
            <a:r>
              <a:rPr lang="zh-CN" altLang="en-US" sz="320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zh-CN" altLang="en-US" sz="320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问题</a:t>
            </a:r>
            <a:r>
              <a:rPr lang="zh-CN" altLang="en-US" sz="320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而</a:t>
            </a:r>
            <a:r>
              <a:rPr lang="zh-CN" altLang="en-US" sz="320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产生</a:t>
            </a:r>
            <a:r>
              <a:rPr lang="zh-CN" altLang="en-US" sz="320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的。</a:t>
            </a: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F627AD5B-E031-47E6-8238-01370AF134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1" y="10575175"/>
            <a:ext cx="868311" cy="8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42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890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890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1583"/>
          </a:xfrm>
        </p:spPr>
        <p:txBody>
          <a:bodyPr/>
          <a:lstStyle/>
          <a:p>
            <a:r>
              <a:rPr lang="en-US" altLang="zh-CN"/>
              <a:t>require</a:t>
            </a:r>
            <a:r>
              <a:rPr lang="zh-CN" altLang="en-US"/>
              <a:t>方法详解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93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模块引入规则</a:t>
            </a:r>
            <a:endParaRPr lang="zh-CN" altLang="en-US" b="1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2833EA7B-FD49-4A2A-B188-6886806920C3}"/>
              </a:ext>
            </a:extLst>
          </p:cNvPr>
          <p:cNvGrpSpPr/>
          <p:nvPr/>
        </p:nvGrpSpPr>
        <p:grpSpPr>
          <a:xfrm>
            <a:off x="1537786" y="2918229"/>
            <a:ext cx="2544312" cy="1701928"/>
            <a:chOff x="1537786" y="2918229"/>
            <a:chExt cx="2544312" cy="170192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025AA726-A83F-4467-8D81-D1054FD60C8D}"/>
                </a:ext>
              </a:extLst>
            </p:cNvPr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87C13873-F9E3-4AD4-810B-77372A2CA329}"/>
                </a:ext>
              </a:extLst>
            </p:cNvPr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CD065FC7-9215-4D2A-A7C9-64B3C6F5001D}"/>
                </a:ext>
              </a:extLst>
            </p:cNvPr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83B85297-E2AF-47A9-BD08-47BDB5597499}"/>
              </a:ext>
            </a:extLst>
          </p:cNvPr>
          <p:cNvGrpSpPr/>
          <p:nvPr/>
        </p:nvGrpSpPr>
        <p:grpSpPr>
          <a:xfrm>
            <a:off x="18383197" y="8751556"/>
            <a:ext cx="2419320" cy="1733619"/>
            <a:chOff x="18383197" y="8751556"/>
            <a:chExt cx="2419320" cy="173361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F26B410B-04D1-41BB-A98C-3F8067C8D7B0}"/>
                </a:ext>
              </a:extLst>
            </p:cNvPr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C7AEF58B-487F-4418-BE75-A9FB72120E10}"/>
                </a:ext>
              </a:extLst>
            </p:cNvPr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45D09CAF-B536-4C2E-98E4-A51CD0289766}"/>
                </a:ext>
              </a:extLst>
            </p:cNvPr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圆角矩形">
            <a:extLst>
              <a:ext uri="{FF2B5EF4-FFF2-40B4-BE49-F238E27FC236}">
                <a16:creationId xmlns:a16="http://schemas.microsoft.com/office/drawing/2014/main" xmlns="" id="{5B8A1EC9-6EA5-4D01-9B93-67B2B2B5BB38}"/>
              </a:ext>
            </a:extLst>
          </p:cNvPr>
          <p:cNvSpPr/>
          <p:nvPr/>
        </p:nvSpPr>
        <p:spPr>
          <a:xfrm>
            <a:off x="2743200" y="4697427"/>
            <a:ext cx="16764000" cy="3909151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xmlns="" id="{D62EC769-F804-4EE8-83D2-C319ECC8DA77}"/>
              </a:ext>
            </a:extLst>
          </p:cNvPr>
          <p:cNvSpPr txBox="1"/>
          <p:nvPr/>
        </p:nvSpPr>
        <p:spPr>
          <a:xfrm>
            <a:off x="3218915" y="5198368"/>
            <a:ext cx="15911814" cy="2907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indent="720000">
              <a:lnSpc>
                <a:spcPct val="200000"/>
              </a:lnSpc>
            </a:pP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的引入规则，通过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exports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或者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module.exports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抛出一个模块，通过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require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方法传入模块标识符，然后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根据一定的规则引入该模块，我们就可以使用模块中定义的方法和属性。</a:t>
            </a:r>
            <a:endParaRPr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068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47D595-0AFD-4AAA-AC88-9D2DBBC5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加载步骤</a:t>
            </a:r>
            <a:endParaRPr lang="zh-CN" altLang="en-US" b="1"/>
          </a:p>
        </p:txBody>
      </p:sp>
      <p:sp>
        <p:nvSpPr>
          <p:cNvPr id="6" name="产品概述">
            <a:extLst>
              <a:ext uri="{FF2B5EF4-FFF2-40B4-BE49-F238E27FC236}">
                <a16:creationId xmlns:a16="http://schemas.microsoft.com/office/drawing/2014/main" xmlns="" id="{682F6A94-33DA-478E-B3EA-89453E805BA8}"/>
              </a:ext>
            </a:extLst>
          </p:cNvPr>
          <p:cNvSpPr txBox="1"/>
          <p:nvPr/>
        </p:nvSpPr>
        <p:spPr>
          <a:xfrm>
            <a:off x="5517790" y="7283991"/>
            <a:ext cx="2315955" cy="707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路径分析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产品概述">
            <a:extLst>
              <a:ext uri="{FF2B5EF4-FFF2-40B4-BE49-F238E27FC236}">
                <a16:creationId xmlns:a16="http://schemas.microsoft.com/office/drawing/2014/main" xmlns="" id="{5C74026A-BB84-4826-8F47-19883DBA45DD}"/>
              </a:ext>
            </a:extLst>
          </p:cNvPr>
          <p:cNvSpPr txBox="1"/>
          <p:nvPr/>
        </p:nvSpPr>
        <p:spPr>
          <a:xfrm>
            <a:off x="10467747" y="7345574"/>
            <a:ext cx="2439630" cy="707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文件定位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产品概述">
            <a:extLst>
              <a:ext uri="{FF2B5EF4-FFF2-40B4-BE49-F238E27FC236}">
                <a16:creationId xmlns:a16="http://schemas.microsoft.com/office/drawing/2014/main" xmlns="" id="{85C581FF-3AA6-45ED-A243-C282031C7B68}"/>
              </a:ext>
            </a:extLst>
          </p:cNvPr>
          <p:cNvSpPr txBox="1"/>
          <p:nvPr/>
        </p:nvSpPr>
        <p:spPr>
          <a:xfrm>
            <a:off x="15541379" y="7283991"/>
            <a:ext cx="2439630" cy="707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编译执行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6D39F749-683F-421C-9D84-7A2E29A3CEF0}"/>
              </a:ext>
            </a:extLst>
          </p:cNvPr>
          <p:cNvGrpSpPr/>
          <p:nvPr/>
        </p:nvGrpSpPr>
        <p:grpSpPr>
          <a:xfrm>
            <a:off x="5660952" y="4673992"/>
            <a:ext cx="1800000" cy="1800000"/>
            <a:chOff x="5660952" y="4673992"/>
            <a:chExt cx="1800000" cy="1800000"/>
          </a:xfrm>
        </p:grpSpPr>
        <p:sp>
          <p:nvSpPr>
            <p:cNvPr id="10" name="01">
              <a:extLst>
                <a:ext uri="{FF2B5EF4-FFF2-40B4-BE49-F238E27FC236}">
                  <a16:creationId xmlns:a16="http://schemas.microsoft.com/office/drawing/2014/main" xmlns="" id="{E66FA11F-5B2B-4794-9FEC-3F9677EC1A30}"/>
                </a:ext>
              </a:extLst>
            </p:cNvPr>
            <p:cNvSpPr txBox="1"/>
            <p:nvPr/>
          </p:nvSpPr>
          <p:spPr>
            <a:xfrm>
              <a:off x="5880475" y="4888888"/>
              <a:ext cx="1360954" cy="13674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F7541F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8001" b="1" dirty="0">
                  <a:solidFill>
                    <a:srgbClr val="218DD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C3534F8B-C5C9-4252-A4E0-24C405A742DC}"/>
                </a:ext>
              </a:extLst>
            </p:cNvPr>
            <p:cNvSpPr/>
            <p:nvPr/>
          </p:nvSpPr>
          <p:spPr>
            <a:xfrm rot="18900000">
              <a:off x="5660952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218D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E425E27-FB28-4585-B572-8FB1AF52DB8F}"/>
              </a:ext>
            </a:extLst>
          </p:cNvPr>
          <p:cNvGrpSpPr/>
          <p:nvPr/>
        </p:nvGrpSpPr>
        <p:grpSpPr>
          <a:xfrm>
            <a:off x="15655175" y="4673992"/>
            <a:ext cx="1800000" cy="1800000"/>
            <a:chOff x="15655175" y="4673992"/>
            <a:chExt cx="1800000" cy="1800000"/>
          </a:xfrm>
        </p:grpSpPr>
        <p:sp>
          <p:nvSpPr>
            <p:cNvPr id="13" name="03">
              <a:extLst>
                <a:ext uri="{FF2B5EF4-FFF2-40B4-BE49-F238E27FC236}">
                  <a16:creationId xmlns:a16="http://schemas.microsoft.com/office/drawing/2014/main" xmlns="" id="{0D779811-6126-4931-9A26-CA7FE78808CF}"/>
                </a:ext>
              </a:extLst>
            </p:cNvPr>
            <p:cNvSpPr txBox="1"/>
            <p:nvPr/>
          </p:nvSpPr>
          <p:spPr>
            <a:xfrm>
              <a:off x="15882671" y="4888804"/>
              <a:ext cx="1345007" cy="13675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F7541F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8001" dirty="0">
                  <a:solidFill>
                    <a:srgbClr val="218DD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3885BC98-183A-4EFE-A975-3510AEB61D93}"/>
                </a:ext>
              </a:extLst>
            </p:cNvPr>
            <p:cNvSpPr/>
            <p:nvPr/>
          </p:nvSpPr>
          <p:spPr>
            <a:xfrm rot="18900000">
              <a:off x="15655175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218D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6DE18360-90DD-4CE6-B745-5C89579BA64A}"/>
              </a:ext>
            </a:extLst>
          </p:cNvPr>
          <p:cNvGrpSpPr/>
          <p:nvPr/>
        </p:nvGrpSpPr>
        <p:grpSpPr>
          <a:xfrm>
            <a:off x="10658063" y="4673992"/>
            <a:ext cx="1800000" cy="1800000"/>
            <a:chOff x="10658063" y="4673992"/>
            <a:chExt cx="1800000" cy="1800000"/>
          </a:xfrm>
        </p:grpSpPr>
        <p:sp>
          <p:nvSpPr>
            <p:cNvPr id="16" name="02">
              <a:extLst>
                <a:ext uri="{FF2B5EF4-FFF2-40B4-BE49-F238E27FC236}">
                  <a16:creationId xmlns:a16="http://schemas.microsoft.com/office/drawing/2014/main" xmlns="" id="{00607034-1F4B-484B-BEB4-2F6D27632272}"/>
                </a:ext>
              </a:extLst>
            </p:cNvPr>
            <p:cNvSpPr txBox="1"/>
            <p:nvPr/>
          </p:nvSpPr>
          <p:spPr>
            <a:xfrm>
              <a:off x="10885559" y="4888888"/>
              <a:ext cx="1345007" cy="13675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343B65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8001" dirty="0">
                  <a:solidFill>
                    <a:srgbClr val="113A78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077BBD4C-6BD5-4E4F-A096-EC7E902AC545}"/>
                </a:ext>
              </a:extLst>
            </p:cNvPr>
            <p:cNvSpPr/>
            <p:nvPr/>
          </p:nvSpPr>
          <p:spPr>
            <a:xfrm rot="18900000">
              <a:off x="10658063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113A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3582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路径分析和文件定位</a:t>
            </a:r>
            <a:endParaRPr lang="zh-CN" altLang="en-US" b="1"/>
          </a:p>
        </p:txBody>
      </p:sp>
      <p:sp>
        <p:nvSpPr>
          <p:cNvPr id="18" name="圆角矩形">
            <a:extLst>
              <a:ext uri="{FF2B5EF4-FFF2-40B4-BE49-F238E27FC236}">
                <a16:creationId xmlns:a16="http://schemas.microsoft.com/office/drawing/2014/main" xmlns="" id="{8D423E18-10EF-413B-8A6A-797E2461591F}"/>
              </a:ext>
            </a:extLst>
          </p:cNvPr>
          <p:cNvSpPr/>
          <p:nvPr/>
        </p:nvSpPr>
        <p:spPr>
          <a:xfrm>
            <a:off x="1839037" y="8513513"/>
            <a:ext cx="19361314" cy="2376662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圆角矩形">
            <a:extLst>
              <a:ext uri="{FF2B5EF4-FFF2-40B4-BE49-F238E27FC236}">
                <a16:creationId xmlns:a16="http://schemas.microsoft.com/office/drawing/2014/main" xmlns="" id="{26AF8EEF-2EA4-4D71-89A1-9EE841153794}"/>
              </a:ext>
            </a:extLst>
          </p:cNvPr>
          <p:cNvSpPr/>
          <p:nvPr/>
        </p:nvSpPr>
        <p:spPr>
          <a:xfrm>
            <a:off x="1839037" y="2862179"/>
            <a:ext cx="19361314" cy="3932996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26D35DB-404A-4FFA-995C-155C498623A3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xmlns="" id="{1C5111A4-F5E6-43DA-8D8F-B3A1CBEA1B22}"/>
              </a:ext>
            </a:extLst>
          </p:cNvPr>
          <p:cNvSpPr txBox="1"/>
          <p:nvPr/>
        </p:nvSpPr>
        <p:spPr>
          <a:xfrm>
            <a:off x="1839037" y="7502496"/>
            <a:ext cx="17707501" cy="835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文件定位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A6498ECA-03ED-450A-800C-D485D3B2AA20}"/>
              </a:ext>
            </a:extLst>
          </p:cNvPr>
          <p:cNvSpPr txBox="1"/>
          <p:nvPr/>
        </p:nvSpPr>
        <p:spPr>
          <a:xfrm>
            <a:off x="1819499" y="1823394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路径分析（模块标识符分析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97F753FA-8426-4AF2-A883-1D57428D93AB}"/>
              </a:ext>
            </a:extLst>
          </p:cNvPr>
          <p:cNvSpPr txBox="1"/>
          <p:nvPr/>
        </p:nvSpPr>
        <p:spPr>
          <a:xfrm>
            <a:off x="2365952" y="8802670"/>
            <a:ext cx="17707501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扩展名分析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目标文件和包分析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C94A4F83-1BFF-4DD3-A7DF-B2CFAA5AE421}"/>
              </a:ext>
            </a:extLst>
          </p:cNvPr>
          <p:cNvSpPr txBox="1"/>
          <p:nvPr/>
        </p:nvSpPr>
        <p:spPr>
          <a:xfrm>
            <a:off x="2365952" y="3138778"/>
            <a:ext cx="18403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核心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`./`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或者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`../`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开始的相对路径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`/`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开始的绝对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路径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路径形式的模块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0347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/>
      <p:bldP spid="24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2D72C969-8832-466D-ABC0-5DB957318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140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B2ACB2B-1903-44A0-84E5-3FF920F9DC6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674CC0-6D43-4C24-987D-5D70B257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课程目标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D1DAAE9-1A35-45F4-BB02-79C60D7EE1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9837" y="5760000"/>
            <a:ext cx="12019004" cy="1027974"/>
          </a:xfrm>
        </p:spPr>
        <p:txBody>
          <a:bodyPr/>
          <a:lstStyle/>
          <a:p>
            <a:r>
              <a:rPr lang="en-US" altLang="zh-CN"/>
              <a:t>module</a:t>
            </a:r>
            <a:r>
              <a:rPr lang="zh-CN" altLang="en-US"/>
              <a:t>对象详解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101B23F-EF10-4BCE-AE00-70F41B69C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require</a:t>
            </a:r>
            <a:r>
              <a:rPr lang="zh-CN" altLang="en-US"/>
              <a:t>方法详解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1C7BE910-FE23-485F-8B10-4CD4F88EF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模块化概述</a:t>
            </a:r>
          </a:p>
        </p:txBody>
      </p:sp>
    </p:spTree>
    <p:extLst>
      <p:ext uri="{BB962C8B-B14F-4D97-AF65-F5344CB8AC3E}">
        <p14:creationId xmlns:p14="http://schemas.microsoft.com/office/powerpoint/2010/main" val="315557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0749"/>
          </a:xfrm>
        </p:spPr>
        <p:txBody>
          <a:bodyPr/>
          <a:lstStyle/>
          <a:p>
            <a:r>
              <a:rPr lang="zh-CN" altLang="en-US"/>
              <a:t>模块化概述</a:t>
            </a:r>
          </a:p>
        </p:txBody>
      </p:sp>
    </p:spTree>
    <p:extLst>
      <p:ext uri="{BB962C8B-B14F-4D97-AF65-F5344CB8AC3E}">
        <p14:creationId xmlns:p14="http://schemas.microsoft.com/office/powerpoint/2010/main" val="1209737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前端模块化</a:t>
            </a:r>
            <a:endParaRPr lang="zh-CN" altLang="en-US" b="1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2833EA7B-FD49-4A2A-B188-6886806920C3}"/>
              </a:ext>
            </a:extLst>
          </p:cNvPr>
          <p:cNvGrpSpPr/>
          <p:nvPr/>
        </p:nvGrpSpPr>
        <p:grpSpPr>
          <a:xfrm>
            <a:off x="1471044" y="3310735"/>
            <a:ext cx="2544312" cy="1701928"/>
            <a:chOff x="1537786" y="2918229"/>
            <a:chExt cx="2544312" cy="170192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025AA726-A83F-4467-8D81-D1054FD60C8D}"/>
                </a:ext>
              </a:extLst>
            </p:cNvPr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87C13873-F9E3-4AD4-810B-77372A2CA329}"/>
                </a:ext>
              </a:extLst>
            </p:cNvPr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CD065FC7-9215-4D2A-A7C9-64B3C6F5001D}"/>
                </a:ext>
              </a:extLst>
            </p:cNvPr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83B85297-E2AF-47A9-BD08-47BDB5597499}"/>
              </a:ext>
            </a:extLst>
          </p:cNvPr>
          <p:cNvGrpSpPr/>
          <p:nvPr/>
        </p:nvGrpSpPr>
        <p:grpSpPr>
          <a:xfrm>
            <a:off x="18383197" y="8358553"/>
            <a:ext cx="2419320" cy="1733619"/>
            <a:chOff x="18383197" y="8751556"/>
            <a:chExt cx="2419320" cy="173361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F26B410B-04D1-41BB-A98C-3F8067C8D7B0}"/>
                </a:ext>
              </a:extLst>
            </p:cNvPr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C7AEF58B-487F-4418-BE75-A9FB72120E10}"/>
                </a:ext>
              </a:extLst>
            </p:cNvPr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45D09CAF-B536-4C2E-98E4-A51CD0289766}"/>
                </a:ext>
              </a:extLst>
            </p:cNvPr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圆角矩形">
            <a:extLst>
              <a:ext uri="{FF2B5EF4-FFF2-40B4-BE49-F238E27FC236}">
                <a16:creationId xmlns:a16="http://schemas.microsoft.com/office/drawing/2014/main" xmlns="" id="{5B8A1EC9-6EA5-4D01-9B93-67B2B2B5BB38}"/>
              </a:ext>
            </a:extLst>
          </p:cNvPr>
          <p:cNvSpPr/>
          <p:nvPr/>
        </p:nvSpPr>
        <p:spPr>
          <a:xfrm>
            <a:off x="2743200" y="4995175"/>
            <a:ext cx="16764000" cy="32184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xmlns="" id="{D62EC769-F804-4EE8-83D2-C319ECC8DA77}"/>
              </a:ext>
            </a:extLst>
          </p:cNvPr>
          <p:cNvSpPr txBox="1"/>
          <p:nvPr/>
        </p:nvSpPr>
        <p:spPr>
          <a:xfrm>
            <a:off x="3203701" y="5405707"/>
            <a:ext cx="15911814" cy="2456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Javascript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不是一种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模块化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编程语言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，它不支持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class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），更遑论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module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）了，随着前端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发展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对模块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需求越来越大，模块也是经历了从最初的简单模块写法到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AMD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规范的出现，再到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ES6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发布，目前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已经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可以很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方便的在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Javascript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中使用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了。</a:t>
            </a:r>
            <a:endParaRPr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548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模块化规范</a:t>
            </a:r>
            <a:endParaRPr lang="zh-CN" altLang="en-US" b="1"/>
          </a:p>
        </p:txBody>
      </p:sp>
      <p:sp>
        <p:nvSpPr>
          <p:cNvPr id="18" name="圆角矩形">
            <a:extLst>
              <a:ext uri="{FF2B5EF4-FFF2-40B4-BE49-F238E27FC236}">
                <a16:creationId xmlns:a16="http://schemas.microsoft.com/office/drawing/2014/main" xmlns="" id="{8D423E18-10EF-413B-8A6A-797E2461591F}"/>
              </a:ext>
            </a:extLst>
          </p:cNvPr>
          <p:cNvSpPr/>
          <p:nvPr/>
        </p:nvSpPr>
        <p:spPr>
          <a:xfrm>
            <a:off x="1839037" y="7857270"/>
            <a:ext cx="19361314" cy="240290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圆角矩形">
            <a:extLst>
              <a:ext uri="{FF2B5EF4-FFF2-40B4-BE49-F238E27FC236}">
                <a16:creationId xmlns:a16="http://schemas.microsoft.com/office/drawing/2014/main" xmlns="" id="{26AF8EEF-2EA4-4D71-89A1-9EE841153794}"/>
              </a:ext>
            </a:extLst>
          </p:cNvPr>
          <p:cNvSpPr/>
          <p:nvPr/>
        </p:nvSpPr>
        <p:spPr>
          <a:xfrm>
            <a:off x="1839037" y="2862179"/>
            <a:ext cx="19361314" cy="3122996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26D35DB-404A-4FFA-995C-155C498623A3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xmlns="" id="{1C5111A4-F5E6-43DA-8D8F-B3A1CBEA1B22}"/>
              </a:ext>
            </a:extLst>
          </p:cNvPr>
          <p:cNvSpPr txBox="1"/>
          <p:nvPr/>
        </p:nvSpPr>
        <p:spPr>
          <a:xfrm>
            <a:off x="1839037" y="6846253"/>
            <a:ext cx="17707501" cy="835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服务器端规范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A6498ECA-03ED-450A-800C-D485D3B2AA20}"/>
              </a:ext>
            </a:extLst>
          </p:cNvPr>
          <p:cNvSpPr txBox="1"/>
          <p:nvPr/>
        </p:nvSpPr>
        <p:spPr>
          <a:xfrm>
            <a:off x="1819499" y="1823394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浏览器端规范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97F753FA-8426-4AF2-A883-1D57428D93AB}"/>
              </a:ext>
            </a:extLst>
          </p:cNvPr>
          <p:cNvSpPr txBox="1"/>
          <p:nvPr/>
        </p:nvSpPr>
        <p:spPr>
          <a:xfrm>
            <a:off x="2365952" y="8146427"/>
            <a:ext cx="17707501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CommonJS(Node.js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是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CommonJS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的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实现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)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Node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的应用是由模块组成的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C94A4F83-1BFF-4DD3-A7DF-B2CFAA5AE421}"/>
              </a:ext>
            </a:extLst>
          </p:cNvPr>
          <p:cNvSpPr txBox="1"/>
          <p:nvPr/>
        </p:nvSpPr>
        <p:spPr>
          <a:xfrm>
            <a:off x="2365952" y="3138778"/>
            <a:ext cx="184035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AMD(require.js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遵循的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AMD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规范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CMD(Sea.js 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遵循的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规范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ES6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75075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/>
      <p:bldP spid="24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CommonJS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39695" y="3664187"/>
            <a:ext cx="18179999" cy="6010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12193" y="4275175"/>
            <a:ext cx="17122501" cy="4367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所有代码运行在当前模块作用域，不会污染全局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作用域</a:t>
            </a:r>
            <a:endParaRPr lang="en-US" altLang="zh-CN" sz="36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模块同步加载，根据代码执行顺序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载入</a:t>
            </a:r>
            <a:endParaRPr lang="en-US" altLang="zh-CN" sz="36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模块可多次加载，只会在第一次加载的时候运行一次，运行结果被缓存</a:t>
            </a:r>
            <a:endParaRPr lang="en-US" altLang="zh-CN" sz="36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以后再次加载模块，会直接从缓存中读取结果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8338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890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1583"/>
          </a:xfrm>
        </p:spPr>
        <p:txBody>
          <a:bodyPr/>
          <a:lstStyle/>
          <a:p>
            <a:r>
              <a:rPr lang="en-US" altLang="zh-CN"/>
              <a:t>module</a:t>
            </a:r>
            <a:r>
              <a:rPr lang="zh-CN" altLang="en-US"/>
              <a:t>对象详解</a:t>
            </a:r>
          </a:p>
        </p:txBody>
      </p:sp>
    </p:spTree>
    <p:extLst>
      <p:ext uri="{BB962C8B-B14F-4D97-AF65-F5344CB8AC3E}">
        <p14:creationId xmlns:p14="http://schemas.microsoft.com/office/powerpoint/2010/main" val="2741250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56160E-7CB2-4E51-90E3-640E71EA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1577BA"/>
                </a:solidFill>
              </a:rPr>
              <a:t>module</a:t>
            </a:r>
            <a:r>
              <a:rPr lang="zh-CN" altLang="en-US" smtClean="0">
                <a:solidFill>
                  <a:srgbClr val="1577BA"/>
                </a:solidFill>
              </a:rPr>
              <a:t>对象的属性</a:t>
            </a:r>
            <a:endParaRPr lang="zh-CN" altLang="en-US" dirty="0"/>
          </a:p>
        </p:txBody>
      </p:sp>
      <p:sp>
        <p:nvSpPr>
          <p:cNvPr id="10" name="线条">
            <a:extLst>
              <a:ext uri="{FF2B5EF4-FFF2-40B4-BE49-F238E27FC236}">
                <a16:creationId xmlns:a16="http://schemas.microsoft.com/office/drawing/2014/main" xmlns="" id="{981A5121-1215-4577-AD0A-42215AD08590}"/>
              </a:ext>
            </a:extLst>
          </p:cNvPr>
          <p:cNvSpPr/>
          <p:nvPr/>
        </p:nvSpPr>
        <p:spPr>
          <a:xfrm>
            <a:off x="6044892" y="2879674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1" name="线条">
            <a:extLst>
              <a:ext uri="{FF2B5EF4-FFF2-40B4-BE49-F238E27FC236}">
                <a16:creationId xmlns:a16="http://schemas.microsoft.com/office/drawing/2014/main" xmlns="" id="{619A3CB5-5812-4CD3-809A-7E9FD515712C}"/>
              </a:ext>
            </a:extLst>
          </p:cNvPr>
          <p:cNvSpPr/>
          <p:nvPr/>
        </p:nvSpPr>
        <p:spPr>
          <a:xfrm>
            <a:off x="11557716" y="287895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2" name="圆角矩形">
            <a:extLst>
              <a:ext uri="{FF2B5EF4-FFF2-40B4-BE49-F238E27FC236}">
                <a16:creationId xmlns:a16="http://schemas.microsoft.com/office/drawing/2014/main" xmlns="" id="{EEE30A7B-B45B-45D1-853D-451E2CA5C8DE}"/>
              </a:ext>
            </a:extLst>
          </p:cNvPr>
          <p:cNvSpPr/>
          <p:nvPr/>
        </p:nvSpPr>
        <p:spPr>
          <a:xfrm>
            <a:off x="2572101" y="2205176"/>
            <a:ext cx="17895185" cy="9204188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xmlns="" id="{A71FE685-D631-4542-8BA5-42F38BCA0416}"/>
              </a:ext>
            </a:extLst>
          </p:cNvPr>
          <p:cNvSpPr txBox="1"/>
          <p:nvPr/>
        </p:nvSpPr>
        <p:spPr>
          <a:xfrm>
            <a:off x="3486501" y="2601891"/>
            <a:ext cx="15919138" cy="5194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：当前模块</a:t>
            </a:r>
            <a:r>
              <a:rPr lang="en-US" altLang="zh-CN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28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28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exports</a:t>
            </a:r>
            <a:r>
              <a:rPr lang="zh-CN" altLang="en-US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：表示当前模块暴露给外部的</a:t>
            </a:r>
            <a:r>
              <a:rPr lang="zh-CN" altLang="en-US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</a:t>
            </a:r>
            <a:r>
              <a:rPr lang="zh-CN" altLang="en-US" sz="28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28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parent</a:t>
            </a:r>
            <a:r>
              <a:rPr lang="zh-CN" altLang="en-US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：是一个对象，表示调用当前模块的</a:t>
            </a:r>
            <a:r>
              <a:rPr lang="zh-CN" altLang="en-US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</a:t>
            </a:r>
            <a:r>
              <a:rPr lang="zh-CN" altLang="en-US" sz="28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28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children</a:t>
            </a:r>
            <a:r>
              <a:rPr lang="zh-CN" altLang="en-US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：是一个对象，表示当前模块调用的</a:t>
            </a:r>
            <a:r>
              <a:rPr lang="zh-CN" altLang="en-US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</a:t>
            </a:r>
            <a:r>
              <a:rPr lang="zh-CN" altLang="en-US" sz="28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28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filename</a:t>
            </a:r>
            <a:r>
              <a:rPr lang="zh-CN" altLang="en-US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：模块的</a:t>
            </a:r>
            <a:r>
              <a:rPr lang="zh-CN" altLang="en-US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绝对</a:t>
            </a:r>
            <a:r>
              <a:rPr lang="zh-CN" altLang="en-US" sz="28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路径</a:t>
            </a:r>
            <a:endParaRPr lang="en-US" altLang="zh-CN" sz="28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paths</a:t>
            </a:r>
            <a:r>
              <a:rPr lang="zh-CN" altLang="en-US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：从当前模块开始查找</a:t>
            </a:r>
            <a:r>
              <a:rPr lang="en-US" altLang="zh-CN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node_modules</a:t>
            </a:r>
            <a:r>
              <a:rPr lang="zh-CN" altLang="en-US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目录，然后依次进入到父目录，查找父目录下的</a:t>
            </a:r>
            <a:r>
              <a:rPr lang="en-US" altLang="zh-CN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node_modules</a:t>
            </a:r>
            <a:r>
              <a:rPr lang="zh-CN" altLang="en-US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目录；依次迭代，直到根目录下的</a:t>
            </a:r>
            <a:r>
              <a:rPr lang="en-US" altLang="zh-CN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node_modules</a:t>
            </a:r>
            <a:r>
              <a:rPr lang="zh-CN" altLang="en-US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</a:t>
            </a:r>
            <a:r>
              <a:rPr lang="zh-CN" altLang="en-US" sz="28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28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loaded</a:t>
            </a:r>
            <a:r>
              <a:rPr lang="zh-CN" altLang="en-US" sz="28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：一个布尔值，表示当前模块是否被完全加载。</a:t>
            </a:r>
            <a:endParaRPr lang="zh-CN" altLang="en-US" sz="28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ED32F6F-6422-428E-99E0-D64303DF7B48}"/>
              </a:ext>
            </a:extLst>
          </p:cNvPr>
          <p:cNvSpPr/>
          <p:nvPr/>
        </p:nvSpPr>
        <p:spPr>
          <a:xfrm>
            <a:off x="4014308" y="7887167"/>
            <a:ext cx="15400945" cy="308450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module.js</a:t>
            </a:r>
          </a:p>
          <a:p>
            <a:r>
              <a:rPr kumimoji="1" lang="en-US" altLang="zh-CN" sz="20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module.exports = {</a:t>
            </a:r>
          </a:p>
          <a:p>
            <a:r>
              <a:rPr kumimoji="1" lang="en-US" altLang="zh-CN" sz="20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name: 'saucxs',</a:t>
            </a:r>
          </a:p>
          <a:p>
            <a:r>
              <a:rPr kumimoji="1" lang="en-US" altLang="zh-CN" sz="20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getName: function (name) {</a:t>
            </a:r>
          </a:p>
          <a:p>
            <a:r>
              <a:rPr kumimoji="1" lang="en-US" altLang="zh-CN" sz="20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console.log(name)</a:t>
            </a:r>
          </a:p>
          <a:p>
            <a:r>
              <a:rPr kumimoji="1" lang="en-US" altLang="zh-CN" sz="20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}</a:t>
            </a:r>
          </a:p>
          <a:p>
            <a:r>
              <a:rPr kumimoji="1" lang="en-US" altLang="zh-CN" sz="20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kumimoji="1" lang="en-US" altLang="zh-CN" sz="20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20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console.log(module);</a:t>
            </a:r>
            <a:endParaRPr kumimoji="1" lang="en-US" altLang="zh-CN" sz="20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xmlns="" id="{299F4F46-9392-44F5-A836-F9CDA129BA00}"/>
              </a:ext>
            </a:extLst>
          </p:cNvPr>
          <p:cNvSpPr/>
          <p:nvPr/>
        </p:nvSpPr>
        <p:spPr>
          <a:xfrm rot="5400000">
            <a:off x="2567793" y="2239879"/>
            <a:ext cx="718369" cy="698046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xmlns="" id="{E00833B1-ED20-4387-A177-16715EA9F7F7}"/>
              </a:ext>
            </a:extLst>
          </p:cNvPr>
          <p:cNvSpPr/>
          <p:nvPr/>
        </p:nvSpPr>
        <p:spPr>
          <a:xfrm rot="16200000">
            <a:off x="19390066" y="10323969"/>
            <a:ext cx="1100967" cy="1069820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139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模块分类</a:t>
            </a:r>
            <a:endParaRPr lang="zh-CN" altLang="en-US" b="1"/>
          </a:p>
        </p:txBody>
      </p:sp>
      <p:sp>
        <p:nvSpPr>
          <p:cNvPr id="18" name="圆角矩形">
            <a:extLst>
              <a:ext uri="{FF2B5EF4-FFF2-40B4-BE49-F238E27FC236}">
                <a16:creationId xmlns:a16="http://schemas.microsoft.com/office/drawing/2014/main" xmlns="" id="{8D423E18-10EF-413B-8A6A-797E2461591F}"/>
              </a:ext>
            </a:extLst>
          </p:cNvPr>
          <p:cNvSpPr/>
          <p:nvPr/>
        </p:nvSpPr>
        <p:spPr>
          <a:xfrm>
            <a:off x="1839037" y="9021192"/>
            <a:ext cx="19361314" cy="1688983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圆角矩形">
            <a:extLst>
              <a:ext uri="{FF2B5EF4-FFF2-40B4-BE49-F238E27FC236}">
                <a16:creationId xmlns:a16="http://schemas.microsoft.com/office/drawing/2014/main" xmlns="" id="{26AF8EEF-2EA4-4D71-89A1-9EE841153794}"/>
              </a:ext>
            </a:extLst>
          </p:cNvPr>
          <p:cNvSpPr/>
          <p:nvPr/>
        </p:nvSpPr>
        <p:spPr>
          <a:xfrm>
            <a:off x="1839037" y="3267178"/>
            <a:ext cx="19361314" cy="3887997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26D35DB-404A-4FFA-995C-155C498623A3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xmlns="" id="{1C5111A4-F5E6-43DA-8D8F-B3A1CBEA1B22}"/>
              </a:ext>
            </a:extLst>
          </p:cNvPr>
          <p:cNvSpPr txBox="1"/>
          <p:nvPr/>
        </p:nvSpPr>
        <p:spPr>
          <a:xfrm>
            <a:off x="1839037" y="8010175"/>
            <a:ext cx="17707501" cy="835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文件模块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A6498ECA-03ED-450A-800C-D485D3B2AA20}"/>
              </a:ext>
            </a:extLst>
          </p:cNvPr>
          <p:cNvSpPr txBox="1"/>
          <p:nvPr/>
        </p:nvSpPr>
        <p:spPr>
          <a:xfrm>
            <a:off x="1819499" y="2228394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核心模块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97F753FA-8426-4AF2-A883-1D57428D93AB}"/>
              </a:ext>
            </a:extLst>
          </p:cNvPr>
          <p:cNvSpPr txBox="1"/>
          <p:nvPr/>
        </p:nvSpPr>
        <p:spPr>
          <a:xfrm>
            <a:off x="2515565" y="9404018"/>
            <a:ext cx="1770750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914400">
              <a:lnSpc>
                <a:spcPct val="15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用户自己编写的模块，称为文件模块。文件模块是需要按需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加载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的，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速度较慢。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C94A4F83-1BFF-4DD3-A7DF-B2CFAA5AE421}"/>
              </a:ext>
            </a:extLst>
          </p:cNvPr>
          <p:cNvSpPr txBox="1"/>
          <p:nvPr/>
        </p:nvSpPr>
        <p:spPr>
          <a:xfrm>
            <a:off x="2365952" y="3543778"/>
            <a:ext cx="18403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Node.js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提供的模块，例如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模块，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模块等，称为核心模块。核心模块在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源代码编译过程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就编译成了二进制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文件，在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进程启动的时候，部分核心模块就直接加载进内存中，因此这部分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不需要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手动加载，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而且在路径分析中优先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判断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，加载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速度是最快的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8710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/>
      <p:bldP spid="24" grpId="0" animBg="1"/>
      <p:bldP spid="25" grpId="0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安卓高级开发工程师课件模板-0109最新</Template>
  <TotalTime>5078</TotalTime>
  <Words>655</Words>
  <Application>Microsoft Office PowerPoint</Application>
  <PresentationFormat>自定义</PresentationFormat>
  <Paragraphs>76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Helvetica Neue Medium</vt:lpstr>
      <vt:lpstr>Noto Sans CJK SC Medium</vt:lpstr>
      <vt:lpstr>Source Han Sans CN Bold Bold</vt:lpstr>
      <vt:lpstr>Source Han Sans CN Medium</vt:lpstr>
      <vt:lpstr>Source Han Sans CN Normal</vt:lpstr>
      <vt:lpstr>思源黑体 CN Bold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Calibri</vt:lpstr>
      <vt:lpstr>DejaVu Sans Mono</vt:lpstr>
      <vt:lpstr>Times New Roman</vt:lpstr>
      <vt:lpstr>Wingdings</vt:lpstr>
      <vt:lpstr>《成为前端开发工程师》走进高校</vt:lpstr>
      <vt:lpstr>PowerPoint 演示文稿</vt:lpstr>
      <vt:lpstr>课程目标</vt:lpstr>
      <vt:lpstr>PowerPoint 演示文稿</vt:lpstr>
      <vt:lpstr>前端模块化</vt:lpstr>
      <vt:lpstr>模块化规范</vt:lpstr>
      <vt:lpstr>CommonJS特点</vt:lpstr>
      <vt:lpstr>PowerPoint 演示文稿</vt:lpstr>
      <vt:lpstr>module对象的属性</vt:lpstr>
      <vt:lpstr>模块分类</vt:lpstr>
      <vt:lpstr>module.exports与exports</vt:lpstr>
      <vt:lpstr>PowerPoint 演示文稿</vt:lpstr>
      <vt:lpstr>模块引入规则</vt:lpstr>
      <vt:lpstr>加载步骤</vt:lpstr>
      <vt:lpstr>路径分析和文件定位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NeterM</cp:lastModifiedBy>
  <cp:revision>2540</cp:revision>
  <dcterms:created xsi:type="dcterms:W3CDTF">2014-06-24T08:28:00Z</dcterms:created>
  <dcterms:modified xsi:type="dcterms:W3CDTF">2020-03-27T13:21:46Z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