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4" r:id="rId2"/>
    <p:sldId id="575" r:id="rId3"/>
    <p:sldId id="557" r:id="rId4"/>
    <p:sldId id="577" r:id="rId5"/>
    <p:sldId id="587" r:id="rId6"/>
    <p:sldId id="588" r:id="rId7"/>
    <p:sldId id="558" r:id="rId8"/>
    <p:sldId id="589" r:id="rId9"/>
    <p:sldId id="590" r:id="rId10"/>
    <p:sldId id="591" r:id="rId11"/>
    <p:sldId id="592" r:id="rId12"/>
    <p:sldId id="593" r:id="rId13"/>
    <p:sldId id="576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312" r:id="rId22"/>
  </p:sldIdLst>
  <p:sldSz cx="23039388" cy="1296035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75"/>
            <p14:sldId id="557"/>
            <p14:sldId id="577"/>
            <p14:sldId id="587"/>
            <p14:sldId id="588"/>
            <p14:sldId id="558"/>
            <p14:sldId id="589"/>
            <p14:sldId id="590"/>
            <p14:sldId id="591"/>
            <p14:sldId id="592"/>
            <p14:sldId id="593"/>
            <p14:sldId id="576"/>
            <p14:sldId id="594"/>
            <p14:sldId id="595"/>
            <p14:sldId id="596"/>
            <p14:sldId id="597"/>
            <p14:sldId id="598"/>
            <p14:sldId id="599"/>
            <p14:sldId id="600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pos="4599" userDrawn="1">
          <p15:clr>
            <a:srgbClr val="A4A3A4"/>
          </p15:clr>
        </p15:guide>
        <p15:guide id="4" pos="9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A78"/>
    <a:srgbClr val="1577BA"/>
    <a:srgbClr val="6F7378"/>
    <a:srgbClr val="C9C9C9"/>
    <a:srgbClr val="1475B2"/>
    <a:srgbClr val="002368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70158" autoAdjust="0"/>
  </p:normalViewPr>
  <p:slideViewPr>
    <p:cSldViewPr>
      <p:cViewPr varScale="1">
        <p:scale>
          <a:sx n="35" d="100"/>
          <a:sy n="35" d="100"/>
        </p:scale>
        <p:origin x="528" y="66"/>
      </p:cViewPr>
      <p:guideLst>
        <p:guide orient="horz" pos="3816"/>
        <p:guide pos="7256"/>
        <p:guide pos="4599"/>
        <p:guide pos="9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6"/>
    </p:cViewPr>
  </p:sorterViewPr>
  <p:notesViewPr>
    <p:cSldViewPr>
      <p:cViewPr>
        <p:scale>
          <a:sx n="75" d="100"/>
          <a:sy n="75" d="100"/>
        </p:scale>
        <p:origin x="2430" y="-444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72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08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6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实现异步的核心就是事件，它把每个任务都当成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来处理，然后通过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Loop 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模拟异步的效果。</a:t>
            </a:r>
            <a:endParaRPr lang="zh-CN" altLang="en-US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49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实现异步的核心就是事件，它把每个任务都当成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来处理，然后通过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Loop 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模拟异步的效果。</a:t>
            </a:r>
            <a:endParaRPr lang="zh-CN" altLang="en-US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37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只用了一个主线程来接收请求，但是接受请求后并没有直接处理，而是放到事件队列中，然后又去接收其它请求了，空闲的时候再通过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Loop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来处理这些事件，从而实现了异步效果，当然对于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类任务还需要依赖于系统层面的线程池来处理。</a:t>
            </a:r>
          </a:p>
          <a:p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本身是一个多线程平台，而它对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层面的任务处理是单线程的。</a:t>
            </a:r>
            <a:endParaRPr lang="zh-CN" altLang="en-US" sz="16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773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9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9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如果两个任务的执行时间分别为</a:t>
            </a:r>
            <a:r>
              <a:rPr lang="en-US" altLang="zh-CN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</a:t>
            </a:r>
            <a:r>
              <a:rPr lang="zh-CN" altLang="en-US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。采用同步方式的程序要完成这两个任务时间总花销为 </a:t>
            </a:r>
            <a:r>
              <a:rPr lang="en-US" altLang="zh-CN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m+n</a:t>
            </a:r>
            <a:r>
              <a:rPr lang="zh-CN" altLang="en-US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；但是如果采用异步方式的程序，在这两种</a:t>
            </a:r>
            <a:r>
              <a:rPr lang="en-US" altLang="zh-CN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可以并行的情况下（比如网络</a:t>
            </a:r>
            <a:r>
              <a:rPr lang="en-US" altLang="zh-CN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与文件</a:t>
            </a:r>
            <a:r>
              <a:rPr lang="en-US" altLang="zh-CN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），时间开销会减小为</a:t>
            </a:r>
            <a:r>
              <a:rPr lang="en-US" altLang="zh-CN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max(m, n)</a:t>
            </a:r>
            <a:r>
              <a:rPr lang="zh-CN" altLang="en-US" sz="1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0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我们听到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时，常常会看到异步、非阻塞、回调、事件这些词混合在一起。其中异步和非阻塞听起来似乎时同一回事。从实际效果的角度来说，异步和非阻塞都达到了我们并行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的目的。但是从计算机内核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而言，异步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同步与阻塞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非阻塞实际上时两回事。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3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12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84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在主线程里维护了一个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事件队列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，当接收到请求后，就将该请求作为一个事件放入该队列，然后继续接收其它请求。当主线程空闲时（没有请求接入），就开始循环事件队列，检查队列中是否有需要处理的事件，这时分为两种情况：如果是非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任务，就亲自处理，并通过回调函数返回给上层调用；如果是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任务，就从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线程池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中拿出一个线程来处理这个事件，并指定回调函数，然后继续循环队列中其它事件。</a:t>
            </a:r>
            <a:endParaRPr lang="en-US" altLang="zh-CN" sz="16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6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当线程中的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任务完成后，并执行指定的回调函数，并把这个完成的事件放到事件队列的尾部，等待事件循环，当主线程再次循环到事件时，直接处理并返回给上层调用。这个过程就叫 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事件循环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Loop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6442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实现异步的核心就是事件，它把每个任务都当成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来处理，然后通过</a:t>
            </a:r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Loop 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模拟异步的效果。</a:t>
            </a:r>
            <a:endParaRPr lang="zh-CN" altLang="en-US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6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E4CA55F-9739-43C3-A825-A134A524E5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>
            <a:extLst>
              <a:ext uri="{FF2B5EF4-FFF2-40B4-BE49-F238E27FC236}">
                <a16:creationId xmlns:a16="http://schemas.microsoft.com/office/drawing/2014/main" xmlns="" id="{7A2D8E61-D0FC-47F9-8C11-8CB3D51B95F9}"/>
              </a:ext>
            </a:extLst>
          </p:cNvPr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212AFB2-6545-4568-BD86-6B1983B49465}"/>
              </a:ext>
            </a:extLst>
          </p:cNvPr>
          <p:cNvGrpSpPr/>
          <p:nvPr userDrawn="1"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6" name="网易云课堂logo.png" descr="网易云课堂logo.png">
              <a:extLst>
                <a:ext uri="{FF2B5EF4-FFF2-40B4-BE49-F238E27FC236}">
                  <a16:creationId xmlns:a16="http://schemas.microsoft.com/office/drawing/2014/main" xmlns="" id="{DBE05E54-699D-4E84-BBEA-3970E079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线条">
              <a:extLst>
                <a:ext uri="{FF2B5EF4-FFF2-40B4-BE49-F238E27FC236}">
                  <a16:creationId xmlns:a16="http://schemas.microsoft.com/office/drawing/2014/main" xmlns="" id="{C7814494-1433-40EE-83EE-D8A4EE7C31F9}"/>
                </a:ext>
              </a:extLst>
            </p:cNvPr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3971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942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191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88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854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3825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96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767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" name="图片 7" descr="图片 2">
              <a:extLst>
                <a:ext uri="{FF2B5EF4-FFF2-40B4-BE49-F238E27FC236}">
                  <a16:creationId xmlns:a16="http://schemas.microsoft.com/office/drawing/2014/main" xmlns="" id="{C1AAB4F0-F6C6-4DB5-B776-3555E67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文本占位符 12">
            <a:extLst>
              <a:ext uri="{FF2B5EF4-FFF2-40B4-BE49-F238E27FC236}">
                <a16:creationId xmlns:a16="http://schemas.microsoft.com/office/drawing/2014/main" xmlns="" id="{31FA6CDF-8CED-4FE7-A688-0098C4E67C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9170">
              <a:lnSpc>
                <a:spcPct val="105000"/>
              </a:lnSpc>
            </a:pPr>
            <a:r>
              <a:rPr lang="zh-CN" altLang="en-US" dirty="0"/>
              <a:t>编辑标题文本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xmlns="" id="{67C6E9EB-A47D-4615-91DC-D824C0BE0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341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9170"/>
            <a:r>
              <a:rPr lang="zh-CN" altLang="en-US" dirty="0"/>
              <a:t>编辑副标题文本</a:t>
            </a:r>
          </a:p>
        </p:txBody>
      </p:sp>
    </p:spTree>
    <p:extLst>
      <p:ext uri="{BB962C8B-B14F-4D97-AF65-F5344CB8AC3E}">
        <p14:creationId xmlns:p14="http://schemas.microsoft.com/office/powerpoint/2010/main" val="13645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:a16="http://schemas.microsoft.com/office/drawing/2014/main" xmlns="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xmlns="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xmlns="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2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xmlns="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xmlns="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xmlns="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xmlns="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xmlns="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B2ACB2B-1903-44A0-84E5-3FF920F9DC6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>
            <a:extLst>
              <a:ext uri="{FF2B5EF4-FFF2-40B4-BE49-F238E27FC236}">
                <a16:creationId xmlns:a16="http://schemas.microsoft.com/office/drawing/2014/main" xmlns="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578" indent="-863578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平衡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0">
            <a:extLst>
              <a:ext uri="{FF2B5EF4-FFF2-40B4-BE49-F238E27FC236}">
                <a16:creationId xmlns:a16="http://schemas.microsoft.com/office/drawing/2014/main" xmlns="" id="{1E07D668-9210-479A-B0E4-037C210B52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9694" y="2565174"/>
            <a:ext cx="6024632" cy="9325112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8BE14DE9-A25D-4339-ACE2-0F82AE58BB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74326" y="2566988"/>
            <a:ext cx="6023730" cy="9323298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>
            <a:extLst>
              <a:ext uri="{FF2B5EF4-FFF2-40B4-BE49-F238E27FC236}">
                <a16:creationId xmlns:a16="http://schemas.microsoft.com/office/drawing/2014/main" xmlns="" id="{D4948CA5-5C16-41AE-8E1C-1DA29260DD48}"/>
              </a:ext>
            </a:extLst>
          </p:cNvPr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2AA536A-767A-4EDC-A78B-2FF14A4EB4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>
            <a:extLst>
              <a:ext uri="{FF2B5EF4-FFF2-40B4-BE49-F238E27FC236}">
                <a16:creationId xmlns:a16="http://schemas.microsoft.com/office/drawing/2014/main" xmlns="" id="{22B1AF27-A059-44B2-9EF8-E230255A8B1A}"/>
              </a:ext>
            </a:extLst>
          </p:cNvPr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FBC0FE5-4AFA-4E34-8EE1-5891EADEC13F}"/>
              </a:ext>
            </a:extLst>
          </p:cNvPr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>
            <a:extLst>
              <a:ext uri="{FF2B5EF4-FFF2-40B4-BE49-F238E27FC236}">
                <a16:creationId xmlns:a16="http://schemas.microsoft.com/office/drawing/2014/main" xmlns="" id="{68A9C55E-0BFB-460E-8F25-FD0B1F7F8A93}"/>
              </a:ext>
            </a:extLst>
          </p:cNvPr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78D5601-B2CE-40A9-B5B5-75CCA3E4C778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2873B6DF-FBC4-4A83-9ECC-82C9AB036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9227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49" r:id="rId4"/>
    <p:sldLayoutId id="2147483650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2303722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578" indent="-863578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6047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33" indent="-71964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288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726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010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»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448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733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17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455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1pPr>
      <a:lvl2pPr marL="1152285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2pPr>
      <a:lvl3pPr marL="230372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456007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4pPr>
      <a:lvl5pPr marL="4608291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5pPr>
      <a:lvl6pPr marL="5759729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6pPr>
      <a:lvl7pPr marL="6912014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7pPr>
      <a:lvl8pPr marL="806345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8pPr>
      <a:lvl9pPr marL="9215736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F8C5E892-D689-4757-A262-EF90F1C77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Node.js</a:t>
            </a:r>
            <a:r>
              <a:rPr lang="zh-CN" altLang="en-US" smtClean="0"/>
              <a:t>原理剖析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64A9890-4674-4D0F-8809-336B91D5F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341008"/>
          </a:xfrm>
        </p:spPr>
        <p:txBody>
          <a:bodyPr/>
          <a:lstStyle/>
          <a:p>
            <a:r>
              <a:rPr lang="zh-CN" altLang="en-US" smtClean="0"/>
              <a:t>异步</a:t>
            </a:r>
            <a:r>
              <a:rPr lang="en-US" altLang="zh-CN" smtClean="0"/>
              <a:t>I</a:t>
            </a:r>
            <a:r>
              <a:rPr lang="en-US" altLang="zh-CN" smtClean="0"/>
              <a:t>/O</a:t>
            </a:r>
            <a:r>
              <a:rPr lang="zh-CN" altLang="en-US"/>
              <a:t>原理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896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阻塞与非阻塞</a:t>
            </a:r>
            <a:r>
              <a:rPr lang="en-US" altLang="zh-CN" b="1" smtClean="0"/>
              <a:t>&amp;</a:t>
            </a:r>
            <a:r>
              <a:rPr lang="zh-CN" altLang="en-US" b="1"/>
              <a:t>异步与同步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="" xmlns:a16="http://schemas.microsoft.com/office/drawing/2014/main" id="{8D423E18-10EF-413B-8A6A-797E2461591F}"/>
              </a:ext>
            </a:extLst>
          </p:cNvPr>
          <p:cNvSpPr/>
          <p:nvPr/>
        </p:nvSpPr>
        <p:spPr>
          <a:xfrm>
            <a:off x="1839037" y="7986192"/>
            <a:ext cx="19361314" cy="231564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=""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839037" y="3108960"/>
            <a:ext cx="19361314" cy="313997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10">
            <a:extLst>
              <a:ext uri="{FF2B5EF4-FFF2-40B4-BE49-F238E27FC236}">
                <a16:creationId xmlns="" xmlns:a16="http://schemas.microsoft.com/office/drawing/2014/main" id="{1C5111A4-F5E6-43DA-8D8F-B3A1CBEA1B22}"/>
              </a:ext>
            </a:extLst>
          </p:cNvPr>
          <p:cNvSpPr txBox="1"/>
          <p:nvPr/>
        </p:nvSpPr>
        <p:spPr>
          <a:xfrm>
            <a:off x="1839037" y="6975175"/>
            <a:ext cx="17707501" cy="8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nn-NO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nn-NO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的异步与同步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819499" y="2070175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nn-NO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nn-NO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的阻塞与非阻塞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97F753FA-8426-4AF2-A883-1D57428D93AB}"/>
              </a:ext>
            </a:extLst>
          </p:cNvPr>
          <p:cNvSpPr txBox="1"/>
          <p:nvPr/>
        </p:nvSpPr>
        <p:spPr>
          <a:xfrm>
            <a:off x="2365952" y="8275349"/>
            <a:ext cx="17707501" cy="166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lnSpc>
                <a:spcPct val="150000"/>
              </a:lnSpc>
              <a:buSzPct val="100000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I/O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的异步与同步出现在应用程序中，如果做阻塞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I/O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调用，应用程序等待调用的完成过程就是一种同步状态。相反，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I/O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为非阻塞模式时，应用程序则是异步的。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2365952" y="3385559"/>
            <a:ext cx="18403567" cy="2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阻塞模式的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会造成应用程序等待，知道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完成。同时操作系统也支持将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操作设置为非阻塞模式，这时应用程序调用将可以在没有拿到真正数据时就立即返回，为此应用程序需要多次调用才能确认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操作是否完全完成。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12A309B3-8243-4851-B6BE-33C8E8F40AAD}"/>
              </a:ext>
            </a:extLst>
          </p:cNvPr>
          <p:cNvSpPr txBox="1"/>
          <p:nvPr/>
        </p:nvSpPr>
        <p:spPr>
          <a:xfrm>
            <a:off x="3289334" y="11141678"/>
            <a:ext cx="16256607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当进行非阻塞</a:t>
            </a:r>
            <a:r>
              <a:rPr lang="en-US" altLang="zh-CN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调用时，要读取完整的数据，应用程序需要进行多次轮询，才能确保读取数据完成，以进行下一步操作。</a:t>
            </a:r>
            <a:endParaRPr lang="zh-CN" altLang="en-US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E2FD030-E525-4A3F-986B-52B7633FFD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94" y="11161041"/>
            <a:ext cx="706826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948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4" grpId="0" animBg="1"/>
      <p:bldP spid="25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56160E-7CB2-4E51-90E3-640E71EA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1577BA"/>
                </a:solidFill>
              </a:rPr>
              <a:t>理想的异步</a:t>
            </a:r>
            <a:r>
              <a:rPr lang="en-US" altLang="zh-CN" smtClean="0">
                <a:solidFill>
                  <a:srgbClr val="1577BA"/>
                </a:solidFill>
              </a:rPr>
              <a:t>I/O</a:t>
            </a:r>
            <a:endParaRPr lang="zh-CN" altLang="en-US" dirty="0"/>
          </a:p>
        </p:txBody>
      </p:sp>
      <p:sp>
        <p:nvSpPr>
          <p:cNvPr id="10" name="线条">
            <a:extLst>
              <a:ext uri="{FF2B5EF4-FFF2-40B4-BE49-F238E27FC236}">
                <a16:creationId xmlns="" xmlns:a16="http://schemas.microsoft.com/office/drawing/2014/main" id="{981A5121-1215-4577-AD0A-42215AD08590}"/>
              </a:ext>
            </a:extLst>
          </p:cNvPr>
          <p:cNvSpPr/>
          <p:nvPr/>
        </p:nvSpPr>
        <p:spPr>
          <a:xfrm>
            <a:off x="6044892" y="2879674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1" name="线条">
            <a:extLst>
              <a:ext uri="{FF2B5EF4-FFF2-40B4-BE49-F238E27FC236}">
                <a16:creationId xmlns="" xmlns:a16="http://schemas.microsoft.com/office/drawing/2014/main" id="{619A3CB5-5812-4CD3-809A-7E9FD515712C}"/>
              </a:ext>
            </a:extLst>
          </p:cNvPr>
          <p:cNvSpPr/>
          <p:nvPr/>
        </p:nvSpPr>
        <p:spPr>
          <a:xfrm>
            <a:off x="11557716" y="287895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2" name="圆角矩形">
            <a:extLst>
              <a:ext uri="{FF2B5EF4-FFF2-40B4-BE49-F238E27FC236}">
                <a16:creationId xmlns="" xmlns:a16="http://schemas.microsoft.com/office/drawing/2014/main" id="{EEE30A7B-B45B-45D1-853D-451E2CA5C8DE}"/>
              </a:ext>
            </a:extLst>
          </p:cNvPr>
          <p:cNvSpPr/>
          <p:nvPr/>
        </p:nvSpPr>
        <p:spPr>
          <a:xfrm>
            <a:off x="2572101" y="2662274"/>
            <a:ext cx="17895185" cy="874708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="" xmlns:a16="http://schemas.microsoft.com/office/drawing/2014/main" id="{A71FE685-D631-4542-8BA5-42F38BCA0416}"/>
              </a:ext>
            </a:extLst>
          </p:cNvPr>
          <p:cNvSpPr txBox="1"/>
          <p:nvPr/>
        </p:nvSpPr>
        <p:spPr>
          <a:xfrm>
            <a:off x="3486501" y="3130299"/>
            <a:ext cx="15919138" cy="769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应用程序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发起异步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，不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需要进行轮询，进而处理下一个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任务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，在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完成后通过信号或者回调将数据传递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给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应用程序。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libev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作者在</a:t>
            </a: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linux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中重新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实现了一个异步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的库：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libeio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libeio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是指依然是采用线程池与非阻塞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模拟出来的异步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平台有一种独有的内核异步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方案：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IOCP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IOCP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的思路是调用异步方法，然后等待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完成通知。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IOCP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内部依旧通过线程实现，而这些线程由系统内核接手管理。</a:t>
            </a:r>
            <a:endParaRPr lang="zh-CN" altLang="en-US" sz="3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="" xmlns:a16="http://schemas.microsoft.com/office/drawing/2014/main" id="{299F4F46-9392-44F5-A836-F9CDA129BA00}"/>
              </a:ext>
            </a:extLst>
          </p:cNvPr>
          <p:cNvSpPr/>
          <p:nvPr/>
        </p:nvSpPr>
        <p:spPr>
          <a:xfrm rot="5400000">
            <a:off x="2561939" y="2672437"/>
            <a:ext cx="718369" cy="698046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="" xmlns:a16="http://schemas.microsoft.com/office/drawing/2014/main" id="{E00833B1-ED20-4387-A177-16715EA9F7F7}"/>
              </a:ext>
            </a:extLst>
          </p:cNvPr>
          <p:cNvSpPr/>
          <p:nvPr/>
        </p:nvSpPr>
        <p:spPr>
          <a:xfrm rot="16200000">
            <a:off x="19390066" y="10323969"/>
            <a:ext cx="1100967" cy="1069820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4" name="Picture 6" descr="https://timgsa.baidu.com/timg?image&amp;quality=80&amp;size=b9999_10000&amp;sec=1585574840330&amp;di=29c8fff983994dd3eb977c388add86ea&amp;imgtype=0&amp;src=http%3A%2F%2Fimg0.imgtn.bdimg.com%2Fit%2Fu%3D1766412620%2C1949824269%26fm%3D214%26gp%3D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67" y="1350175"/>
            <a:ext cx="8742577" cy="1077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7622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Node.js</a:t>
            </a:r>
            <a:r>
              <a:rPr lang="zh-CN" altLang="en-US" b="1" smtClean="0"/>
              <a:t>中的异步</a:t>
            </a:r>
            <a:r>
              <a:rPr lang="en-US" altLang="zh-CN" b="1" smtClean="0"/>
              <a:t>I/O</a:t>
            </a:r>
            <a:endParaRPr lang="zh-CN" altLang="en-US" b="1"/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2833EA7B-FD49-4A2A-B188-6886806920C3}"/>
              </a:ext>
            </a:extLst>
          </p:cNvPr>
          <p:cNvGrpSpPr/>
          <p:nvPr/>
        </p:nvGrpSpPr>
        <p:grpSpPr>
          <a:xfrm>
            <a:off x="1537786" y="2918229"/>
            <a:ext cx="2544312" cy="1701928"/>
            <a:chOff x="1537786" y="2918229"/>
            <a:chExt cx="2544312" cy="1701928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83B85297-E2AF-47A9-BD08-47BDB5597499}"/>
              </a:ext>
            </a:extLst>
          </p:cNvPr>
          <p:cNvGrpSpPr/>
          <p:nvPr/>
        </p:nvGrpSpPr>
        <p:grpSpPr>
          <a:xfrm>
            <a:off x="18383197" y="8751556"/>
            <a:ext cx="2419320" cy="1733619"/>
            <a:chOff x="18383197" y="8751556"/>
            <a:chExt cx="2419320" cy="173361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圆角矩形">
            <a:extLst>
              <a:ext uri="{FF2B5EF4-FFF2-40B4-BE49-F238E27FC236}">
                <a16:creationId xmlns="" xmlns:a16="http://schemas.microsoft.com/office/drawing/2014/main" id="{5B8A1EC9-6EA5-4D01-9B93-67B2B2B5BB38}"/>
              </a:ext>
            </a:extLst>
          </p:cNvPr>
          <p:cNvSpPr/>
          <p:nvPr/>
        </p:nvSpPr>
        <p:spPr>
          <a:xfrm>
            <a:off x="2743200" y="4635872"/>
            <a:ext cx="16764000" cy="3970706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=""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3203701" y="5136814"/>
            <a:ext cx="15911814" cy="296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由于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Windows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Linux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平台的差异，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提供的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libuv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来作为抽象封装层，使得平台兼容性的判断都由这一层来完成，保证了上层的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与下层的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libeio/libev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及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IOCP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之间各自独立。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编译期间会判断平台条件，选择性编译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unix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目录或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目录下的源文件到目标程序中。</a:t>
            </a:r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6" name="Picture 2" descr="https://static001.infoq.cn/resource/image/63/10/6398434def1ef4852b212397265a15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16" y="2070175"/>
            <a:ext cx="11996459" cy="971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9632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890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1583"/>
          </a:xfrm>
        </p:spPr>
        <p:txBody>
          <a:bodyPr/>
          <a:lstStyle/>
          <a:p>
            <a:r>
              <a:rPr lang="zh-CN" altLang="en-US"/>
              <a:t>事件循环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9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高并发策略</a:t>
            </a:r>
            <a:endParaRPr lang="zh-CN" altLang="en-US" b="1"/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2833EA7B-FD49-4A2A-B188-6886806920C3}"/>
              </a:ext>
            </a:extLst>
          </p:cNvPr>
          <p:cNvGrpSpPr/>
          <p:nvPr/>
        </p:nvGrpSpPr>
        <p:grpSpPr>
          <a:xfrm>
            <a:off x="1270094" y="1931250"/>
            <a:ext cx="2544312" cy="1701928"/>
            <a:chOff x="1537786" y="2918229"/>
            <a:chExt cx="2544312" cy="1701928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83B85297-E2AF-47A9-BD08-47BDB5597499}"/>
              </a:ext>
            </a:extLst>
          </p:cNvPr>
          <p:cNvGrpSpPr/>
          <p:nvPr/>
        </p:nvGrpSpPr>
        <p:grpSpPr>
          <a:xfrm>
            <a:off x="18096590" y="9717219"/>
            <a:ext cx="2419320" cy="1733619"/>
            <a:chOff x="18383197" y="8751556"/>
            <a:chExt cx="2419320" cy="173361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圆角矩形">
            <a:extLst>
              <a:ext uri="{FF2B5EF4-FFF2-40B4-BE49-F238E27FC236}">
                <a16:creationId xmlns="" xmlns:a16="http://schemas.microsoft.com/office/drawing/2014/main" id="{5B8A1EC9-6EA5-4D01-9B93-67B2B2B5BB38}"/>
              </a:ext>
            </a:extLst>
          </p:cNvPr>
          <p:cNvSpPr/>
          <p:nvPr/>
        </p:nvSpPr>
        <p:spPr>
          <a:xfrm>
            <a:off x="2542250" y="3633178"/>
            <a:ext cx="16764000" cy="6176997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=""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3002751" y="4043711"/>
            <a:ext cx="15911814" cy="526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一般来说，高并发解决方案就是提供多线程模型，服务器为每个客户端请求分配一个线程，使用同步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，系统通过线程切换来弥补同步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调用的时间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开销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大多数网站的服务器都不会做太多的计算，他们接收到请求后，把请求交给其它服务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处理，然后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等着结果返回，最后再把结果发回给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客户端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采用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了单线程模型来处理，它不会为每个接入请求分配一个线程，而是用一个主线程处理所有的请求，然后对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操作进行异步处理，避开创建、销毁线程以及在线程间切换的开销和复杂性。</a:t>
            </a:r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184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56160E-7CB2-4E51-90E3-640E71EA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1577BA"/>
                </a:solidFill>
              </a:rPr>
              <a:t>Node.js</a:t>
            </a:r>
            <a:r>
              <a:rPr lang="zh-CN" altLang="en-US" smtClean="0">
                <a:solidFill>
                  <a:srgbClr val="1577BA"/>
                </a:solidFill>
              </a:rPr>
              <a:t>运行原理</a:t>
            </a:r>
            <a:endParaRPr lang="zh-CN" altLang="en-US" dirty="0"/>
          </a:p>
        </p:txBody>
      </p:sp>
      <p:sp>
        <p:nvSpPr>
          <p:cNvPr id="10" name="线条">
            <a:extLst>
              <a:ext uri="{FF2B5EF4-FFF2-40B4-BE49-F238E27FC236}">
                <a16:creationId xmlns="" xmlns:a16="http://schemas.microsoft.com/office/drawing/2014/main" id="{981A5121-1215-4577-AD0A-42215AD08590}"/>
              </a:ext>
            </a:extLst>
          </p:cNvPr>
          <p:cNvSpPr/>
          <p:nvPr/>
        </p:nvSpPr>
        <p:spPr>
          <a:xfrm>
            <a:off x="6044892" y="2879674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1" name="线条">
            <a:extLst>
              <a:ext uri="{FF2B5EF4-FFF2-40B4-BE49-F238E27FC236}">
                <a16:creationId xmlns="" xmlns:a16="http://schemas.microsoft.com/office/drawing/2014/main" id="{619A3CB5-5812-4CD3-809A-7E9FD515712C}"/>
              </a:ext>
            </a:extLst>
          </p:cNvPr>
          <p:cNvSpPr/>
          <p:nvPr/>
        </p:nvSpPr>
        <p:spPr>
          <a:xfrm>
            <a:off x="11557716" y="287895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2" name="圆角矩形">
            <a:extLst>
              <a:ext uri="{FF2B5EF4-FFF2-40B4-BE49-F238E27FC236}">
                <a16:creationId xmlns="" xmlns:a16="http://schemas.microsoft.com/office/drawing/2014/main" id="{EEE30A7B-B45B-45D1-853D-451E2CA5C8DE}"/>
              </a:ext>
            </a:extLst>
          </p:cNvPr>
          <p:cNvSpPr/>
          <p:nvPr/>
        </p:nvSpPr>
        <p:spPr>
          <a:xfrm>
            <a:off x="2572101" y="2662274"/>
            <a:ext cx="17895185" cy="874708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="" xmlns:a16="http://schemas.microsoft.com/office/drawing/2014/main" id="{A71FE685-D631-4542-8BA5-42F38BCA0416}"/>
              </a:ext>
            </a:extLst>
          </p:cNvPr>
          <p:cNvSpPr txBox="1"/>
          <p:nvPr/>
        </p:nvSpPr>
        <p:spPr>
          <a:xfrm>
            <a:off x="3486501" y="3130299"/>
            <a:ext cx="15919138" cy="3416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应用层：即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avaScript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交互层，常见的就是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的模块，如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fs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V8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引擎层：即利用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V8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引擎来解析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JavaScript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语法，进而和下层的 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 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交互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NodeAPI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层：为上层模块提供系统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，和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操作系统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交互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LIBUV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层：是跨平台的底层封装，实现了事件循环、文件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zh-CN" altLang="en-US" sz="3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="" xmlns:a16="http://schemas.microsoft.com/office/drawing/2014/main" id="{299F4F46-9392-44F5-A836-F9CDA129BA00}"/>
              </a:ext>
            </a:extLst>
          </p:cNvPr>
          <p:cNvSpPr/>
          <p:nvPr/>
        </p:nvSpPr>
        <p:spPr>
          <a:xfrm rot="5400000">
            <a:off x="2561939" y="2672437"/>
            <a:ext cx="718369" cy="698046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="" xmlns:a16="http://schemas.microsoft.com/office/drawing/2014/main" id="{E00833B1-ED20-4387-A177-16715EA9F7F7}"/>
              </a:ext>
            </a:extLst>
          </p:cNvPr>
          <p:cNvSpPr/>
          <p:nvPr/>
        </p:nvSpPr>
        <p:spPr>
          <a:xfrm rot="16200000">
            <a:off x="19390066" y="10323969"/>
            <a:ext cx="1100967" cy="1069820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122" name="Picture 2" descr="https://images2015.cnblogs.com/blog/849589/201707/849589-20170709225535712-2041092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94" y="6785305"/>
            <a:ext cx="10866793" cy="429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19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事件循环实现原理</a:t>
            </a:r>
            <a:endParaRPr lang="zh-CN" altLang="en-US" b="1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56102A-F5FB-4F6B-8BA9-3846E17BEFA0}"/>
              </a:ext>
            </a:extLst>
          </p:cNvPr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/**</a:t>
            </a:r>
          </a:p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定义事件队列</a:t>
            </a:r>
          </a:p>
          <a:p>
            <a:pPr lvl="1"/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入队    </a:t>
            </a:r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push()</a:t>
            </a:r>
          </a:p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出队		</a:t>
            </a:r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shift()</a:t>
            </a:r>
          </a:p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空列队：	</a:t>
            </a:r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length = 0</a:t>
            </a:r>
          </a:p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**/</a:t>
            </a:r>
          </a:p>
          <a:p>
            <a:pPr lvl="1"/>
            <a:endParaRPr kumimoji="1" lang="en-US" altLang="zh-CN" sz="28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globaleEventQueue: [];</a:t>
            </a:r>
          </a:p>
        </p:txBody>
      </p:sp>
      <p:sp>
        <p:nvSpPr>
          <p:cNvPr id="10" name="矩形">
            <a:extLst>
              <a:ext uri="{FF2B5EF4-FFF2-40B4-BE49-F238E27FC236}">
                <a16:creationId xmlns="" xmlns:a16="http://schemas.microsoft.com/office/drawing/2014/main" id="{2F3E0898-CC15-4236-B87E-990C7988D411}"/>
              </a:ext>
            </a:extLst>
          </p:cNvPr>
          <p:cNvSpPr/>
          <p:nvPr/>
        </p:nvSpPr>
        <p:spPr>
          <a:xfrm>
            <a:off x="2606798" y="2655175"/>
            <a:ext cx="7818731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2018-01-01  01:01:01">
            <a:extLst>
              <a:ext uri="{FF2B5EF4-FFF2-40B4-BE49-F238E27FC236}">
                <a16:creationId xmlns="" xmlns:a16="http://schemas.microsoft.com/office/drawing/2014/main" id="{A43608EB-1C89-4CF2-A2A1-1A4F287F1E30}"/>
              </a:ext>
            </a:extLst>
          </p:cNvPr>
          <p:cNvSpPr txBox="1"/>
          <p:nvPr/>
        </p:nvSpPr>
        <p:spPr>
          <a:xfrm>
            <a:off x="3200785" y="3137461"/>
            <a:ext cx="6560169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/>
            <a:r>
              <a:rPr lang="zh-CN" altLang="en-US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事件队列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" charset="-122"/>
            </a:endParaRPr>
          </a:p>
        </p:txBody>
      </p:sp>
      <p:sp>
        <p:nvSpPr>
          <p:cNvPr id="12" name="线条">
            <a:extLst>
              <a:ext uri="{FF2B5EF4-FFF2-40B4-BE49-F238E27FC236}">
                <a16:creationId xmlns="" xmlns:a16="http://schemas.microsoft.com/office/drawing/2014/main" id="{24280F5B-F4DC-4031-9A68-D1E305DC28B6}"/>
              </a:ext>
            </a:extLst>
          </p:cNvPr>
          <p:cNvSpPr/>
          <p:nvPr/>
        </p:nvSpPr>
        <p:spPr>
          <a:xfrm>
            <a:off x="3059678" y="4074726"/>
            <a:ext cx="6842383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13" name="代码书写：…">
            <a:extLst>
              <a:ext uri="{FF2B5EF4-FFF2-40B4-BE49-F238E27FC236}">
                <a16:creationId xmlns="" xmlns:a16="http://schemas.microsoft.com/office/drawing/2014/main" id="{86F6F049-B6F0-4B05-AD62-B71BC82F0FA2}"/>
              </a:ext>
            </a:extLst>
          </p:cNvPr>
          <p:cNvSpPr txBox="1"/>
          <p:nvPr/>
        </p:nvSpPr>
        <p:spPr>
          <a:xfrm>
            <a:off x="3002667" y="4835153"/>
            <a:ext cx="6956404" cy="1348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定义一个先进先出（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）的数据结构，我们用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js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数组来描述：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代码书写：…">
            <a:extLst>
              <a:ext uri="{FF2B5EF4-FFF2-40B4-BE49-F238E27FC236}">
                <a16:creationId xmlns="" xmlns:a16="http://schemas.microsoft.com/office/drawing/2014/main" id="{10731ADE-4548-41C1-9AD9-23D6EC44E428}"/>
              </a:ext>
            </a:extLst>
          </p:cNvPr>
          <p:cNvSpPr txBox="1"/>
          <p:nvPr/>
        </p:nvSpPr>
        <p:spPr>
          <a:xfrm>
            <a:off x="3059678" y="6649448"/>
            <a:ext cx="6956404" cy="3231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利用数组来模拟队列结构，数组的第一个元素是队列的头部，最后一个元素是队列的尾部，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push()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就是在队列的尾部插入一个元素，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shift()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是从队列的头部弹出一个元素。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285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事件循环实现原理</a:t>
            </a:r>
            <a:endParaRPr lang="zh-CN" altLang="en-US" b="1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56102A-F5FB-4F6B-8BA9-3846E17BEFA0}"/>
              </a:ext>
            </a:extLst>
          </p:cNvPr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/**</a:t>
            </a:r>
          </a:p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接收用户请求</a:t>
            </a:r>
          </a:p>
          <a:p>
            <a:pPr lvl="1"/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每个请求都会进入该函数</a:t>
            </a:r>
          </a:p>
          <a:p>
            <a:pPr lvl="1"/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传递参数 </a:t>
            </a:r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request </a:t>
            </a:r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和 </a:t>
            </a:r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response</a:t>
            </a:r>
          </a:p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**/</a:t>
            </a:r>
          </a:p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processHttpRequest: function(request, response){</a:t>
            </a:r>
          </a:p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</a:t>
            </a:r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定义一个事件对象</a:t>
            </a:r>
          </a:p>
          <a:p>
            <a:pPr lvl="1"/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event = createEvent({</a:t>
            </a:r>
          </a:p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params: request.params, // </a:t>
            </a:r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传递请求参数</a:t>
            </a:r>
          </a:p>
          <a:p>
            <a:pPr lvl="1"/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result: null, // </a:t>
            </a:r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存放请求结果</a:t>
            </a:r>
          </a:p>
          <a:p>
            <a:pPr lvl="1"/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callback: function(){} // </a:t>
            </a:r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指定回调函数</a:t>
            </a:r>
          </a:p>
          <a:p>
            <a:pPr lvl="1"/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});</a:t>
            </a:r>
          </a:p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</a:p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</a:t>
            </a:r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在队列尾部添加事件</a:t>
            </a:r>
          </a:p>
          <a:p>
            <a:pPr lvl="1"/>
            <a:r>
              <a:rPr kumimoji="1" lang="zh-CN" altLang="en-US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globalEventQueue.push(event);</a:t>
            </a:r>
          </a:p>
          <a:p>
            <a:pPr lvl="1"/>
            <a:r>
              <a:rPr kumimoji="1" lang="en-US" altLang="zh-CN" sz="28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10" name="矩形">
            <a:extLst>
              <a:ext uri="{FF2B5EF4-FFF2-40B4-BE49-F238E27FC236}">
                <a16:creationId xmlns="" xmlns:a16="http://schemas.microsoft.com/office/drawing/2014/main" id="{2F3E0898-CC15-4236-B87E-990C7988D411}"/>
              </a:ext>
            </a:extLst>
          </p:cNvPr>
          <p:cNvSpPr/>
          <p:nvPr/>
        </p:nvSpPr>
        <p:spPr>
          <a:xfrm>
            <a:off x="2606798" y="2655175"/>
            <a:ext cx="7818731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2018-01-01  01:01:01">
            <a:extLst>
              <a:ext uri="{FF2B5EF4-FFF2-40B4-BE49-F238E27FC236}">
                <a16:creationId xmlns="" xmlns:a16="http://schemas.microsoft.com/office/drawing/2014/main" id="{A43608EB-1C89-4CF2-A2A1-1A4F287F1E30}"/>
              </a:ext>
            </a:extLst>
          </p:cNvPr>
          <p:cNvSpPr txBox="1"/>
          <p:nvPr/>
        </p:nvSpPr>
        <p:spPr>
          <a:xfrm>
            <a:off x="3200785" y="3137461"/>
            <a:ext cx="6560169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/>
            <a:r>
              <a:rPr lang="zh-CN" altLang="en-US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接口请求入口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" charset="-122"/>
            </a:endParaRPr>
          </a:p>
        </p:txBody>
      </p:sp>
      <p:sp>
        <p:nvSpPr>
          <p:cNvPr id="12" name="线条">
            <a:extLst>
              <a:ext uri="{FF2B5EF4-FFF2-40B4-BE49-F238E27FC236}">
                <a16:creationId xmlns="" xmlns:a16="http://schemas.microsoft.com/office/drawing/2014/main" id="{24280F5B-F4DC-4031-9A68-D1E305DC28B6}"/>
              </a:ext>
            </a:extLst>
          </p:cNvPr>
          <p:cNvSpPr/>
          <p:nvPr/>
        </p:nvSpPr>
        <p:spPr>
          <a:xfrm>
            <a:off x="3059678" y="4074726"/>
            <a:ext cx="6842383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13" name="代码书写：…">
            <a:extLst>
              <a:ext uri="{FF2B5EF4-FFF2-40B4-BE49-F238E27FC236}">
                <a16:creationId xmlns="" xmlns:a16="http://schemas.microsoft.com/office/drawing/2014/main" id="{86F6F049-B6F0-4B05-AD62-B71BC82F0FA2}"/>
              </a:ext>
            </a:extLst>
          </p:cNvPr>
          <p:cNvSpPr txBox="1"/>
          <p:nvPr/>
        </p:nvSpPr>
        <p:spPr>
          <a:xfrm>
            <a:off x="3002667" y="4835153"/>
            <a:ext cx="6956404" cy="1348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每一个请求都会被拦截，并进入处理函数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代码书写：…">
            <a:extLst>
              <a:ext uri="{FF2B5EF4-FFF2-40B4-BE49-F238E27FC236}">
                <a16:creationId xmlns="" xmlns:a16="http://schemas.microsoft.com/office/drawing/2014/main" id="{10731ADE-4548-41C1-9AD9-23D6EC44E428}"/>
              </a:ext>
            </a:extLst>
          </p:cNvPr>
          <p:cNvSpPr txBox="1"/>
          <p:nvPr/>
        </p:nvSpPr>
        <p:spPr>
          <a:xfrm>
            <a:off x="3059678" y="6544421"/>
            <a:ext cx="6956404" cy="1348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把用户请求包装成事件，放到队列里，然后继续接收其它请求。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568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事件循环实现原理</a:t>
            </a:r>
            <a:endParaRPr lang="zh-CN" altLang="en-US" b="1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56102A-F5FB-4F6B-8BA9-3846E17BEFA0}"/>
              </a:ext>
            </a:extLst>
          </p:cNvPr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/**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kumimoji="1" lang="zh-CN" altLang="en-US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事件循环主题，主线程择机执行</a:t>
            </a:r>
          </a:p>
          <a:p>
            <a:pPr lvl="1"/>
            <a:r>
              <a:rPr kumimoji="1" lang="zh-CN" altLang="en-US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循环遍历事件队列，处理非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I/O</a:t>
            </a:r>
            <a:r>
              <a:rPr kumimoji="1" lang="zh-CN" altLang="en-US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任务</a:t>
            </a:r>
          </a:p>
          <a:p>
            <a:pPr lvl="1"/>
            <a:r>
              <a:rPr kumimoji="1" lang="zh-CN" altLang="en-US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处理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IO</a:t>
            </a:r>
            <a:r>
              <a:rPr kumimoji="1" lang="zh-CN" altLang="en-US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任务</a:t>
            </a:r>
          </a:p>
          <a:p>
            <a:pPr lvl="1"/>
            <a:r>
              <a:rPr kumimoji="1" lang="zh-CN" altLang="en-US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执行回调，返回给上层</a:t>
            </a:r>
          </a:p>
          <a:p>
            <a:pPr lvl="1"/>
            <a:r>
              <a:rPr kumimoji="1" lang="zh-CN" altLang="en-US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eventLoop: function(){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while(this.globalEventQueue.length 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 0){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event = this.globalEventQueue.shift();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if(isIOTask(event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)){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</a:t>
            </a:r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thread = getThreadFromThreadPool();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</a:t>
            </a:r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thread.handleIOTask(event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}else{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</a:t>
            </a:r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result = handleEvent(event);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</a:t>
            </a:r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event.callback.call(null,result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}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10" name="矩形">
            <a:extLst>
              <a:ext uri="{FF2B5EF4-FFF2-40B4-BE49-F238E27FC236}">
                <a16:creationId xmlns="" xmlns:a16="http://schemas.microsoft.com/office/drawing/2014/main" id="{2F3E0898-CC15-4236-B87E-990C7988D411}"/>
              </a:ext>
            </a:extLst>
          </p:cNvPr>
          <p:cNvSpPr/>
          <p:nvPr/>
        </p:nvSpPr>
        <p:spPr>
          <a:xfrm>
            <a:off x="2606798" y="2655175"/>
            <a:ext cx="7818731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2018-01-01  01:01:01">
            <a:extLst>
              <a:ext uri="{FF2B5EF4-FFF2-40B4-BE49-F238E27FC236}">
                <a16:creationId xmlns="" xmlns:a16="http://schemas.microsoft.com/office/drawing/2014/main" id="{A43608EB-1C89-4CF2-A2A1-1A4F287F1E30}"/>
              </a:ext>
            </a:extLst>
          </p:cNvPr>
          <p:cNvSpPr txBox="1"/>
          <p:nvPr/>
        </p:nvSpPr>
        <p:spPr>
          <a:xfrm>
            <a:off x="3200785" y="3137461"/>
            <a:ext cx="6560169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/>
            <a:r>
              <a:rPr lang="en-US" altLang="zh-CN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Event Loop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" charset="-122"/>
            </a:endParaRPr>
          </a:p>
        </p:txBody>
      </p:sp>
      <p:sp>
        <p:nvSpPr>
          <p:cNvPr id="12" name="线条">
            <a:extLst>
              <a:ext uri="{FF2B5EF4-FFF2-40B4-BE49-F238E27FC236}">
                <a16:creationId xmlns="" xmlns:a16="http://schemas.microsoft.com/office/drawing/2014/main" id="{24280F5B-F4DC-4031-9A68-D1E305DC28B6}"/>
              </a:ext>
            </a:extLst>
          </p:cNvPr>
          <p:cNvSpPr/>
          <p:nvPr/>
        </p:nvSpPr>
        <p:spPr>
          <a:xfrm>
            <a:off x="3059678" y="4074726"/>
            <a:ext cx="6842383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13" name="代码书写：…">
            <a:extLst>
              <a:ext uri="{FF2B5EF4-FFF2-40B4-BE49-F238E27FC236}">
                <a16:creationId xmlns="" xmlns:a16="http://schemas.microsoft.com/office/drawing/2014/main" id="{86F6F049-B6F0-4B05-AD62-B71BC82F0FA2}"/>
              </a:ext>
            </a:extLst>
          </p:cNvPr>
          <p:cNvSpPr txBox="1"/>
          <p:nvPr/>
        </p:nvSpPr>
        <p:spPr>
          <a:xfrm>
            <a:off x="3002667" y="4521221"/>
            <a:ext cx="6956404" cy="1975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当主线程处于空闲时就开始循环事件队列，所以，还需要一个函数来循环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队列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代码书写：…">
            <a:extLst>
              <a:ext uri="{FF2B5EF4-FFF2-40B4-BE49-F238E27FC236}">
                <a16:creationId xmlns="" xmlns:a16="http://schemas.microsoft.com/office/drawing/2014/main" id="{10731ADE-4548-41C1-9AD9-23D6EC44E428}"/>
              </a:ext>
            </a:extLst>
          </p:cNvPr>
          <p:cNvSpPr txBox="1"/>
          <p:nvPr/>
        </p:nvSpPr>
        <p:spPr>
          <a:xfrm>
            <a:off x="3059678" y="6943699"/>
            <a:ext cx="6956404" cy="1975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主线程不停检测事件队列，对于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任务，交给线程池处理，非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任务，主线程处理并返回。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403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事件循环实现原理</a:t>
            </a:r>
            <a:endParaRPr lang="zh-CN" altLang="en-US" b="1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56102A-F5FB-4F6B-8BA9-3846E17BEFA0}"/>
              </a:ext>
            </a:extLst>
          </p:cNvPr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/**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kumimoji="1" lang="zh-CN" altLang="en-US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处理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IO</a:t>
            </a:r>
            <a:r>
              <a:rPr kumimoji="1" lang="zh-CN" altLang="en-US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任务</a:t>
            </a:r>
          </a:p>
          <a:p>
            <a:pPr lvl="1"/>
            <a:r>
              <a:rPr kumimoji="1" lang="zh-CN" altLang="en-US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处理完后将事件添加到队列的尾部</a:t>
            </a:r>
          </a:p>
          <a:p>
            <a:pPr lvl="1"/>
            <a:r>
              <a:rPr kumimoji="1" lang="zh-CN" altLang="en-US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释放进程</a:t>
            </a:r>
          </a:p>
          <a:p>
            <a:pPr lvl="1"/>
            <a:r>
              <a:rPr kumimoji="1" lang="zh-CN" altLang="en-US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handleIOTask: function(event){</a:t>
            </a:r>
          </a:p>
          <a:p>
            <a:pPr lvl="1"/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curThread = this;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</a:p>
          <a:p>
            <a:pPr lvl="1"/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optDatabase = function(params, callback){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var result = readDataFromDB(params);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callback.call(null,result);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</a:p>
          <a:p>
            <a:pPr lvl="1"/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optDatabase(event.params,function(result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){</a:t>
            </a:r>
          </a:p>
          <a:p>
            <a:pPr lvl="1"/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event.result = result;</a:t>
            </a:r>
          </a:p>
          <a:p>
            <a:pPr lvl="1"/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event.isIOTask 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false;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this.globalEventQueue.push(event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releaseThread(curThread</a:t>
            </a:r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});  </a:t>
            </a:r>
          </a:p>
          <a:p>
            <a:pPr lvl="1"/>
            <a:r>
              <a:rPr kumimoji="1" lang="en-US" altLang="zh-CN" sz="26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10" name="矩形">
            <a:extLst>
              <a:ext uri="{FF2B5EF4-FFF2-40B4-BE49-F238E27FC236}">
                <a16:creationId xmlns="" xmlns:a16="http://schemas.microsoft.com/office/drawing/2014/main" id="{2F3E0898-CC15-4236-B87E-990C7988D411}"/>
              </a:ext>
            </a:extLst>
          </p:cNvPr>
          <p:cNvSpPr/>
          <p:nvPr/>
        </p:nvSpPr>
        <p:spPr>
          <a:xfrm>
            <a:off x="2606798" y="2655175"/>
            <a:ext cx="7818731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2018-01-01  01:01:01">
            <a:extLst>
              <a:ext uri="{FF2B5EF4-FFF2-40B4-BE49-F238E27FC236}">
                <a16:creationId xmlns="" xmlns:a16="http://schemas.microsoft.com/office/drawing/2014/main" id="{A43608EB-1C89-4CF2-A2A1-1A4F287F1E30}"/>
              </a:ext>
            </a:extLst>
          </p:cNvPr>
          <p:cNvSpPr txBox="1"/>
          <p:nvPr/>
        </p:nvSpPr>
        <p:spPr>
          <a:xfrm>
            <a:off x="3200785" y="3137461"/>
            <a:ext cx="6560169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/>
            <a:r>
              <a:rPr lang="zh-CN" altLang="en-US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处理</a:t>
            </a:r>
            <a:r>
              <a:rPr lang="en-US" altLang="zh-CN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I/O</a:t>
            </a:r>
            <a:r>
              <a:rPr lang="zh-CN" altLang="en-US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任务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" charset="-122"/>
            </a:endParaRPr>
          </a:p>
        </p:txBody>
      </p:sp>
      <p:sp>
        <p:nvSpPr>
          <p:cNvPr id="12" name="线条">
            <a:extLst>
              <a:ext uri="{FF2B5EF4-FFF2-40B4-BE49-F238E27FC236}">
                <a16:creationId xmlns="" xmlns:a16="http://schemas.microsoft.com/office/drawing/2014/main" id="{24280F5B-F4DC-4031-9A68-D1E305DC28B6}"/>
              </a:ext>
            </a:extLst>
          </p:cNvPr>
          <p:cNvSpPr/>
          <p:nvPr/>
        </p:nvSpPr>
        <p:spPr>
          <a:xfrm>
            <a:off x="3059678" y="4074726"/>
            <a:ext cx="6842383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13" name="代码书写：…">
            <a:extLst>
              <a:ext uri="{FF2B5EF4-FFF2-40B4-BE49-F238E27FC236}">
                <a16:creationId xmlns="" xmlns:a16="http://schemas.microsoft.com/office/drawing/2014/main" id="{86F6F049-B6F0-4B05-AD62-B71BC82F0FA2}"/>
              </a:ext>
            </a:extLst>
          </p:cNvPr>
          <p:cNvSpPr txBox="1"/>
          <p:nvPr/>
        </p:nvSpPr>
        <p:spPr>
          <a:xfrm>
            <a:off x="3002667" y="4521221"/>
            <a:ext cx="6956404" cy="1975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线程池接到任务后，直接处理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操作，比如读取数据库、处理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PHP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程序。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代码书写：…">
            <a:extLst>
              <a:ext uri="{FF2B5EF4-FFF2-40B4-BE49-F238E27FC236}">
                <a16:creationId xmlns="" xmlns:a16="http://schemas.microsoft.com/office/drawing/2014/main" id="{10731ADE-4548-41C1-9AD9-23D6EC44E428}"/>
              </a:ext>
            </a:extLst>
          </p:cNvPr>
          <p:cNvSpPr txBox="1"/>
          <p:nvPr/>
        </p:nvSpPr>
        <p:spPr>
          <a:xfrm>
            <a:off x="3037961" y="6872694"/>
            <a:ext cx="6956404" cy="3231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任务完成后，就执行回调，把请求结果存入事件中，并将该事件重新放入队列中，等待循环，最后释放当前线程，当主线程再次循环到该事件，就直接处理。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1251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674CC0-6D43-4C24-987D-5D70B25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课程目标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D1DAAE9-1A35-45F4-BB02-79C60D7EE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9837" y="5760000"/>
            <a:ext cx="12019004" cy="1027974"/>
          </a:xfrm>
        </p:spPr>
        <p:txBody>
          <a:bodyPr/>
          <a:lstStyle/>
          <a:p>
            <a:r>
              <a:rPr lang="zh-CN" altLang="en-US" smtClean="0"/>
              <a:t>异步</a:t>
            </a:r>
            <a:r>
              <a:rPr lang="en-US" altLang="zh-CN" smtClean="0"/>
              <a:t>I</a:t>
            </a:r>
            <a:r>
              <a:rPr lang="en-US" altLang="zh-CN" smtClean="0"/>
              <a:t>/O</a:t>
            </a:r>
            <a:r>
              <a:rPr lang="zh-CN" altLang="en-US" smtClean="0"/>
              <a:t>模型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101B23F-EF10-4BCE-AE00-70F41B69C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mtClean="0"/>
              <a:t>事件循环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C7BE910-FE23-485F-8B10-4CD4F88EF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/>
              <a:t>事件驱动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7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业务场景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="" xmlns:a16="http://schemas.microsoft.com/office/drawing/2014/main" id="{8D423E18-10EF-413B-8A6A-797E2461591F}"/>
              </a:ext>
            </a:extLst>
          </p:cNvPr>
          <p:cNvSpPr/>
          <p:nvPr/>
        </p:nvSpPr>
        <p:spPr>
          <a:xfrm>
            <a:off x="1839037" y="8650970"/>
            <a:ext cx="19361314" cy="318420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=""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839037" y="3026890"/>
            <a:ext cx="19361314" cy="403828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10">
            <a:extLst>
              <a:ext uri="{FF2B5EF4-FFF2-40B4-BE49-F238E27FC236}">
                <a16:creationId xmlns="" xmlns:a16="http://schemas.microsoft.com/office/drawing/2014/main" id="{1C5111A4-F5E6-43DA-8D8F-B3A1CBEA1B22}"/>
              </a:ext>
            </a:extLst>
          </p:cNvPr>
          <p:cNvSpPr txBox="1"/>
          <p:nvPr/>
        </p:nvSpPr>
        <p:spPr>
          <a:xfrm>
            <a:off x="1839037" y="7639953"/>
            <a:ext cx="17707501" cy="8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适用场景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819499" y="1988105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不适用场景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97F753FA-8426-4AF2-A883-1D57428D93AB}"/>
              </a:ext>
            </a:extLst>
          </p:cNvPr>
          <p:cNvSpPr txBox="1"/>
          <p:nvPr/>
        </p:nvSpPr>
        <p:spPr>
          <a:xfrm>
            <a:off x="2365952" y="8940127"/>
            <a:ext cx="17707501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RESTful API - 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请求和响应只需要少量文本，并不需要大量逻辑处理，因此可以并发处理数万条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连接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聊天服务 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--  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轻量级、高流量，没有复杂的计算逻辑。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2365952" y="3303489"/>
            <a:ext cx="18403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当碰到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密集型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任务，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这时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会自己亲自处理，一个个的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本身只有一个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Event 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Loop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当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密集型任务占用，导致其它任务被阻塞，系统却还有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内核处于闲置状态，就造成了资源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浪费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并不适合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密集型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任务。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010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4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D72C969-8832-466D-ABC0-5DB957318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140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B2ACB2B-1903-44A0-84E5-3FF920F9DC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zh-CN" altLang="en-US"/>
              <a:t>事件驱动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3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事件机制</a:t>
            </a:r>
            <a:endParaRPr lang="zh-CN" altLang="en-US" b="1"/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2833EA7B-FD49-4A2A-B188-6886806920C3}"/>
              </a:ext>
            </a:extLst>
          </p:cNvPr>
          <p:cNvGrpSpPr/>
          <p:nvPr/>
        </p:nvGrpSpPr>
        <p:grpSpPr>
          <a:xfrm>
            <a:off x="1471044" y="2660409"/>
            <a:ext cx="2544312" cy="1701928"/>
            <a:chOff x="1537786" y="2918229"/>
            <a:chExt cx="2544312" cy="1701928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83B85297-E2AF-47A9-BD08-47BDB5597499}"/>
              </a:ext>
            </a:extLst>
          </p:cNvPr>
          <p:cNvGrpSpPr/>
          <p:nvPr/>
        </p:nvGrpSpPr>
        <p:grpSpPr>
          <a:xfrm>
            <a:off x="18297540" y="8211556"/>
            <a:ext cx="2419320" cy="1733619"/>
            <a:chOff x="18383197" y="8751556"/>
            <a:chExt cx="2419320" cy="173361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圆角矩形">
            <a:extLst>
              <a:ext uri="{FF2B5EF4-FFF2-40B4-BE49-F238E27FC236}">
                <a16:creationId xmlns="" xmlns:a16="http://schemas.microsoft.com/office/drawing/2014/main" id="{5B8A1EC9-6EA5-4D01-9B93-67B2B2B5BB38}"/>
              </a:ext>
            </a:extLst>
          </p:cNvPr>
          <p:cNvSpPr/>
          <p:nvPr/>
        </p:nvSpPr>
        <p:spPr>
          <a:xfrm>
            <a:off x="2743200" y="4344849"/>
            <a:ext cx="16764000" cy="3876467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=""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3203701" y="4755381"/>
            <a:ext cx="15911814" cy="304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indent="720000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在前端编程中，事件的应用十分广泛，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DOM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上的各种事件。在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Ajax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大规模应用之后，异步请求更得到广泛的认同，而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Ajax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亦是基于事件机制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indent="720000"/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能够在众多的后端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JavaScript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技术之中脱颖而出，正是因其基于事件的特点而受到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欢迎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。比如说拿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Rhino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来做比较，文件读取等操作，均是同步操作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的。</a:t>
            </a:r>
            <a:r>
              <a:rPr lang="en-US" altLang="zh-CN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加上</a:t>
            </a:r>
            <a:r>
              <a:rPr lang="en-US" altLang="zh-CN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V8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引擎助力，能在短短两年内达到可观运行效率，并迅速流行。</a:t>
            </a:r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548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事件驱动模型</a:t>
            </a:r>
            <a:endParaRPr lang="zh-CN" altLang="en-US" b="1"/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2833EA7B-FD49-4A2A-B188-6886806920C3}"/>
              </a:ext>
            </a:extLst>
          </p:cNvPr>
          <p:cNvGrpSpPr/>
          <p:nvPr/>
        </p:nvGrpSpPr>
        <p:grpSpPr>
          <a:xfrm>
            <a:off x="1471044" y="2660409"/>
            <a:ext cx="2544312" cy="1701928"/>
            <a:chOff x="1537786" y="2918229"/>
            <a:chExt cx="2544312" cy="1701928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83B85297-E2AF-47A9-BD08-47BDB5597499}"/>
              </a:ext>
            </a:extLst>
          </p:cNvPr>
          <p:cNvGrpSpPr/>
          <p:nvPr/>
        </p:nvGrpSpPr>
        <p:grpSpPr>
          <a:xfrm>
            <a:off x="18297540" y="8211556"/>
            <a:ext cx="2419320" cy="1733619"/>
            <a:chOff x="18383197" y="8751556"/>
            <a:chExt cx="2419320" cy="173361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圆角矩形">
            <a:extLst>
              <a:ext uri="{FF2B5EF4-FFF2-40B4-BE49-F238E27FC236}">
                <a16:creationId xmlns="" xmlns:a16="http://schemas.microsoft.com/office/drawing/2014/main" id="{5B8A1EC9-6EA5-4D01-9B93-67B2B2B5BB38}"/>
              </a:ext>
            </a:extLst>
          </p:cNvPr>
          <p:cNvSpPr/>
          <p:nvPr/>
        </p:nvSpPr>
        <p:spPr>
          <a:xfrm>
            <a:off x="2743200" y="4344849"/>
            <a:ext cx="16764000" cy="3876467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=""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3203701" y="4755381"/>
            <a:ext cx="15911814" cy="304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indent="720000"/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中大部分的模块，都继承自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Event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模块。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Event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events.EventEmitter)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模块是一个简单的事件监听器模式的实现。具有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`addListener/on`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`once`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`removeListener`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`removeAllListener`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`emit`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等基本的事件监听模式的方法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indent="720000"/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从另一个角度来看，事件监听器模式也是一种事件钩子（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hook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）的机制，利用事件钩子导出内部数据或状态给外部调用者。</a:t>
            </a:r>
            <a:endParaRPr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9757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事件机制的实现</a:t>
            </a:r>
            <a:endParaRPr lang="zh-CN" altLang="en-US" b="1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56102A-F5FB-4F6B-8BA9-3846E17BEFA0}"/>
              </a:ext>
            </a:extLst>
          </p:cNvPr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options = {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host: 'www.google.com',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port: 80,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path: '/upload',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method: 'POST',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</a:p>
          <a:p>
            <a:pPr lvl="1"/>
            <a:endParaRPr kumimoji="1" lang="en-US" altLang="zh-CN" sz="2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req = http.request(options, function(res){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console.log('STATUS: ' + res.statusCode);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console.log('HEADERS: ' + JSON.stringify(res.headers));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res.setEncoding('utf8');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res.on('data',function(chunk){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console.log('Body: ' + chunk);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});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});</a:t>
            </a:r>
          </a:p>
          <a:p>
            <a:pPr lvl="1"/>
            <a:endParaRPr kumimoji="1" lang="en-US" altLang="zh-CN" sz="2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req.on('error',function(e){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console.log('problem with request: ' + e.message);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});</a:t>
            </a:r>
          </a:p>
          <a:p>
            <a:pPr lvl="1"/>
            <a:endParaRPr kumimoji="1" lang="en-US" altLang="zh-CN" sz="2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req.write('data\n');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req.write('data\n');</a:t>
            </a:r>
          </a:p>
          <a:p>
            <a:pPr lvl="1"/>
            <a:r>
              <a:rPr kumimoji="1" lang="en-US" altLang="zh-CN" sz="2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req.end();</a:t>
            </a:r>
            <a:endParaRPr kumimoji="1" lang="en-US" altLang="zh-CN" sz="22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="" xmlns:a16="http://schemas.microsoft.com/office/drawing/2014/main" id="{2F3E0898-CC15-4236-B87E-990C7988D411}"/>
              </a:ext>
            </a:extLst>
          </p:cNvPr>
          <p:cNvSpPr/>
          <p:nvPr/>
        </p:nvSpPr>
        <p:spPr>
          <a:xfrm>
            <a:off x="2606798" y="2655175"/>
            <a:ext cx="7818731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2018-01-01  01:01:01">
            <a:extLst>
              <a:ext uri="{FF2B5EF4-FFF2-40B4-BE49-F238E27FC236}">
                <a16:creationId xmlns="" xmlns:a16="http://schemas.microsoft.com/office/drawing/2014/main" id="{A43608EB-1C89-4CF2-A2A1-1A4F287F1E30}"/>
              </a:ext>
            </a:extLst>
          </p:cNvPr>
          <p:cNvSpPr txBox="1"/>
          <p:nvPr/>
        </p:nvSpPr>
        <p:spPr>
          <a:xfrm>
            <a:off x="3200785" y="3137461"/>
            <a:ext cx="6560169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/>
            <a:r>
              <a:rPr lang="zh-CN" altLang="en-US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事件机制的实现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" charset="-122"/>
            </a:endParaRPr>
          </a:p>
        </p:txBody>
      </p:sp>
      <p:sp>
        <p:nvSpPr>
          <p:cNvPr id="12" name="线条">
            <a:extLst>
              <a:ext uri="{FF2B5EF4-FFF2-40B4-BE49-F238E27FC236}">
                <a16:creationId xmlns="" xmlns:a16="http://schemas.microsoft.com/office/drawing/2014/main" id="{24280F5B-F4DC-4031-9A68-D1E305DC28B6}"/>
              </a:ext>
            </a:extLst>
          </p:cNvPr>
          <p:cNvSpPr/>
          <p:nvPr/>
        </p:nvSpPr>
        <p:spPr>
          <a:xfrm>
            <a:off x="3059678" y="4074726"/>
            <a:ext cx="6842383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13" name="代码书写：…">
            <a:extLst>
              <a:ext uri="{FF2B5EF4-FFF2-40B4-BE49-F238E27FC236}">
                <a16:creationId xmlns="" xmlns:a16="http://schemas.microsoft.com/office/drawing/2014/main" id="{86F6F049-B6F0-4B05-AD62-B71BC82F0FA2}"/>
              </a:ext>
            </a:extLst>
          </p:cNvPr>
          <p:cNvSpPr txBox="1"/>
          <p:nvPr/>
        </p:nvSpPr>
        <p:spPr>
          <a:xfrm>
            <a:off x="3002667" y="4531517"/>
            <a:ext cx="6956404" cy="6371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从另一个角度来看，事件监听器模式也是一种事件钩子（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hook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）的机制，利用事件钩子导出内部数据或状态给外部调用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者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。如果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不通过事件钩子的形式，对象运行期间的中间值、内部状态，我们是无法获取到的。这种通过事件钩子的方式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可以使编程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者不用关注组件时如何启动和执行的，只需要关注在需要的事件点上即可。</a:t>
            </a:r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0185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890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1583"/>
          </a:xfrm>
        </p:spPr>
        <p:txBody>
          <a:bodyPr/>
          <a:lstStyle/>
          <a:p>
            <a:r>
              <a:rPr lang="zh-CN" altLang="en-US"/>
              <a:t>异步</a:t>
            </a:r>
            <a:r>
              <a:rPr lang="en-US" altLang="zh-CN"/>
              <a:t>I/O</a:t>
            </a:r>
            <a:r>
              <a:rPr lang="zh-CN" altLang="en-US"/>
              <a:t>原理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50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56160E-7CB2-4E51-90E3-640E71EA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1577BA"/>
                </a:solidFill>
              </a:rPr>
              <a:t>异步</a:t>
            </a:r>
            <a:r>
              <a:rPr lang="en-US" altLang="zh-CN" smtClean="0">
                <a:solidFill>
                  <a:srgbClr val="1577BA"/>
                </a:solidFill>
              </a:rPr>
              <a:t>I/O</a:t>
            </a:r>
            <a:endParaRPr lang="zh-CN" altLang="en-US" dirty="0"/>
          </a:p>
        </p:txBody>
      </p:sp>
      <p:sp>
        <p:nvSpPr>
          <p:cNvPr id="10" name="线条">
            <a:extLst>
              <a:ext uri="{FF2B5EF4-FFF2-40B4-BE49-F238E27FC236}">
                <a16:creationId xmlns="" xmlns:a16="http://schemas.microsoft.com/office/drawing/2014/main" id="{981A5121-1215-4577-AD0A-42215AD08590}"/>
              </a:ext>
            </a:extLst>
          </p:cNvPr>
          <p:cNvSpPr/>
          <p:nvPr/>
        </p:nvSpPr>
        <p:spPr>
          <a:xfrm>
            <a:off x="6044892" y="2879674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1" name="线条">
            <a:extLst>
              <a:ext uri="{FF2B5EF4-FFF2-40B4-BE49-F238E27FC236}">
                <a16:creationId xmlns="" xmlns:a16="http://schemas.microsoft.com/office/drawing/2014/main" id="{619A3CB5-5812-4CD3-809A-7E9FD515712C}"/>
              </a:ext>
            </a:extLst>
          </p:cNvPr>
          <p:cNvSpPr/>
          <p:nvPr/>
        </p:nvSpPr>
        <p:spPr>
          <a:xfrm>
            <a:off x="11557716" y="287895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2" name="圆角矩形">
            <a:extLst>
              <a:ext uri="{FF2B5EF4-FFF2-40B4-BE49-F238E27FC236}">
                <a16:creationId xmlns="" xmlns:a16="http://schemas.microsoft.com/office/drawing/2014/main" id="{EEE30A7B-B45B-45D1-853D-451E2CA5C8DE}"/>
              </a:ext>
            </a:extLst>
          </p:cNvPr>
          <p:cNvSpPr/>
          <p:nvPr/>
        </p:nvSpPr>
        <p:spPr>
          <a:xfrm>
            <a:off x="2572101" y="2662274"/>
            <a:ext cx="17895185" cy="874708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="" xmlns:a16="http://schemas.microsoft.com/office/drawing/2014/main" id="{A71FE685-D631-4542-8BA5-42F38BCA0416}"/>
              </a:ext>
            </a:extLst>
          </p:cNvPr>
          <p:cNvSpPr txBox="1"/>
          <p:nvPr/>
        </p:nvSpPr>
        <p:spPr>
          <a:xfrm>
            <a:off x="3486501" y="3130299"/>
            <a:ext cx="15919138" cy="3416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在操作系统中，程序运行的空间分为内核空间和用户空间。我们常常提到的异步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实质上是指用户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空间中的程序不用依赖内核空间中的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操作完成，即可进行后续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任务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的效果就是 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getFileFromNet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的调用不依赖于</a:t>
            </a:r>
            <a:r>
              <a:rPr lang="en-US" altLang="zh-CN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getFile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调用的</a:t>
            </a:r>
            <a:r>
              <a:rPr lang="zh-CN" altLang="en-US" sz="3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结束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ED32F6F-6422-428E-99E0-D64303DF7B48}"/>
              </a:ext>
            </a:extLst>
          </p:cNvPr>
          <p:cNvSpPr/>
          <p:nvPr/>
        </p:nvSpPr>
        <p:spPr>
          <a:xfrm>
            <a:off x="4004694" y="7588692"/>
            <a:ext cx="15400945" cy="219854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getFIle('file_path');</a:t>
            </a:r>
          </a:p>
          <a:p>
            <a:pPr lvl="1"/>
            <a:r>
              <a:rPr kumimoji="1" lang="en-US" altLang="zh-CN" sz="26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getFileFromNet('url');</a:t>
            </a:r>
            <a:endParaRPr kumimoji="1" lang="en-US" altLang="zh-CN" sz="26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="" xmlns:a16="http://schemas.microsoft.com/office/drawing/2014/main" id="{299F4F46-9392-44F5-A836-F9CDA129BA00}"/>
              </a:ext>
            </a:extLst>
          </p:cNvPr>
          <p:cNvSpPr/>
          <p:nvPr/>
        </p:nvSpPr>
        <p:spPr>
          <a:xfrm rot="5400000">
            <a:off x="2561939" y="2672437"/>
            <a:ext cx="718369" cy="698046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="" xmlns:a16="http://schemas.microsoft.com/office/drawing/2014/main" id="{E00833B1-ED20-4387-A177-16715EA9F7F7}"/>
              </a:ext>
            </a:extLst>
          </p:cNvPr>
          <p:cNvSpPr/>
          <p:nvPr/>
        </p:nvSpPr>
        <p:spPr>
          <a:xfrm rot="16200000">
            <a:off x="19390066" y="10323969"/>
            <a:ext cx="1100967" cy="1069820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302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异步</a:t>
            </a:r>
            <a:r>
              <a:rPr lang="en-US" altLang="zh-CN" b="1" smtClean="0"/>
              <a:t>I/O</a:t>
            </a:r>
            <a:r>
              <a:rPr lang="zh-CN" altLang="en-US" b="1" smtClean="0"/>
              <a:t>的必要性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="" xmlns:a16="http://schemas.microsoft.com/office/drawing/2014/main" id="{8D423E18-10EF-413B-8A6A-797E2461591F}"/>
              </a:ext>
            </a:extLst>
          </p:cNvPr>
          <p:cNvSpPr/>
          <p:nvPr/>
        </p:nvSpPr>
        <p:spPr>
          <a:xfrm>
            <a:off x="1839037" y="6462270"/>
            <a:ext cx="19361314" cy="3906662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=""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839037" y="2862179"/>
            <a:ext cx="19361314" cy="2219553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10">
            <a:extLst>
              <a:ext uri="{FF2B5EF4-FFF2-40B4-BE49-F238E27FC236}">
                <a16:creationId xmlns="" xmlns:a16="http://schemas.microsoft.com/office/drawing/2014/main" id="{1C5111A4-F5E6-43DA-8D8F-B3A1CBEA1B22}"/>
              </a:ext>
            </a:extLst>
          </p:cNvPr>
          <p:cNvSpPr txBox="1"/>
          <p:nvPr/>
        </p:nvSpPr>
        <p:spPr>
          <a:xfrm>
            <a:off x="1839037" y="5451253"/>
            <a:ext cx="17707501" cy="8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异步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的必要性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并行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12A309B3-8243-4851-B6BE-33C8E8F40AAD}"/>
              </a:ext>
            </a:extLst>
          </p:cNvPr>
          <p:cNvSpPr txBox="1"/>
          <p:nvPr/>
        </p:nvSpPr>
        <p:spPr>
          <a:xfrm>
            <a:off x="5209639" y="10909090"/>
            <a:ext cx="13825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 sz="320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天然地支持这种异步</a:t>
            </a:r>
            <a:r>
              <a:rPr lang="en-US" altLang="zh-CN" sz="320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20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，这时众多云计算厂商对其青睐地根本原因</a:t>
            </a: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97F753FA-8426-4AF2-A883-1D57428D93AB}"/>
              </a:ext>
            </a:extLst>
          </p:cNvPr>
          <p:cNvSpPr txBox="1"/>
          <p:nvPr/>
        </p:nvSpPr>
        <p:spPr>
          <a:xfrm>
            <a:off x="2365952" y="6751427"/>
            <a:ext cx="17707501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现在的大型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web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应用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中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，一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个事务往往需要跨越网络几次才能完成最终处理。如果网络速度不够理想，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m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和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n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的值将会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变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大。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这种场景下的异步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I/O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将会体现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优势，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m+n+....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max(m, </a:t>
            </a: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....)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之间地优劣一目了然。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2365952" y="3138778"/>
            <a:ext cx="18403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多线程单进程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单线程多进程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F627AD5B-E031-47E6-8238-01370AF134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336" y="10851353"/>
            <a:ext cx="868311" cy="8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199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3" grpId="0"/>
      <p:bldP spid="24" grpId="0" animBg="1"/>
      <p:bldP spid="25" grpId="0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安卓高级开发工程师课件模板-0109最新</Template>
  <TotalTime>5194</TotalTime>
  <Words>2223</Words>
  <Application>Microsoft Office PowerPoint</Application>
  <PresentationFormat>自定义</PresentationFormat>
  <Paragraphs>176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Helvetica Neue Medium</vt:lpstr>
      <vt:lpstr>Noto Sans CJK SC Medium</vt:lpstr>
      <vt:lpstr>Source Han Sans CN</vt:lpstr>
      <vt:lpstr>Source Han Sans CN Normal</vt:lpstr>
      <vt:lpstr>思源黑体 CN Bold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Calibri</vt:lpstr>
      <vt:lpstr>DejaVu Sans Mono</vt:lpstr>
      <vt:lpstr>Helvetica</vt:lpstr>
      <vt:lpstr>Times New Roman</vt:lpstr>
      <vt:lpstr>Wingdings</vt:lpstr>
      <vt:lpstr>《成为前端开发工程师》走进高校</vt:lpstr>
      <vt:lpstr>PowerPoint 演示文稿</vt:lpstr>
      <vt:lpstr>课程目标</vt:lpstr>
      <vt:lpstr>PowerPoint 演示文稿</vt:lpstr>
      <vt:lpstr>事件机制</vt:lpstr>
      <vt:lpstr>事件驱动模型</vt:lpstr>
      <vt:lpstr>事件机制的实现</vt:lpstr>
      <vt:lpstr>PowerPoint 演示文稿</vt:lpstr>
      <vt:lpstr>异步I/O</vt:lpstr>
      <vt:lpstr>异步I/O的必要性</vt:lpstr>
      <vt:lpstr>阻塞与非阻塞&amp;异步与同步</vt:lpstr>
      <vt:lpstr>理想的异步I/O</vt:lpstr>
      <vt:lpstr>Node.js中的异步I/O</vt:lpstr>
      <vt:lpstr>PowerPoint 演示文稿</vt:lpstr>
      <vt:lpstr>高并发策略</vt:lpstr>
      <vt:lpstr>Node.js运行原理</vt:lpstr>
      <vt:lpstr>事件循环实现原理</vt:lpstr>
      <vt:lpstr>事件循环实现原理</vt:lpstr>
      <vt:lpstr>事件循环实现原理</vt:lpstr>
      <vt:lpstr>事件循环实现原理</vt:lpstr>
      <vt:lpstr>业务场景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NeterM</cp:lastModifiedBy>
  <cp:revision>2702</cp:revision>
  <dcterms:created xsi:type="dcterms:W3CDTF">2014-06-24T08:28:00Z</dcterms:created>
  <dcterms:modified xsi:type="dcterms:W3CDTF">2020-03-30T11:38:42Z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