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3" r:id="rId4"/>
    <p:sldId id="274" r:id="rId5"/>
    <p:sldId id="276" r:id="rId6"/>
    <p:sldId id="275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0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5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Stochastik [Level]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5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radarChart>
        <c:radarStyle val="fill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Zufalls</c:v>
                </c:pt>
              </c:strCache>
            </c:strRef>
          </c:tx>
          <c:spPr>
            <a:solidFill>
              <a:schemeClr val="accent1">
                <a:alpha val="69804"/>
              </a:schemeClr>
            </a:solidFill>
            <a:ln w="9525" cap="flat" cmpd="sng" algn="ctr">
              <a:solidFill>
                <a:schemeClr val="accent1">
                  <a:alpha val="69804"/>
                </a:schemeClr>
              </a:solidFill>
              <a:miter lim="800000"/>
            </a:ln>
            <a:effectLst>
              <a:glow rad="76200">
                <a:schemeClr val="accent1">
                  <a:satMod val="175000"/>
                  <a:alpha val="34000"/>
                </a:schemeClr>
              </a:glow>
            </a:effectLst>
          </c:spPr>
          <c:cat>
            <c:strRef>
              <c:f>Tabelle1!$A$2:$A$10</c:f>
              <c:strCache>
                <c:ptCount val="8"/>
                <c:pt idx="0">
                  <c:v>Bäume</c:v>
                </c:pt>
                <c:pt idx="1">
                  <c:v>E und s</c:v>
                </c:pt>
                <c:pt idx="3">
                  <c:v>Händisch: Bernoulli</c:v>
                </c:pt>
                <c:pt idx="4">
                  <c:v>Histogramm</c:v>
                </c:pt>
                <c:pt idx="6">
                  <c:v>GTR-Bernoulli</c:v>
                </c:pt>
                <c:pt idx="7">
                  <c:v>Inverse</c:v>
                </c:pt>
              </c:strCache>
            </c:str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12</c:v>
                </c:pt>
                <c:pt idx="1">
                  <c:v>12</c:v>
                </c:pt>
                <c:pt idx="2">
                  <c:v>9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38-447C-A973-6F795296BE9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Händisch</c:v>
                </c:pt>
              </c:strCache>
            </c:strRef>
          </c:tx>
          <c:spPr>
            <a:solidFill>
              <a:schemeClr val="accent3">
                <a:alpha val="69804"/>
              </a:schemeClr>
            </a:solidFill>
            <a:ln w="9525" cap="flat" cmpd="sng" algn="ctr">
              <a:solidFill>
                <a:schemeClr val="accent3">
                  <a:alpha val="69804"/>
                </a:schemeClr>
              </a:solidFill>
              <a:miter lim="800000"/>
            </a:ln>
            <a:effectLst>
              <a:glow rad="76200">
                <a:schemeClr val="accent3">
                  <a:satMod val="175000"/>
                  <a:alpha val="34000"/>
                </a:schemeClr>
              </a:glow>
            </a:effectLst>
          </c:spPr>
          <c:cat>
            <c:strRef>
              <c:f>Tabelle1!$A$2:$A$10</c:f>
              <c:strCache>
                <c:ptCount val="8"/>
                <c:pt idx="0">
                  <c:v>Bäume</c:v>
                </c:pt>
                <c:pt idx="1">
                  <c:v>E und s</c:v>
                </c:pt>
                <c:pt idx="3">
                  <c:v>Händisch: Bernoulli</c:v>
                </c:pt>
                <c:pt idx="4">
                  <c:v>Histogramm</c:v>
                </c:pt>
                <c:pt idx="6">
                  <c:v>GTR-Bernoulli</c:v>
                </c:pt>
                <c:pt idx="7">
                  <c:v>Inverse</c:v>
                </c:pt>
              </c:strCache>
            </c:strRef>
          </c:cat>
          <c:val>
            <c:numRef>
              <c:f>Tabelle1!$C$2:$C$10</c:f>
              <c:numCache>
                <c:formatCode>General</c:formatCode>
                <c:ptCount val="9"/>
                <c:pt idx="2">
                  <c:v>9</c:v>
                </c:pt>
                <c:pt idx="3">
                  <c:v>6</c:v>
                </c:pt>
                <c:pt idx="4">
                  <c:v>6</c:v>
                </c:pt>
                <c:pt idx="5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38-447C-A973-6F795296BE9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GTR</c:v>
                </c:pt>
              </c:strCache>
            </c:strRef>
          </c:tx>
          <c:spPr>
            <a:solidFill>
              <a:schemeClr val="accent5">
                <a:alpha val="69804"/>
              </a:schemeClr>
            </a:solidFill>
            <a:ln w="9525" cap="flat" cmpd="sng" algn="ctr">
              <a:solidFill>
                <a:schemeClr val="accent5">
                  <a:alpha val="69804"/>
                </a:schemeClr>
              </a:solidFill>
              <a:miter lim="800000"/>
            </a:ln>
            <a:effectLst>
              <a:glow rad="76200">
                <a:schemeClr val="accent5">
                  <a:satMod val="175000"/>
                  <a:alpha val="34000"/>
                </a:schemeClr>
              </a:glow>
            </a:effectLst>
          </c:spPr>
          <c:cat>
            <c:strRef>
              <c:f>Tabelle1!$A$2:$A$10</c:f>
              <c:strCache>
                <c:ptCount val="8"/>
                <c:pt idx="0">
                  <c:v>Bäume</c:v>
                </c:pt>
                <c:pt idx="1">
                  <c:v>E und s</c:v>
                </c:pt>
                <c:pt idx="3">
                  <c:v>Händisch: Bernoulli</c:v>
                </c:pt>
                <c:pt idx="4">
                  <c:v>Histogramm</c:v>
                </c:pt>
                <c:pt idx="6">
                  <c:v>GTR-Bernoulli</c:v>
                </c:pt>
                <c:pt idx="7">
                  <c:v>Inverse</c:v>
                </c:pt>
              </c:strCache>
            </c:strRef>
          </c:cat>
          <c:val>
            <c:numRef>
              <c:f>Tabelle1!$D$2:$D$10</c:f>
              <c:numCache>
                <c:formatCode>General</c:formatCode>
                <c:ptCount val="9"/>
                <c:pt idx="5">
                  <c:v>10.5</c:v>
                </c:pt>
                <c:pt idx="6">
                  <c:v>15</c:v>
                </c:pt>
                <c:pt idx="7">
                  <c:v>15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38-447C-A973-6F795296BE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3747183"/>
        <c:axId val="973757999"/>
      </c:radarChart>
      <c:catAx>
        <c:axId val="973747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73757999"/>
        <c:crosses val="autoZero"/>
        <c:auto val="1"/>
        <c:lblAlgn val="ctr"/>
        <c:lblOffset val="100"/>
        <c:noMultiLvlLbl val="0"/>
      </c:catAx>
      <c:valAx>
        <c:axId val="973757999"/>
        <c:scaling>
          <c:orientation val="minMax"/>
          <c:max val="15"/>
          <c:min val="0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73747183"/>
        <c:crosses val="autoZero"/>
        <c:crossBetween val="between"/>
        <c:majorUnit val="5"/>
        <c:minorUnit val="3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170B99-EE05-4068-BA89-472E001341DE}" type="doc">
      <dgm:prSet loTypeId="urn:microsoft.com/office/officeart/2005/8/layout/venn2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de-DE"/>
        </a:p>
      </dgm:t>
    </dgm:pt>
    <dgm:pt modelId="{4408A65F-FAA9-401B-941A-CC0E41971B5C}">
      <dgm:prSet phldrT="[Text]"/>
      <dgm:spPr/>
      <dgm:t>
        <a:bodyPr/>
        <a:lstStyle/>
        <a:p>
          <a:r>
            <a:rPr lang="de-DE" dirty="0"/>
            <a:t>Stochastik</a:t>
          </a:r>
        </a:p>
      </dgm:t>
    </dgm:pt>
    <dgm:pt modelId="{F3F1999B-D3EA-4104-9210-4F0FEB4C245C}" type="parTrans" cxnId="{7DFE6A9A-2532-4DB8-A672-4935DE4B762D}">
      <dgm:prSet/>
      <dgm:spPr/>
      <dgm:t>
        <a:bodyPr/>
        <a:lstStyle/>
        <a:p>
          <a:endParaRPr lang="de-DE"/>
        </a:p>
      </dgm:t>
    </dgm:pt>
    <dgm:pt modelId="{13B00408-8C42-4771-8F9B-2C4398DA181E}" type="sibTrans" cxnId="{7DFE6A9A-2532-4DB8-A672-4935DE4B762D}">
      <dgm:prSet/>
      <dgm:spPr/>
      <dgm:t>
        <a:bodyPr/>
        <a:lstStyle/>
        <a:p>
          <a:endParaRPr lang="de-DE"/>
        </a:p>
      </dgm:t>
    </dgm:pt>
    <dgm:pt modelId="{E7CE0DAB-6026-497B-8479-01832E558405}">
      <dgm:prSet phldrT="[Text]"/>
      <dgm:spPr/>
      <dgm:t>
        <a:bodyPr/>
        <a:lstStyle/>
        <a:p>
          <a:r>
            <a:rPr lang="de-DE" dirty="0"/>
            <a:t>Kapitel</a:t>
          </a:r>
        </a:p>
      </dgm:t>
    </dgm:pt>
    <dgm:pt modelId="{C622D1EE-CCD8-4A4A-9430-AC51A2B84D16}" type="parTrans" cxnId="{5647B652-A2F4-4D2E-81C2-ED7CA0CC413C}">
      <dgm:prSet/>
      <dgm:spPr/>
      <dgm:t>
        <a:bodyPr/>
        <a:lstStyle/>
        <a:p>
          <a:endParaRPr lang="de-DE"/>
        </a:p>
      </dgm:t>
    </dgm:pt>
    <dgm:pt modelId="{F2EE523E-068F-462D-BDF9-5AAC846A9629}" type="sibTrans" cxnId="{5647B652-A2F4-4D2E-81C2-ED7CA0CC413C}">
      <dgm:prSet/>
      <dgm:spPr/>
      <dgm:t>
        <a:bodyPr/>
        <a:lstStyle/>
        <a:p>
          <a:endParaRPr lang="de-DE"/>
        </a:p>
      </dgm:t>
    </dgm:pt>
    <dgm:pt modelId="{C59060BE-6162-499B-B249-104E5D0303C9}">
      <dgm:prSet phldrT="[Text]"/>
      <dgm:spPr/>
      <dgm:t>
        <a:bodyPr/>
        <a:lstStyle/>
        <a:p>
          <a:r>
            <a:rPr lang="de-DE" dirty="0"/>
            <a:t>Unterkapitel</a:t>
          </a:r>
        </a:p>
      </dgm:t>
    </dgm:pt>
    <dgm:pt modelId="{3A45D468-27B6-4400-85E0-A813253BBE8D}" type="parTrans" cxnId="{F6908BF4-6A79-4743-81FB-C8538FBF11AA}">
      <dgm:prSet/>
      <dgm:spPr/>
      <dgm:t>
        <a:bodyPr/>
        <a:lstStyle/>
        <a:p>
          <a:endParaRPr lang="de-DE"/>
        </a:p>
      </dgm:t>
    </dgm:pt>
    <dgm:pt modelId="{01599E9B-4C13-452D-909A-63394AD05E92}" type="sibTrans" cxnId="{F6908BF4-6A79-4743-81FB-C8538FBF11AA}">
      <dgm:prSet/>
      <dgm:spPr/>
      <dgm:t>
        <a:bodyPr/>
        <a:lstStyle/>
        <a:p>
          <a:endParaRPr lang="de-DE"/>
        </a:p>
      </dgm:t>
    </dgm:pt>
    <dgm:pt modelId="{159FD309-43BE-4706-869E-BC7992087E0E}">
      <dgm:prSet phldrT="[Text]"/>
      <dgm:spPr/>
      <dgm:t>
        <a:bodyPr/>
        <a:lstStyle/>
        <a:p>
          <a:r>
            <a:rPr lang="de-DE" dirty="0"/>
            <a:t>Aufgabe</a:t>
          </a:r>
        </a:p>
      </dgm:t>
    </dgm:pt>
    <dgm:pt modelId="{BF62B198-4193-47F2-981A-54698F6768A0}" type="parTrans" cxnId="{9B60BB93-E621-4054-B7B3-B45BA8E70358}">
      <dgm:prSet/>
      <dgm:spPr/>
      <dgm:t>
        <a:bodyPr/>
        <a:lstStyle/>
        <a:p>
          <a:endParaRPr lang="de-DE"/>
        </a:p>
      </dgm:t>
    </dgm:pt>
    <dgm:pt modelId="{A2137C77-F13D-4A56-85BE-903B3F8BDFE8}" type="sibTrans" cxnId="{9B60BB93-E621-4054-B7B3-B45BA8E70358}">
      <dgm:prSet/>
      <dgm:spPr/>
      <dgm:t>
        <a:bodyPr/>
        <a:lstStyle/>
        <a:p>
          <a:endParaRPr lang="de-DE"/>
        </a:p>
      </dgm:t>
    </dgm:pt>
    <dgm:pt modelId="{97614DFD-1C9D-4A54-A5CC-C86D680F2036}" type="pres">
      <dgm:prSet presAssocID="{6E170B99-EE05-4068-BA89-472E001341DE}" presName="Name0" presStyleCnt="0">
        <dgm:presLayoutVars>
          <dgm:chMax val="7"/>
          <dgm:resizeHandles val="exact"/>
        </dgm:presLayoutVars>
      </dgm:prSet>
      <dgm:spPr/>
    </dgm:pt>
    <dgm:pt modelId="{6F8DA172-0F30-4585-9CB7-2E184E35C7E1}" type="pres">
      <dgm:prSet presAssocID="{6E170B99-EE05-4068-BA89-472E001341DE}" presName="comp1" presStyleCnt="0"/>
      <dgm:spPr/>
    </dgm:pt>
    <dgm:pt modelId="{8B09BA41-CD24-4CAD-8D39-B8C54116384A}" type="pres">
      <dgm:prSet presAssocID="{6E170B99-EE05-4068-BA89-472E001341DE}" presName="circle1" presStyleLbl="node1" presStyleIdx="0" presStyleCnt="4"/>
      <dgm:spPr/>
    </dgm:pt>
    <dgm:pt modelId="{DCDF0085-C519-466E-A22A-6195329F75F5}" type="pres">
      <dgm:prSet presAssocID="{6E170B99-EE05-4068-BA89-472E001341DE}" presName="c1text" presStyleLbl="node1" presStyleIdx="0" presStyleCnt="4">
        <dgm:presLayoutVars>
          <dgm:bulletEnabled val="1"/>
        </dgm:presLayoutVars>
      </dgm:prSet>
      <dgm:spPr/>
    </dgm:pt>
    <dgm:pt modelId="{3DD37BD3-371F-4C94-B9D5-820331984B44}" type="pres">
      <dgm:prSet presAssocID="{6E170B99-EE05-4068-BA89-472E001341DE}" presName="comp2" presStyleCnt="0"/>
      <dgm:spPr/>
    </dgm:pt>
    <dgm:pt modelId="{CE9211F8-447C-45BA-B7AA-B607B67ACE80}" type="pres">
      <dgm:prSet presAssocID="{6E170B99-EE05-4068-BA89-472E001341DE}" presName="circle2" presStyleLbl="node1" presStyleIdx="1" presStyleCnt="4"/>
      <dgm:spPr/>
    </dgm:pt>
    <dgm:pt modelId="{8BAFA6EF-749D-4750-86F1-FB7D9E4D40D7}" type="pres">
      <dgm:prSet presAssocID="{6E170B99-EE05-4068-BA89-472E001341DE}" presName="c2text" presStyleLbl="node1" presStyleIdx="1" presStyleCnt="4">
        <dgm:presLayoutVars>
          <dgm:bulletEnabled val="1"/>
        </dgm:presLayoutVars>
      </dgm:prSet>
      <dgm:spPr/>
    </dgm:pt>
    <dgm:pt modelId="{BADD2E76-2072-406A-AE43-5EA6EDF8E11E}" type="pres">
      <dgm:prSet presAssocID="{6E170B99-EE05-4068-BA89-472E001341DE}" presName="comp3" presStyleCnt="0"/>
      <dgm:spPr/>
    </dgm:pt>
    <dgm:pt modelId="{2D2C6D04-ECCF-4864-9F02-8CD1E544CF8C}" type="pres">
      <dgm:prSet presAssocID="{6E170B99-EE05-4068-BA89-472E001341DE}" presName="circle3" presStyleLbl="node1" presStyleIdx="2" presStyleCnt="4"/>
      <dgm:spPr/>
    </dgm:pt>
    <dgm:pt modelId="{3BDE38F9-CD8A-452B-9F05-4D231F98030A}" type="pres">
      <dgm:prSet presAssocID="{6E170B99-EE05-4068-BA89-472E001341DE}" presName="c3text" presStyleLbl="node1" presStyleIdx="2" presStyleCnt="4">
        <dgm:presLayoutVars>
          <dgm:bulletEnabled val="1"/>
        </dgm:presLayoutVars>
      </dgm:prSet>
      <dgm:spPr/>
    </dgm:pt>
    <dgm:pt modelId="{208FA2E5-89AD-4932-8B9A-BD50D9C758C1}" type="pres">
      <dgm:prSet presAssocID="{6E170B99-EE05-4068-BA89-472E001341DE}" presName="comp4" presStyleCnt="0"/>
      <dgm:spPr/>
    </dgm:pt>
    <dgm:pt modelId="{722009C4-C17E-4738-80D4-674569B19872}" type="pres">
      <dgm:prSet presAssocID="{6E170B99-EE05-4068-BA89-472E001341DE}" presName="circle4" presStyleLbl="node1" presStyleIdx="3" presStyleCnt="4"/>
      <dgm:spPr/>
    </dgm:pt>
    <dgm:pt modelId="{583280A9-68E9-4917-AA05-5FDB2A7A5C00}" type="pres">
      <dgm:prSet presAssocID="{6E170B99-EE05-4068-BA89-472E001341DE}" presName="c4text" presStyleLbl="node1" presStyleIdx="3" presStyleCnt="4">
        <dgm:presLayoutVars>
          <dgm:bulletEnabled val="1"/>
        </dgm:presLayoutVars>
      </dgm:prSet>
      <dgm:spPr/>
    </dgm:pt>
  </dgm:ptLst>
  <dgm:cxnLst>
    <dgm:cxn modelId="{8AA2B60D-F0E8-463B-AE0D-139CD7A59269}" type="presOf" srcId="{4408A65F-FAA9-401B-941A-CC0E41971B5C}" destId="{DCDF0085-C519-466E-A22A-6195329F75F5}" srcOrd="1" destOrd="0" presId="urn:microsoft.com/office/officeart/2005/8/layout/venn2"/>
    <dgm:cxn modelId="{57EFEF39-C658-4757-8B9F-334E82EEC6DD}" type="presOf" srcId="{159FD309-43BE-4706-869E-BC7992087E0E}" destId="{583280A9-68E9-4917-AA05-5FDB2A7A5C00}" srcOrd="1" destOrd="0" presId="urn:microsoft.com/office/officeart/2005/8/layout/venn2"/>
    <dgm:cxn modelId="{A35F383A-CE40-4B03-BF31-5D864015F79A}" type="presOf" srcId="{C59060BE-6162-499B-B249-104E5D0303C9}" destId="{2D2C6D04-ECCF-4864-9F02-8CD1E544CF8C}" srcOrd="0" destOrd="0" presId="urn:microsoft.com/office/officeart/2005/8/layout/venn2"/>
    <dgm:cxn modelId="{A8804147-79A4-49E5-A0F5-CD7FAD496416}" type="presOf" srcId="{159FD309-43BE-4706-869E-BC7992087E0E}" destId="{722009C4-C17E-4738-80D4-674569B19872}" srcOrd="0" destOrd="0" presId="urn:microsoft.com/office/officeart/2005/8/layout/venn2"/>
    <dgm:cxn modelId="{104B234F-75C9-46A8-89AF-3FAB97F80517}" type="presOf" srcId="{E7CE0DAB-6026-497B-8479-01832E558405}" destId="{CE9211F8-447C-45BA-B7AA-B607B67ACE80}" srcOrd="0" destOrd="0" presId="urn:microsoft.com/office/officeart/2005/8/layout/venn2"/>
    <dgm:cxn modelId="{5647B652-A2F4-4D2E-81C2-ED7CA0CC413C}" srcId="{6E170B99-EE05-4068-BA89-472E001341DE}" destId="{E7CE0DAB-6026-497B-8479-01832E558405}" srcOrd="1" destOrd="0" parTransId="{C622D1EE-CCD8-4A4A-9430-AC51A2B84D16}" sibTransId="{F2EE523E-068F-462D-BDF9-5AAC846A9629}"/>
    <dgm:cxn modelId="{9B60BB93-E621-4054-B7B3-B45BA8E70358}" srcId="{6E170B99-EE05-4068-BA89-472E001341DE}" destId="{159FD309-43BE-4706-869E-BC7992087E0E}" srcOrd="3" destOrd="0" parTransId="{BF62B198-4193-47F2-981A-54698F6768A0}" sibTransId="{A2137C77-F13D-4A56-85BE-903B3F8BDFE8}"/>
    <dgm:cxn modelId="{7DFE6A9A-2532-4DB8-A672-4935DE4B762D}" srcId="{6E170B99-EE05-4068-BA89-472E001341DE}" destId="{4408A65F-FAA9-401B-941A-CC0E41971B5C}" srcOrd="0" destOrd="0" parTransId="{F3F1999B-D3EA-4104-9210-4F0FEB4C245C}" sibTransId="{13B00408-8C42-4771-8F9B-2C4398DA181E}"/>
    <dgm:cxn modelId="{D2CFAECA-54A8-4FC4-825C-98218D3C534F}" type="presOf" srcId="{E7CE0DAB-6026-497B-8479-01832E558405}" destId="{8BAFA6EF-749D-4750-86F1-FB7D9E4D40D7}" srcOrd="1" destOrd="0" presId="urn:microsoft.com/office/officeart/2005/8/layout/venn2"/>
    <dgm:cxn modelId="{3BF3FCD6-079B-409F-8D6A-B87BC9314F04}" type="presOf" srcId="{C59060BE-6162-499B-B249-104E5D0303C9}" destId="{3BDE38F9-CD8A-452B-9F05-4D231F98030A}" srcOrd="1" destOrd="0" presId="urn:microsoft.com/office/officeart/2005/8/layout/venn2"/>
    <dgm:cxn modelId="{3F923CEC-4EF7-465C-AE9F-AC569DD47E60}" type="presOf" srcId="{4408A65F-FAA9-401B-941A-CC0E41971B5C}" destId="{8B09BA41-CD24-4CAD-8D39-B8C54116384A}" srcOrd="0" destOrd="0" presId="urn:microsoft.com/office/officeart/2005/8/layout/venn2"/>
    <dgm:cxn modelId="{BBFCD5F3-D761-418C-82CE-28A9237F56FA}" type="presOf" srcId="{6E170B99-EE05-4068-BA89-472E001341DE}" destId="{97614DFD-1C9D-4A54-A5CC-C86D680F2036}" srcOrd="0" destOrd="0" presId="urn:microsoft.com/office/officeart/2005/8/layout/venn2"/>
    <dgm:cxn modelId="{F6908BF4-6A79-4743-81FB-C8538FBF11AA}" srcId="{6E170B99-EE05-4068-BA89-472E001341DE}" destId="{C59060BE-6162-499B-B249-104E5D0303C9}" srcOrd="2" destOrd="0" parTransId="{3A45D468-27B6-4400-85E0-A813253BBE8D}" sibTransId="{01599E9B-4C13-452D-909A-63394AD05E92}"/>
    <dgm:cxn modelId="{E09C124F-9FEA-4EE8-A64B-CB50853B1DD6}" type="presParOf" srcId="{97614DFD-1C9D-4A54-A5CC-C86D680F2036}" destId="{6F8DA172-0F30-4585-9CB7-2E184E35C7E1}" srcOrd="0" destOrd="0" presId="urn:microsoft.com/office/officeart/2005/8/layout/venn2"/>
    <dgm:cxn modelId="{06710D73-3227-4E42-8260-BE2740A6A4BE}" type="presParOf" srcId="{6F8DA172-0F30-4585-9CB7-2E184E35C7E1}" destId="{8B09BA41-CD24-4CAD-8D39-B8C54116384A}" srcOrd="0" destOrd="0" presId="urn:microsoft.com/office/officeart/2005/8/layout/venn2"/>
    <dgm:cxn modelId="{0CB924A9-0D05-4239-BEA5-C9311995BF08}" type="presParOf" srcId="{6F8DA172-0F30-4585-9CB7-2E184E35C7E1}" destId="{DCDF0085-C519-466E-A22A-6195329F75F5}" srcOrd="1" destOrd="0" presId="urn:microsoft.com/office/officeart/2005/8/layout/venn2"/>
    <dgm:cxn modelId="{BF1BD168-8BEA-4DED-9836-4ABBA17FCAB7}" type="presParOf" srcId="{97614DFD-1C9D-4A54-A5CC-C86D680F2036}" destId="{3DD37BD3-371F-4C94-B9D5-820331984B44}" srcOrd="1" destOrd="0" presId="urn:microsoft.com/office/officeart/2005/8/layout/venn2"/>
    <dgm:cxn modelId="{9F5062A4-CBE7-4A58-98E2-CAC5DB76DC94}" type="presParOf" srcId="{3DD37BD3-371F-4C94-B9D5-820331984B44}" destId="{CE9211F8-447C-45BA-B7AA-B607B67ACE80}" srcOrd="0" destOrd="0" presId="urn:microsoft.com/office/officeart/2005/8/layout/venn2"/>
    <dgm:cxn modelId="{A6731E2E-56A0-4049-8A33-E43B634C63C5}" type="presParOf" srcId="{3DD37BD3-371F-4C94-B9D5-820331984B44}" destId="{8BAFA6EF-749D-4750-86F1-FB7D9E4D40D7}" srcOrd="1" destOrd="0" presId="urn:microsoft.com/office/officeart/2005/8/layout/venn2"/>
    <dgm:cxn modelId="{A708F399-B896-417D-8EC0-5CE159952F7D}" type="presParOf" srcId="{97614DFD-1C9D-4A54-A5CC-C86D680F2036}" destId="{BADD2E76-2072-406A-AE43-5EA6EDF8E11E}" srcOrd="2" destOrd="0" presId="urn:microsoft.com/office/officeart/2005/8/layout/venn2"/>
    <dgm:cxn modelId="{2DC2E4C4-9F3C-485B-9A8C-2B56D83B18D3}" type="presParOf" srcId="{BADD2E76-2072-406A-AE43-5EA6EDF8E11E}" destId="{2D2C6D04-ECCF-4864-9F02-8CD1E544CF8C}" srcOrd="0" destOrd="0" presId="urn:microsoft.com/office/officeart/2005/8/layout/venn2"/>
    <dgm:cxn modelId="{76919CC9-C1FF-414E-8A6F-52F1E9E814F0}" type="presParOf" srcId="{BADD2E76-2072-406A-AE43-5EA6EDF8E11E}" destId="{3BDE38F9-CD8A-452B-9F05-4D231F98030A}" srcOrd="1" destOrd="0" presId="urn:microsoft.com/office/officeart/2005/8/layout/venn2"/>
    <dgm:cxn modelId="{C7380429-6786-416E-887D-775A0B55DC92}" type="presParOf" srcId="{97614DFD-1C9D-4A54-A5CC-C86D680F2036}" destId="{208FA2E5-89AD-4932-8B9A-BD50D9C758C1}" srcOrd="3" destOrd="0" presId="urn:microsoft.com/office/officeart/2005/8/layout/venn2"/>
    <dgm:cxn modelId="{DF238BB5-846D-41FB-89CC-A6A13F50038D}" type="presParOf" srcId="{208FA2E5-89AD-4932-8B9A-BD50D9C758C1}" destId="{722009C4-C17E-4738-80D4-674569B19872}" srcOrd="0" destOrd="0" presId="urn:microsoft.com/office/officeart/2005/8/layout/venn2"/>
    <dgm:cxn modelId="{BB7C5D85-C50B-4272-B676-C741648B1864}" type="presParOf" srcId="{208FA2E5-89AD-4932-8B9A-BD50D9C758C1}" destId="{583280A9-68E9-4917-AA05-5FDB2A7A5C0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9BA41-CD24-4CAD-8D39-B8C54116384A}">
      <dsp:nvSpPr>
        <dsp:cNvPr id="0" name=""/>
        <dsp:cNvSpPr/>
      </dsp:nvSpPr>
      <dsp:spPr>
        <a:xfrm>
          <a:off x="2042318" y="0"/>
          <a:ext cx="4195763" cy="4195763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Stochastik</a:t>
          </a:r>
        </a:p>
      </dsp:txBody>
      <dsp:txXfrm>
        <a:off x="3553632" y="209788"/>
        <a:ext cx="1173135" cy="629364"/>
      </dsp:txXfrm>
    </dsp:sp>
    <dsp:sp modelId="{CE9211F8-447C-45BA-B7AA-B607B67ACE80}">
      <dsp:nvSpPr>
        <dsp:cNvPr id="0" name=""/>
        <dsp:cNvSpPr/>
      </dsp:nvSpPr>
      <dsp:spPr>
        <a:xfrm>
          <a:off x="2461894" y="839152"/>
          <a:ext cx="3356610" cy="3356610"/>
        </a:xfrm>
        <a:prstGeom prst="ellipse">
          <a:avLst/>
        </a:prstGeom>
        <a:solidFill>
          <a:schemeClr val="accent1">
            <a:shade val="80000"/>
            <a:hueOff val="116428"/>
            <a:satOff val="-2085"/>
            <a:lumOff val="88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Kapitel</a:t>
          </a:r>
        </a:p>
      </dsp:txBody>
      <dsp:txXfrm>
        <a:off x="3553632" y="1040549"/>
        <a:ext cx="1173135" cy="604189"/>
      </dsp:txXfrm>
    </dsp:sp>
    <dsp:sp modelId="{2D2C6D04-ECCF-4864-9F02-8CD1E544CF8C}">
      <dsp:nvSpPr>
        <dsp:cNvPr id="0" name=""/>
        <dsp:cNvSpPr/>
      </dsp:nvSpPr>
      <dsp:spPr>
        <a:xfrm>
          <a:off x="2881471" y="1678305"/>
          <a:ext cx="2517457" cy="2517457"/>
        </a:xfrm>
        <a:prstGeom prst="ellipse">
          <a:avLst/>
        </a:prstGeom>
        <a:solidFill>
          <a:schemeClr val="accent1">
            <a:shade val="80000"/>
            <a:hueOff val="232855"/>
            <a:satOff val="-4171"/>
            <a:lumOff val="177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Unterkapitel</a:t>
          </a:r>
        </a:p>
      </dsp:txBody>
      <dsp:txXfrm>
        <a:off x="3553632" y="1867114"/>
        <a:ext cx="1173135" cy="566428"/>
      </dsp:txXfrm>
    </dsp:sp>
    <dsp:sp modelId="{722009C4-C17E-4738-80D4-674569B19872}">
      <dsp:nvSpPr>
        <dsp:cNvPr id="0" name=""/>
        <dsp:cNvSpPr/>
      </dsp:nvSpPr>
      <dsp:spPr>
        <a:xfrm>
          <a:off x="3301047" y="2517457"/>
          <a:ext cx="1678305" cy="1678305"/>
        </a:xfrm>
        <a:prstGeom prst="ellipse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Aufgabe</a:t>
          </a:r>
        </a:p>
      </dsp:txBody>
      <dsp:txXfrm>
        <a:off x="3546829" y="2937034"/>
        <a:ext cx="1186740" cy="839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C16E8-3C0C-93F6-3416-3C3707010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B8E7F3-3582-9CE3-6F01-0D50481E1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68701-21BB-04C1-A477-0D55AE688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18AE01-38AE-F3AE-CC63-5554D838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9DDF80-515A-B08F-B0EE-A2A0E62D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68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AF814-5E20-629C-8206-AD99D213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B6541E-5109-4C26-9918-F5F871235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EBB2AA-C979-9E39-7B1E-F6A517AB8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3A25FA-B34D-3A13-CEA3-6CD37C4E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00A8C1-2ADE-88FF-875E-AF8E2057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36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B22FD35-D2FB-57A0-00A3-3429A9088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BD4D4-5867-A637-E300-020C27F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CD7F0-18CF-65BD-557D-1ADF9C1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2200D-7ED5-4E39-A61F-37F90282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872C13-E22C-703C-4024-2D02FCCE7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00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A6B3C6-E719-7000-0FD6-AB0F4261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377EB3-6336-142D-8350-34A2D039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8457D2-78A8-6CA8-D539-E387E5FB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FECFF-8E72-E448-8730-EB518448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B2883F-E6B7-2450-0427-3F85C12FF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474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CF39E-BF98-DDAE-4F0A-29E48559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47C659-AFDC-8AFE-E02F-C843DE599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1EF284-4192-1A0E-B485-E80F638AC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B0B309-6992-9855-A8DD-62BF0CF2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9C4475-CF88-D80B-4007-E7686378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60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CF6F7-C975-F203-64FE-0DA848CE7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B8CF4-5032-576B-C362-6036248C6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8E97C9-628D-1349-FE00-2ED142C3C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F1079F-A653-9B2A-9935-1E1C4DF66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B522A-507B-F10B-56D7-5DFDC4CD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263029-4D74-300F-D19C-1F61C16B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68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E7BB9-B340-5C41-2C92-E842218B1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49BACE-6B52-50C8-4CA4-245DBD81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C4764B-D32A-DFE0-E465-93F9DF0F5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9030F01-1CD4-FE3F-DC87-947001275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3EEBF45-0DEA-A2D6-CFFF-13A913C30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57E86E-5229-96F9-C68D-347E4D5F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9145B-94E2-EC96-193F-161BB6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B89C5A-D84C-FBA6-837E-B11D8FB8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5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BBCE52-414F-A041-BFAD-58B1BBD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C8CC3C-A992-A152-A92B-814A1021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F55BA9-CCD8-41AA-3D87-34D3CDDC3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22D608-DB91-72F2-E9DB-AFD14B93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4750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25C33FB-1FFD-875F-14C5-F787634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320958-EE41-BC2D-F10B-957F344D1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00761B-8DFC-085F-AA08-1E516F82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72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E11A49-4DCD-2BA7-780D-2EA562D7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A3DFD8-01C8-96CA-4D29-BFE357EB8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77AFEC-54FD-2220-3E1F-944ABB56F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D30F36-56B9-34CF-0391-BF1FD1A4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D45AA0-25F5-A0F6-C031-21459B6A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536A11-8AA5-E799-EE93-8A0D249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245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A0D1C-E538-8524-FCD2-EA5BD37C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2AE0DD-03F0-A29D-3F77-65104B74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817CEA5-BE11-EE66-4722-DC388946E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C1B21E-7FC2-E086-8F24-B8451532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27CA1F-ED16-CD52-F02F-19478F20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E785D6-3F80-48A9-2F41-4263AB04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170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9B68C0-EEDC-ACF8-905B-CF9DFE2C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FE7DB58-5036-B408-FB34-FEF4B49D8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D20ED7-450F-419B-0862-FBC4681AB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839C6-1374-4943-8A91-86F11B1F493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307221-DF4F-F9F5-726C-63174AFAA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670E1F-197D-31D4-7791-855DC2D25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0F33-EF50-49AE-958A-EEE085C5D2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99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Inhaltsplatzhalter 5">
            <a:extLst>
              <a:ext uri="{FF2B5EF4-FFF2-40B4-BE49-F238E27FC236}">
                <a16:creationId xmlns:a16="http://schemas.microsoft.com/office/drawing/2014/main" id="{B705FACB-C40B-607D-C58A-6A47E7422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8584133"/>
              </p:ext>
            </p:extLst>
          </p:nvPr>
        </p:nvGraphicFramePr>
        <p:xfrm>
          <a:off x="2868967" y="1136094"/>
          <a:ext cx="6454066" cy="42837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639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5D4362-2B38-E723-3E3E-EB510AC2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Benutzerprofil:</a:t>
            </a:r>
          </a:p>
        </p:txBody>
      </p:sp>
      <p:graphicFrame>
        <p:nvGraphicFramePr>
          <p:cNvPr id="3" name="Inhaltsplatzhalter 3">
            <a:extLst>
              <a:ext uri="{FF2B5EF4-FFF2-40B4-BE49-F238E27FC236}">
                <a16:creationId xmlns:a16="http://schemas.microsoft.com/office/drawing/2014/main" id="{34F38C8D-0F49-9DD6-7438-3B25BC90CD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396525"/>
              </p:ext>
            </p:extLst>
          </p:nvPr>
        </p:nvGraphicFramePr>
        <p:xfrm>
          <a:off x="-1149350" y="1690687"/>
          <a:ext cx="8280400" cy="4195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8E82FF96-E4A8-5361-1AEB-57E417CA36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9086143"/>
                  </p:ext>
                </p:extLst>
              </p:nvPr>
            </p:nvGraphicFramePr>
            <p:xfrm>
              <a:off x="5461000" y="227010"/>
              <a:ext cx="6159500" cy="5068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758">
                      <a:extLst>
                        <a:ext uri="{9D8B030D-6E8A-4147-A177-3AD203B41FA5}">
                          <a16:colId xmlns:a16="http://schemas.microsoft.com/office/drawing/2014/main" val="1507268981"/>
                        </a:ext>
                      </a:extLst>
                    </a:gridCol>
                    <a:gridCol w="1882575">
                      <a:extLst>
                        <a:ext uri="{9D8B030D-6E8A-4147-A177-3AD203B41FA5}">
                          <a16:colId xmlns:a16="http://schemas.microsoft.com/office/drawing/2014/main" val="3851830449"/>
                        </a:ext>
                      </a:extLst>
                    </a:gridCol>
                    <a:gridCol w="2053167">
                      <a:extLst>
                        <a:ext uri="{9D8B030D-6E8A-4147-A177-3AD203B41FA5}">
                          <a16:colId xmlns:a16="http://schemas.microsoft.com/office/drawing/2014/main" val="1822168206"/>
                        </a:ext>
                      </a:extLst>
                    </a:gridCol>
                  </a:tblGrid>
                  <a:tr h="81973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Formel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546969"/>
                      </a:ext>
                    </a:extLst>
                  </a:tr>
                  <a:tr h="81973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Abiturnote</a:t>
                          </a:r>
                        </a:p>
                        <a:p>
                          <a:r>
                            <a:rPr lang="de-DE" dirty="0"/>
                            <a:t>(Stufe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0,25∙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23886317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Themenbereich</a:t>
                          </a:r>
                        </a:p>
                        <a:p>
                          <a:r>
                            <a:rPr lang="de-DE" dirty="0"/>
                            <a:t>(Stufe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Sub>
                                <m:sSubPr>
                                  <m:ctrlPr>
                                    <a:rPr lang="de-DE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err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de-DE" i="1" dirty="0" err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0855979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Kapitelnote</a:t>
                          </a:r>
                        </a:p>
                        <a:p>
                          <a:r>
                            <a:rPr lang="de-DE" dirty="0"/>
                            <a:t>(Stufe 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 err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𝑖𝑗𝑘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5296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Unterkapitel</a:t>
                          </a:r>
                        </a:p>
                        <a:p>
                          <a:r>
                            <a:rPr lang="de-DE" dirty="0"/>
                            <a:t>(Stufe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b>
                                <m:sSubPr>
                                  <m:ctrlPr>
                                    <a:rPr lang="de-DE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de-DE" i="1" dirty="0" err="1">
                                      <a:latin typeface="Cambria Math" panose="02040503050406030204" pitchFamily="18" charset="0"/>
                                    </a:rPr>
                                    <m:t>𝑖𝑗𝑘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𝐴𝑈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𝑖𝑗𝑘𝑙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278141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Aufgabe</a:t>
                          </a:r>
                        </a:p>
                        <a:p>
                          <a:r>
                            <a:rPr lang="de-DE" dirty="0"/>
                            <a:t>(Stufe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DE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de-DE" i="1" dirty="0" err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de-DE" i="1" dirty="0" err="1">
                                      <a:latin typeface="Cambria Math" panose="02040503050406030204" pitchFamily="18" charset="0"/>
                                    </a:rPr>
                                    <m:t>𝑖𝑗𝑘𝑙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0349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elle 7">
                <a:extLst>
                  <a:ext uri="{FF2B5EF4-FFF2-40B4-BE49-F238E27FC236}">
                    <a16:creationId xmlns:a16="http://schemas.microsoft.com/office/drawing/2014/main" id="{8E82FF96-E4A8-5361-1AEB-57E417CA36F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89086143"/>
                  </p:ext>
                </p:extLst>
              </p:nvPr>
            </p:nvGraphicFramePr>
            <p:xfrm>
              <a:off x="5461000" y="227010"/>
              <a:ext cx="6159500" cy="5068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3758">
                      <a:extLst>
                        <a:ext uri="{9D8B030D-6E8A-4147-A177-3AD203B41FA5}">
                          <a16:colId xmlns:a16="http://schemas.microsoft.com/office/drawing/2014/main" val="1507268981"/>
                        </a:ext>
                      </a:extLst>
                    </a:gridCol>
                    <a:gridCol w="1882575">
                      <a:extLst>
                        <a:ext uri="{9D8B030D-6E8A-4147-A177-3AD203B41FA5}">
                          <a16:colId xmlns:a16="http://schemas.microsoft.com/office/drawing/2014/main" val="3851830449"/>
                        </a:ext>
                      </a:extLst>
                    </a:gridCol>
                    <a:gridCol w="2053167">
                      <a:extLst>
                        <a:ext uri="{9D8B030D-6E8A-4147-A177-3AD203B41FA5}">
                          <a16:colId xmlns:a16="http://schemas.microsoft.com/office/drawing/2014/main" val="1822168206"/>
                        </a:ext>
                      </a:extLst>
                    </a:gridCol>
                  </a:tblGrid>
                  <a:tr h="819737"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Formel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546969"/>
                      </a:ext>
                    </a:extLst>
                  </a:tr>
                  <a:tr h="819737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Abiturnote</a:t>
                          </a:r>
                        </a:p>
                        <a:p>
                          <a:r>
                            <a:rPr lang="de-DE" dirty="0"/>
                            <a:t>(Stufe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18065" t="-104478" r="-110000" b="-421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200593" t="-104478" r="-1187" b="-421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3886317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Themenbereich</a:t>
                          </a:r>
                        </a:p>
                        <a:p>
                          <a:r>
                            <a:rPr lang="de-DE" dirty="0"/>
                            <a:t>(Stufe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18065" t="-194326" r="-110000" b="-3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200593" t="-194326" r="-1187" b="-30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10855979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Kapitelnote</a:t>
                          </a:r>
                        </a:p>
                        <a:p>
                          <a:r>
                            <a:rPr lang="de-DE" dirty="0"/>
                            <a:t>(Stufe 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18065" t="-294326" r="-110000" b="-20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200593" t="-294326" r="-1187" b="-20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5296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Unterkapitel</a:t>
                          </a:r>
                        </a:p>
                        <a:p>
                          <a:r>
                            <a:rPr lang="de-DE" dirty="0"/>
                            <a:t>(Stufe 3)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18065" t="-397143" r="-110000" b="-10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200593" t="-397143" r="-1187" b="-10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8278141"/>
                      </a:ext>
                    </a:extLst>
                  </a:tr>
                  <a:tr h="85735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Aufgabe</a:t>
                          </a:r>
                        </a:p>
                        <a:p>
                          <a:r>
                            <a:rPr lang="de-DE" dirty="0"/>
                            <a:t>(Stufe 4)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18065" t="-493617" r="-110000" b="-1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0349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637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EEC9F9-ACA5-564C-10E7-6E73AEF11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 1 - Themenbereiche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7F2058-3B56-8F13-0DCC-DD37BBFC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 – GRF</a:t>
            </a:r>
          </a:p>
          <a:p>
            <a:r>
              <a:rPr lang="de-DE" dirty="0"/>
              <a:t>2 – e-Funktionen</a:t>
            </a:r>
          </a:p>
          <a:p>
            <a:r>
              <a:rPr lang="de-DE" dirty="0"/>
              <a:t>3 – Vektoren</a:t>
            </a:r>
          </a:p>
          <a:p>
            <a:r>
              <a:rPr lang="de-DE" dirty="0"/>
              <a:t>4 – Stochastik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1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6F933-14CE-4377-02B8-227DD8876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 2 – Kapitel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E944E-5BE0-461A-C587-68AA3AFB2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4.1 – Zufallsexperimente und Kenngrößen</a:t>
            </a:r>
          </a:p>
          <a:p>
            <a:r>
              <a:rPr lang="de-DE" dirty="0"/>
              <a:t>4.2 – Binomialverteilung (Händisch)</a:t>
            </a:r>
          </a:p>
          <a:p>
            <a:r>
              <a:rPr lang="de-DE" dirty="0"/>
              <a:t>4.3 – Binomialverteilung (GTR)</a:t>
            </a:r>
          </a:p>
          <a:p>
            <a:r>
              <a:rPr lang="de-DE" dirty="0"/>
              <a:t>4.4 – Hypothesentest</a:t>
            </a:r>
          </a:p>
          <a:p>
            <a:r>
              <a:rPr lang="de-DE" dirty="0"/>
              <a:t>4.5 – Normalverteilung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188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10C0F-6E12-C69B-2D60-2FAAF5EE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 3 – Unterkapitel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B00C28-9CCB-AFEE-E8D3-205F7A894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4.1.1 Baumdiagramm</a:t>
            </a:r>
          </a:p>
          <a:p>
            <a:r>
              <a:rPr lang="de-DE" dirty="0"/>
              <a:t>4.1.2 Kenngrößen</a:t>
            </a:r>
          </a:p>
          <a:p>
            <a:r>
              <a:rPr lang="de-DE" dirty="0"/>
              <a:t>4.2.1 Bernoulli - Formel</a:t>
            </a:r>
          </a:p>
          <a:p>
            <a:r>
              <a:rPr lang="de-DE" dirty="0"/>
              <a:t>4.2.2 Histogramm</a:t>
            </a:r>
          </a:p>
          <a:p>
            <a:r>
              <a:rPr lang="de-DE" dirty="0"/>
              <a:t>4.3.1 GTR - Bernoulli</a:t>
            </a:r>
          </a:p>
          <a:p>
            <a:r>
              <a:rPr lang="de-DE" dirty="0"/>
              <a:t>4.3.2 Inverse Rechnung (</a:t>
            </a:r>
            <a:r>
              <a:rPr lang="de-DE" dirty="0" err="1"/>
              <a:t>n,k,p</a:t>
            </a:r>
            <a:r>
              <a:rPr lang="de-DE" dirty="0"/>
              <a:t>)</a:t>
            </a:r>
          </a:p>
          <a:p>
            <a:r>
              <a:rPr lang="de-DE" dirty="0"/>
              <a:t>4.4.1 Hypothesentest Standard</a:t>
            </a:r>
          </a:p>
          <a:p>
            <a:r>
              <a:rPr lang="de-DE" dirty="0"/>
              <a:t>4.4.2 Hypothesentest Erweiterung</a:t>
            </a:r>
          </a:p>
          <a:p>
            <a:r>
              <a:rPr lang="de-DE" dirty="0"/>
              <a:t>4.5.1 Normalverteilung (Händisch)</a:t>
            </a:r>
          </a:p>
          <a:p>
            <a:r>
              <a:rPr lang="de-DE" dirty="0"/>
              <a:t>4.5.2 Normalverteilung (GTR)</a:t>
            </a:r>
          </a:p>
        </p:txBody>
      </p:sp>
    </p:spTree>
    <p:extLst>
      <p:ext uri="{BB962C8B-B14F-4D97-AF65-F5344CB8AC3E}">
        <p14:creationId xmlns:p14="http://schemas.microsoft.com/office/powerpoint/2010/main" val="41880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3EA6D-3A0C-CC38-6625-35A0B91E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Stufe 4 – 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3215B0-02E9-F507-6354-74111DD0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4.1.1.1 Pfad und Summenregel</a:t>
            </a:r>
          </a:p>
          <a:p>
            <a:r>
              <a:rPr lang="de-DE" dirty="0"/>
              <a:t>4.1.1.2 Satz von Bayes</a:t>
            </a:r>
          </a:p>
          <a:p>
            <a:r>
              <a:rPr lang="de-DE" dirty="0"/>
              <a:t>[4.1.1.T Vierfeldertafel]</a:t>
            </a:r>
          </a:p>
          <a:p>
            <a:r>
              <a:rPr lang="de-DE" dirty="0"/>
              <a:t>4.1.2.1 E und s</a:t>
            </a:r>
          </a:p>
          <a:p>
            <a:r>
              <a:rPr lang="de-DE" dirty="0"/>
              <a:t>4.1.2.2 Langzeitverhalten &amp; Parameter</a:t>
            </a:r>
          </a:p>
          <a:p>
            <a:r>
              <a:rPr lang="de-DE" dirty="0"/>
              <a:t>4.2.1.1 Bedingungen einer Binomialverteilung</a:t>
            </a:r>
          </a:p>
          <a:p>
            <a:r>
              <a:rPr lang="de-DE" dirty="0"/>
              <a:t>4.2.2.1 Histogramm Standard</a:t>
            </a:r>
          </a:p>
        </p:txBody>
      </p:sp>
    </p:spTree>
    <p:extLst>
      <p:ext uri="{BB962C8B-B14F-4D97-AF65-F5344CB8AC3E}">
        <p14:creationId xmlns:p14="http://schemas.microsoft.com/office/powerpoint/2010/main" val="41294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Breitbild</PresentationFormat>
  <Paragraphs>57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</vt:lpstr>
      <vt:lpstr>PowerPoint-Präsentation</vt:lpstr>
      <vt:lpstr>Benutzerprofil:</vt:lpstr>
      <vt:lpstr>Stufe 1 - Themenbereiche</vt:lpstr>
      <vt:lpstr>Stufe 2 – Kapitel</vt:lpstr>
      <vt:lpstr>Stufe 3 – Unterkapitel</vt:lpstr>
      <vt:lpstr>Stufe 4 – 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Benutzerprofil:</dc:title>
  <dc:creator>Simon Wegener</dc:creator>
  <cp:lastModifiedBy>Simon Wegener</cp:lastModifiedBy>
  <cp:revision>8</cp:revision>
  <dcterms:created xsi:type="dcterms:W3CDTF">2024-01-27T17:57:06Z</dcterms:created>
  <dcterms:modified xsi:type="dcterms:W3CDTF">2024-01-29T19:15:19Z</dcterms:modified>
</cp:coreProperties>
</file>