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6" r:id="rId10"/>
    <p:sldId id="264" r:id="rId11"/>
    <p:sldId id="27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8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5"/>
    <p:restoredTop sz="94580"/>
  </p:normalViewPr>
  <p:slideViewPr>
    <p:cSldViewPr snapToGrid="0" snapToObjects="1">
      <p:cViewPr>
        <p:scale>
          <a:sx n="120" d="100"/>
          <a:sy n="120" d="100"/>
        </p:scale>
        <p:origin x="-56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F1239-C093-4E4C-924E-2F2592131926}" type="doc">
      <dgm:prSet loTypeId="urn:microsoft.com/office/officeart/2005/8/layout/orgChart1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43E6459-DB37-C04B-A078-B60DB75AA4DA}">
      <dgm:prSet phldrT="[Text]" custT="1"/>
      <dgm:spPr/>
      <dgm:t>
        <a:bodyPr/>
        <a:lstStyle/>
        <a:p>
          <a:r>
            <a:rPr lang="en-US" sz="3600" dirty="0" smtClean="0"/>
            <a:t>problem solving</a:t>
          </a:r>
          <a:endParaRPr lang="en-US" sz="3600" dirty="0"/>
        </a:p>
      </dgm:t>
    </dgm:pt>
    <dgm:pt modelId="{2D542CFB-169E-CB40-913B-F0A1A841EA20}" type="parTrans" cxnId="{B4FFE710-16A5-0449-B18B-BFDD622D66D2}">
      <dgm:prSet/>
      <dgm:spPr/>
      <dgm:t>
        <a:bodyPr/>
        <a:lstStyle/>
        <a:p>
          <a:endParaRPr lang="en-US"/>
        </a:p>
      </dgm:t>
    </dgm:pt>
    <dgm:pt modelId="{83BF41E8-BFF5-BF4A-9FCF-BE66A5C3F1B1}" type="sibTrans" cxnId="{B4FFE710-16A5-0449-B18B-BFDD622D66D2}">
      <dgm:prSet/>
      <dgm:spPr/>
      <dgm:t>
        <a:bodyPr/>
        <a:lstStyle/>
        <a:p>
          <a:endParaRPr lang="en-US"/>
        </a:p>
      </dgm:t>
    </dgm:pt>
    <dgm:pt modelId="{8A6B32E8-D78A-BA46-8672-71EE7F086FDC}">
      <dgm:prSet phldrT="[Text]" custT="1"/>
      <dgm:spPr/>
      <dgm:t>
        <a:bodyPr/>
        <a:lstStyle/>
        <a:p>
          <a:r>
            <a:rPr lang="en-US" sz="3600" dirty="0" smtClean="0"/>
            <a:t>search based techniques</a:t>
          </a:r>
          <a:endParaRPr lang="en-US" sz="3600" dirty="0"/>
        </a:p>
      </dgm:t>
    </dgm:pt>
    <dgm:pt modelId="{D38A4232-39BB-8549-B513-BAAB95A72C07}" type="parTrans" cxnId="{E07F79CB-6568-7B42-A1C9-9F222D75C100}">
      <dgm:prSet/>
      <dgm:spPr/>
      <dgm:t>
        <a:bodyPr/>
        <a:lstStyle/>
        <a:p>
          <a:endParaRPr lang="en-US"/>
        </a:p>
      </dgm:t>
    </dgm:pt>
    <dgm:pt modelId="{547212DF-4BAA-5547-8109-0DE8A49FD0F9}" type="sibTrans" cxnId="{E07F79CB-6568-7B42-A1C9-9F222D75C100}">
      <dgm:prSet/>
      <dgm:spPr/>
      <dgm:t>
        <a:bodyPr/>
        <a:lstStyle/>
        <a:p>
          <a:endParaRPr lang="en-US"/>
        </a:p>
      </dgm:t>
    </dgm:pt>
    <dgm:pt modelId="{D47D0CEF-FE96-5142-9C90-9484FE043F43}">
      <dgm:prSet custT="1"/>
      <dgm:spPr/>
      <dgm:t>
        <a:bodyPr/>
        <a:lstStyle/>
        <a:p>
          <a:r>
            <a:rPr lang="en-US" sz="3600" dirty="0" smtClean="0"/>
            <a:t>knowledge manipulation</a:t>
          </a:r>
          <a:endParaRPr lang="en-US" sz="3600" dirty="0"/>
        </a:p>
      </dgm:t>
    </dgm:pt>
    <dgm:pt modelId="{38FF355E-19A3-134F-AE95-140EAD426267}" type="parTrans" cxnId="{5C81964B-2A56-4F4C-AF94-455B0133DC90}">
      <dgm:prSet/>
      <dgm:spPr/>
      <dgm:t>
        <a:bodyPr/>
        <a:lstStyle/>
        <a:p>
          <a:endParaRPr lang="en-US"/>
        </a:p>
      </dgm:t>
    </dgm:pt>
    <dgm:pt modelId="{981FAD89-6A97-EB44-8D44-7603BB757D45}" type="sibTrans" cxnId="{5C81964B-2A56-4F4C-AF94-455B0133DC90}">
      <dgm:prSet/>
      <dgm:spPr/>
      <dgm:t>
        <a:bodyPr/>
        <a:lstStyle/>
        <a:p>
          <a:endParaRPr lang="en-US"/>
        </a:p>
      </dgm:t>
    </dgm:pt>
    <dgm:pt modelId="{7F400964-5CE8-0647-A3A8-54423272EC2A}" type="pres">
      <dgm:prSet presAssocID="{A01F1239-C093-4E4C-924E-2F25921319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ACAB06-C212-464B-910E-F0469EF7D89E}" type="pres">
      <dgm:prSet presAssocID="{343E6459-DB37-C04B-A078-B60DB75AA4DA}" presName="hierRoot1" presStyleCnt="0">
        <dgm:presLayoutVars>
          <dgm:hierBranch val="init"/>
        </dgm:presLayoutVars>
      </dgm:prSet>
      <dgm:spPr/>
    </dgm:pt>
    <dgm:pt modelId="{63C1BE5B-077D-9C40-9C92-EAE428B3C045}" type="pres">
      <dgm:prSet presAssocID="{343E6459-DB37-C04B-A078-B60DB75AA4DA}" presName="rootComposite1" presStyleCnt="0"/>
      <dgm:spPr/>
    </dgm:pt>
    <dgm:pt modelId="{781C39E5-4F1D-474C-8848-299BBB6B979F}" type="pres">
      <dgm:prSet presAssocID="{343E6459-DB37-C04B-A078-B60DB75AA4D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CAD021-1FB9-7147-8C97-BA63372A4F56}" type="pres">
      <dgm:prSet presAssocID="{343E6459-DB37-C04B-A078-B60DB75AA4D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FED729D-4520-B94E-9BF2-F3CD126B9520}" type="pres">
      <dgm:prSet presAssocID="{343E6459-DB37-C04B-A078-B60DB75AA4DA}" presName="hierChild2" presStyleCnt="0"/>
      <dgm:spPr/>
    </dgm:pt>
    <dgm:pt modelId="{60819D21-D23F-2443-8CA7-D7D26AA237BC}" type="pres">
      <dgm:prSet presAssocID="{D38A4232-39BB-8549-B513-BAAB95A72C07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A8B6DB6-C9E1-9741-8105-19477BB93DEF}" type="pres">
      <dgm:prSet presAssocID="{8A6B32E8-D78A-BA46-8672-71EE7F086FDC}" presName="hierRoot2" presStyleCnt="0">
        <dgm:presLayoutVars>
          <dgm:hierBranch val="init"/>
        </dgm:presLayoutVars>
      </dgm:prSet>
      <dgm:spPr/>
    </dgm:pt>
    <dgm:pt modelId="{41E0A1D4-7811-C44E-9F6C-416B2C56A34D}" type="pres">
      <dgm:prSet presAssocID="{8A6B32E8-D78A-BA46-8672-71EE7F086FDC}" presName="rootComposite" presStyleCnt="0"/>
      <dgm:spPr/>
    </dgm:pt>
    <dgm:pt modelId="{A29428C5-B204-BC41-BC7C-B333533F2353}" type="pres">
      <dgm:prSet presAssocID="{8A6B32E8-D78A-BA46-8672-71EE7F086FDC}" presName="rootText" presStyleLbl="node2" presStyleIdx="0" presStyleCnt="2" custScaleX="1455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075EFF-3431-494D-8BED-1BE0F80A7F43}" type="pres">
      <dgm:prSet presAssocID="{8A6B32E8-D78A-BA46-8672-71EE7F086FDC}" presName="rootConnector" presStyleLbl="node2" presStyleIdx="0" presStyleCnt="2"/>
      <dgm:spPr/>
      <dgm:t>
        <a:bodyPr/>
        <a:lstStyle/>
        <a:p>
          <a:endParaRPr lang="en-US"/>
        </a:p>
      </dgm:t>
    </dgm:pt>
    <dgm:pt modelId="{9F8E0E0B-A7AA-BB4E-B799-3CA0441948B1}" type="pres">
      <dgm:prSet presAssocID="{8A6B32E8-D78A-BA46-8672-71EE7F086FDC}" presName="hierChild4" presStyleCnt="0"/>
      <dgm:spPr/>
    </dgm:pt>
    <dgm:pt modelId="{A407C4CB-A3FB-224F-B0BF-01B549F92202}" type="pres">
      <dgm:prSet presAssocID="{8A6B32E8-D78A-BA46-8672-71EE7F086FDC}" presName="hierChild5" presStyleCnt="0"/>
      <dgm:spPr/>
    </dgm:pt>
    <dgm:pt modelId="{0CC35ABC-CCA0-8946-B620-DAA500BDE890}" type="pres">
      <dgm:prSet presAssocID="{38FF355E-19A3-134F-AE95-140EAD42626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D1BF8EE-0EB5-FD43-ABE6-5187BD00E2DC}" type="pres">
      <dgm:prSet presAssocID="{D47D0CEF-FE96-5142-9C90-9484FE043F43}" presName="hierRoot2" presStyleCnt="0">
        <dgm:presLayoutVars>
          <dgm:hierBranch val="init"/>
        </dgm:presLayoutVars>
      </dgm:prSet>
      <dgm:spPr/>
    </dgm:pt>
    <dgm:pt modelId="{F18BAA47-0B8C-CE40-BCDC-68250CC4C3F6}" type="pres">
      <dgm:prSet presAssocID="{D47D0CEF-FE96-5142-9C90-9484FE043F43}" presName="rootComposite" presStyleCnt="0"/>
      <dgm:spPr/>
    </dgm:pt>
    <dgm:pt modelId="{4EBCD179-AFDE-0A42-8E8D-643A3F6018F7}" type="pres">
      <dgm:prSet presAssocID="{D47D0CEF-FE96-5142-9C90-9484FE043F43}" presName="rootText" presStyleLbl="node2" presStyleIdx="1" presStyleCnt="2" custScaleX="1409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87C320-0921-2542-8C21-9FC57FD6DB76}" type="pres">
      <dgm:prSet presAssocID="{D47D0CEF-FE96-5142-9C90-9484FE043F43}" presName="rootConnector" presStyleLbl="node2" presStyleIdx="1" presStyleCnt="2"/>
      <dgm:spPr/>
      <dgm:t>
        <a:bodyPr/>
        <a:lstStyle/>
        <a:p>
          <a:endParaRPr lang="en-US"/>
        </a:p>
      </dgm:t>
    </dgm:pt>
    <dgm:pt modelId="{A3B48E6C-68F5-B045-88D4-BEFB10B4E295}" type="pres">
      <dgm:prSet presAssocID="{D47D0CEF-FE96-5142-9C90-9484FE043F43}" presName="hierChild4" presStyleCnt="0"/>
      <dgm:spPr/>
    </dgm:pt>
    <dgm:pt modelId="{779E25B0-4C61-0344-940B-9CD0FE952128}" type="pres">
      <dgm:prSet presAssocID="{D47D0CEF-FE96-5142-9C90-9484FE043F43}" presName="hierChild5" presStyleCnt="0"/>
      <dgm:spPr/>
    </dgm:pt>
    <dgm:pt modelId="{4632F86E-BA44-9D46-9857-9C610265F6EF}" type="pres">
      <dgm:prSet presAssocID="{343E6459-DB37-C04B-A078-B60DB75AA4DA}" presName="hierChild3" presStyleCnt="0"/>
      <dgm:spPr/>
    </dgm:pt>
  </dgm:ptLst>
  <dgm:cxnLst>
    <dgm:cxn modelId="{DDC364CC-F19C-AE49-98FA-96539319397C}" type="presOf" srcId="{A01F1239-C093-4E4C-924E-2F2592131926}" destId="{7F400964-5CE8-0647-A3A8-54423272EC2A}" srcOrd="0" destOrd="0" presId="urn:microsoft.com/office/officeart/2005/8/layout/orgChart1"/>
    <dgm:cxn modelId="{E07F79CB-6568-7B42-A1C9-9F222D75C100}" srcId="{343E6459-DB37-C04B-A078-B60DB75AA4DA}" destId="{8A6B32E8-D78A-BA46-8672-71EE7F086FDC}" srcOrd="0" destOrd="0" parTransId="{D38A4232-39BB-8549-B513-BAAB95A72C07}" sibTransId="{547212DF-4BAA-5547-8109-0DE8A49FD0F9}"/>
    <dgm:cxn modelId="{FDEC9611-F104-4C49-8263-065E31131BFA}" type="presOf" srcId="{D47D0CEF-FE96-5142-9C90-9484FE043F43}" destId="{4987C320-0921-2542-8C21-9FC57FD6DB76}" srcOrd="1" destOrd="0" presId="urn:microsoft.com/office/officeart/2005/8/layout/orgChart1"/>
    <dgm:cxn modelId="{6B1FC9CA-29DD-3E4B-A773-668B25D1ADBA}" type="presOf" srcId="{D38A4232-39BB-8549-B513-BAAB95A72C07}" destId="{60819D21-D23F-2443-8CA7-D7D26AA237BC}" srcOrd="0" destOrd="0" presId="urn:microsoft.com/office/officeart/2005/8/layout/orgChart1"/>
    <dgm:cxn modelId="{2D15F2B5-EB8B-4C4F-83DA-88B98BB5F909}" type="presOf" srcId="{343E6459-DB37-C04B-A078-B60DB75AA4DA}" destId="{11CAD021-1FB9-7147-8C97-BA63372A4F56}" srcOrd="1" destOrd="0" presId="urn:microsoft.com/office/officeart/2005/8/layout/orgChart1"/>
    <dgm:cxn modelId="{3A4057EE-7FB4-184A-8EA3-1D2204532C23}" type="presOf" srcId="{8A6B32E8-D78A-BA46-8672-71EE7F086FDC}" destId="{29075EFF-3431-494D-8BED-1BE0F80A7F43}" srcOrd="1" destOrd="0" presId="urn:microsoft.com/office/officeart/2005/8/layout/orgChart1"/>
    <dgm:cxn modelId="{5C81964B-2A56-4F4C-AF94-455B0133DC90}" srcId="{343E6459-DB37-C04B-A078-B60DB75AA4DA}" destId="{D47D0CEF-FE96-5142-9C90-9484FE043F43}" srcOrd="1" destOrd="0" parTransId="{38FF355E-19A3-134F-AE95-140EAD426267}" sibTransId="{981FAD89-6A97-EB44-8D44-7603BB757D45}"/>
    <dgm:cxn modelId="{47E81A42-BA74-1248-BCF7-A91400F64E22}" type="presOf" srcId="{343E6459-DB37-C04B-A078-B60DB75AA4DA}" destId="{781C39E5-4F1D-474C-8848-299BBB6B979F}" srcOrd="0" destOrd="0" presId="urn:microsoft.com/office/officeart/2005/8/layout/orgChart1"/>
    <dgm:cxn modelId="{B4056C21-57C7-BE4D-B0DA-FB3EEF8D66C6}" type="presOf" srcId="{38FF355E-19A3-134F-AE95-140EAD426267}" destId="{0CC35ABC-CCA0-8946-B620-DAA500BDE890}" srcOrd="0" destOrd="0" presId="urn:microsoft.com/office/officeart/2005/8/layout/orgChart1"/>
    <dgm:cxn modelId="{E6E69DEB-97DD-744A-AC3B-FCEC6B7D6C2F}" type="presOf" srcId="{D47D0CEF-FE96-5142-9C90-9484FE043F43}" destId="{4EBCD179-AFDE-0A42-8E8D-643A3F6018F7}" srcOrd="0" destOrd="0" presId="urn:microsoft.com/office/officeart/2005/8/layout/orgChart1"/>
    <dgm:cxn modelId="{57B7EF86-9026-D645-9621-82A58F5ED1C4}" type="presOf" srcId="{8A6B32E8-D78A-BA46-8672-71EE7F086FDC}" destId="{A29428C5-B204-BC41-BC7C-B333533F2353}" srcOrd="0" destOrd="0" presId="urn:microsoft.com/office/officeart/2005/8/layout/orgChart1"/>
    <dgm:cxn modelId="{B4FFE710-16A5-0449-B18B-BFDD622D66D2}" srcId="{A01F1239-C093-4E4C-924E-2F2592131926}" destId="{343E6459-DB37-C04B-A078-B60DB75AA4DA}" srcOrd="0" destOrd="0" parTransId="{2D542CFB-169E-CB40-913B-F0A1A841EA20}" sibTransId="{83BF41E8-BFF5-BF4A-9FCF-BE66A5C3F1B1}"/>
    <dgm:cxn modelId="{1F7F36BB-AEA8-0E46-AA60-BB0D56EF5B7C}" type="presParOf" srcId="{7F400964-5CE8-0647-A3A8-54423272EC2A}" destId="{C8ACAB06-C212-464B-910E-F0469EF7D89E}" srcOrd="0" destOrd="0" presId="urn:microsoft.com/office/officeart/2005/8/layout/orgChart1"/>
    <dgm:cxn modelId="{48DA4E8A-24C5-2349-BB3D-FFCAC6705FBE}" type="presParOf" srcId="{C8ACAB06-C212-464B-910E-F0469EF7D89E}" destId="{63C1BE5B-077D-9C40-9C92-EAE428B3C045}" srcOrd="0" destOrd="0" presId="urn:microsoft.com/office/officeart/2005/8/layout/orgChart1"/>
    <dgm:cxn modelId="{CB21D1B3-9B7E-5D4C-A539-19BE9A1A76D0}" type="presParOf" srcId="{63C1BE5B-077D-9C40-9C92-EAE428B3C045}" destId="{781C39E5-4F1D-474C-8848-299BBB6B979F}" srcOrd="0" destOrd="0" presId="urn:microsoft.com/office/officeart/2005/8/layout/orgChart1"/>
    <dgm:cxn modelId="{3BB9126B-2939-B245-A2FA-9477FF878FBF}" type="presParOf" srcId="{63C1BE5B-077D-9C40-9C92-EAE428B3C045}" destId="{11CAD021-1FB9-7147-8C97-BA63372A4F56}" srcOrd="1" destOrd="0" presId="urn:microsoft.com/office/officeart/2005/8/layout/orgChart1"/>
    <dgm:cxn modelId="{3A40E79E-7519-DB48-9071-0CE18F276246}" type="presParOf" srcId="{C8ACAB06-C212-464B-910E-F0469EF7D89E}" destId="{2FED729D-4520-B94E-9BF2-F3CD126B9520}" srcOrd="1" destOrd="0" presId="urn:microsoft.com/office/officeart/2005/8/layout/orgChart1"/>
    <dgm:cxn modelId="{7B8E0CA0-9E4E-044E-95F6-5380B56BC32A}" type="presParOf" srcId="{2FED729D-4520-B94E-9BF2-F3CD126B9520}" destId="{60819D21-D23F-2443-8CA7-D7D26AA237BC}" srcOrd="0" destOrd="0" presId="urn:microsoft.com/office/officeart/2005/8/layout/orgChart1"/>
    <dgm:cxn modelId="{8E25222D-166A-304B-AD72-23768F8A830B}" type="presParOf" srcId="{2FED729D-4520-B94E-9BF2-F3CD126B9520}" destId="{4A8B6DB6-C9E1-9741-8105-19477BB93DEF}" srcOrd="1" destOrd="0" presId="urn:microsoft.com/office/officeart/2005/8/layout/orgChart1"/>
    <dgm:cxn modelId="{BC19617F-4851-4E47-AD0C-D6C138B1CF7C}" type="presParOf" srcId="{4A8B6DB6-C9E1-9741-8105-19477BB93DEF}" destId="{41E0A1D4-7811-C44E-9F6C-416B2C56A34D}" srcOrd="0" destOrd="0" presId="urn:microsoft.com/office/officeart/2005/8/layout/orgChart1"/>
    <dgm:cxn modelId="{ABF000F9-6AC5-7A4E-AECE-8CFBA531A0E4}" type="presParOf" srcId="{41E0A1D4-7811-C44E-9F6C-416B2C56A34D}" destId="{A29428C5-B204-BC41-BC7C-B333533F2353}" srcOrd="0" destOrd="0" presId="urn:microsoft.com/office/officeart/2005/8/layout/orgChart1"/>
    <dgm:cxn modelId="{D21E5453-B716-E140-AF20-2E399C1FCB58}" type="presParOf" srcId="{41E0A1D4-7811-C44E-9F6C-416B2C56A34D}" destId="{29075EFF-3431-494D-8BED-1BE0F80A7F43}" srcOrd="1" destOrd="0" presId="urn:microsoft.com/office/officeart/2005/8/layout/orgChart1"/>
    <dgm:cxn modelId="{C1396125-24C7-BE4E-94DF-64AB8638BAB6}" type="presParOf" srcId="{4A8B6DB6-C9E1-9741-8105-19477BB93DEF}" destId="{9F8E0E0B-A7AA-BB4E-B799-3CA0441948B1}" srcOrd="1" destOrd="0" presId="urn:microsoft.com/office/officeart/2005/8/layout/orgChart1"/>
    <dgm:cxn modelId="{AB069EA6-6311-014E-8AFD-AE646283D34E}" type="presParOf" srcId="{4A8B6DB6-C9E1-9741-8105-19477BB93DEF}" destId="{A407C4CB-A3FB-224F-B0BF-01B549F92202}" srcOrd="2" destOrd="0" presId="urn:microsoft.com/office/officeart/2005/8/layout/orgChart1"/>
    <dgm:cxn modelId="{C6394B5E-F30D-FE49-A692-3C945AC62C2A}" type="presParOf" srcId="{2FED729D-4520-B94E-9BF2-F3CD126B9520}" destId="{0CC35ABC-CCA0-8946-B620-DAA500BDE890}" srcOrd="2" destOrd="0" presId="urn:microsoft.com/office/officeart/2005/8/layout/orgChart1"/>
    <dgm:cxn modelId="{C379A0C3-387E-1B47-AF1D-9BAC5B46F1F4}" type="presParOf" srcId="{2FED729D-4520-B94E-9BF2-F3CD126B9520}" destId="{9D1BF8EE-0EB5-FD43-ABE6-5187BD00E2DC}" srcOrd="3" destOrd="0" presId="urn:microsoft.com/office/officeart/2005/8/layout/orgChart1"/>
    <dgm:cxn modelId="{A550157B-4579-0949-BB6D-5CDAC5B3C49C}" type="presParOf" srcId="{9D1BF8EE-0EB5-FD43-ABE6-5187BD00E2DC}" destId="{F18BAA47-0B8C-CE40-BCDC-68250CC4C3F6}" srcOrd="0" destOrd="0" presId="urn:microsoft.com/office/officeart/2005/8/layout/orgChart1"/>
    <dgm:cxn modelId="{0A7A4124-E42A-B84D-8518-FF0D73233805}" type="presParOf" srcId="{F18BAA47-0B8C-CE40-BCDC-68250CC4C3F6}" destId="{4EBCD179-AFDE-0A42-8E8D-643A3F6018F7}" srcOrd="0" destOrd="0" presId="urn:microsoft.com/office/officeart/2005/8/layout/orgChart1"/>
    <dgm:cxn modelId="{AB1DBD4A-341C-6C47-86B9-EEA49241A42E}" type="presParOf" srcId="{F18BAA47-0B8C-CE40-BCDC-68250CC4C3F6}" destId="{4987C320-0921-2542-8C21-9FC57FD6DB76}" srcOrd="1" destOrd="0" presId="urn:microsoft.com/office/officeart/2005/8/layout/orgChart1"/>
    <dgm:cxn modelId="{F99077D8-5207-8048-8829-9860291F8D25}" type="presParOf" srcId="{9D1BF8EE-0EB5-FD43-ABE6-5187BD00E2DC}" destId="{A3B48E6C-68F5-B045-88D4-BEFB10B4E295}" srcOrd="1" destOrd="0" presId="urn:microsoft.com/office/officeart/2005/8/layout/orgChart1"/>
    <dgm:cxn modelId="{7FF4B859-B8C2-2445-8FB4-C84A6E231275}" type="presParOf" srcId="{9D1BF8EE-0EB5-FD43-ABE6-5187BD00E2DC}" destId="{779E25B0-4C61-0344-940B-9CD0FE952128}" srcOrd="2" destOrd="0" presId="urn:microsoft.com/office/officeart/2005/8/layout/orgChart1"/>
    <dgm:cxn modelId="{1D80FD95-F2BF-824F-AC12-DF77A7FE8C89}" type="presParOf" srcId="{C8ACAB06-C212-464B-910E-F0469EF7D89E}" destId="{4632F86E-BA44-9D46-9857-9C610265F6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35ABC-CCA0-8946-B620-DAA500BDE890}">
      <dsp:nvSpPr>
        <dsp:cNvPr id="0" name=""/>
        <dsp:cNvSpPr/>
      </dsp:nvSpPr>
      <dsp:spPr>
        <a:xfrm>
          <a:off x="4800600" y="1371279"/>
          <a:ext cx="2280908" cy="57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658"/>
              </a:lnTo>
              <a:lnTo>
                <a:pt x="2280908" y="287658"/>
              </a:lnTo>
              <a:lnTo>
                <a:pt x="2280908" y="575316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19D21-D23F-2443-8CA7-D7D26AA237BC}">
      <dsp:nvSpPr>
        <dsp:cNvPr id="0" name=""/>
        <dsp:cNvSpPr/>
      </dsp:nvSpPr>
      <dsp:spPr>
        <a:xfrm>
          <a:off x="2582071" y="1371279"/>
          <a:ext cx="2218528" cy="575316"/>
        </a:xfrm>
        <a:custGeom>
          <a:avLst/>
          <a:gdLst/>
          <a:ahLst/>
          <a:cxnLst/>
          <a:rect l="0" t="0" r="0" b="0"/>
          <a:pathLst>
            <a:path>
              <a:moveTo>
                <a:pt x="2218528" y="0"/>
              </a:moveTo>
              <a:lnTo>
                <a:pt x="2218528" y="287658"/>
              </a:lnTo>
              <a:lnTo>
                <a:pt x="0" y="287658"/>
              </a:lnTo>
              <a:lnTo>
                <a:pt x="0" y="575316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C39E5-4F1D-474C-8848-299BBB6B979F}">
      <dsp:nvSpPr>
        <dsp:cNvPr id="0" name=""/>
        <dsp:cNvSpPr/>
      </dsp:nvSpPr>
      <dsp:spPr>
        <a:xfrm>
          <a:off x="3430799" y="1479"/>
          <a:ext cx="2739600" cy="1369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problem solving</a:t>
          </a:r>
          <a:endParaRPr lang="en-US" sz="3600" kern="1200" dirty="0"/>
        </a:p>
      </dsp:txBody>
      <dsp:txXfrm>
        <a:off x="3430799" y="1479"/>
        <a:ext cx="2739600" cy="1369800"/>
      </dsp:txXfrm>
    </dsp:sp>
    <dsp:sp modelId="{A29428C5-B204-BC41-BC7C-B333533F2353}">
      <dsp:nvSpPr>
        <dsp:cNvPr id="0" name=""/>
        <dsp:cNvSpPr/>
      </dsp:nvSpPr>
      <dsp:spPr>
        <a:xfrm>
          <a:off x="588820" y="1946595"/>
          <a:ext cx="3986501" cy="1369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search based techniques</a:t>
          </a:r>
          <a:endParaRPr lang="en-US" sz="3600" kern="1200" dirty="0"/>
        </a:p>
      </dsp:txBody>
      <dsp:txXfrm>
        <a:off x="588820" y="1946595"/>
        <a:ext cx="3986501" cy="1369800"/>
      </dsp:txXfrm>
    </dsp:sp>
    <dsp:sp modelId="{4EBCD179-AFDE-0A42-8E8D-643A3F6018F7}">
      <dsp:nvSpPr>
        <dsp:cNvPr id="0" name=""/>
        <dsp:cNvSpPr/>
      </dsp:nvSpPr>
      <dsp:spPr>
        <a:xfrm>
          <a:off x="5150638" y="1946595"/>
          <a:ext cx="3861740" cy="1369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knowledge manipulation</a:t>
          </a:r>
          <a:endParaRPr lang="en-US" sz="3600" kern="1200" dirty="0"/>
        </a:p>
      </dsp:txBody>
      <dsp:txXfrm>
        <a:off x="5150638" y="1946595"/>
        <a:ext cx="3861740" cy="1369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3EF72A-2962-8C48-9B42-0E1E12A02474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4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1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7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7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4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9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26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0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9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2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7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5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6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EF72A-2962-8C48-9B42-0E1E12A02474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ECII/ECSI 3206: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100" dirty="0" smtClean="0"/>
              <a:t>Artificial Intelligence [and expert systems]</a:t>
            </a:r>
            <a:br>
              <a:rPr lang="en-US" sz="3100" dirty="0" smtClean="0"/>
            </a:br>
            <a:r>
              <a:rPr lang="en-US" sz="3100" dirty="0"/>
              <a:t>T</a:t>
            </a:r>
            <a:r>
              <a:rPr lang="en-US" sz="3100" dirty="0" smtClean="0"/>
              <a:t>opic </a:t>
            </a:r>
            <a:r>
              <a:rPr lang="en-US" sz="3100" dirty="0"/>
              <a:t>4</a:t>
            </a:r>
            <a:r>
              <a:rPr lang="en-US" sz="3100" dirty="0" smtClean="0"/>
              <a:t>: Logic and Truth </a:t>
            </a:r>
            <a:r>
              <a:rPr lang="en-US" sz="3100" dirty="0"/>
              <a:t>T</a:t>
            </a:r>
            <a:r>
              <a:rPr lang="en-US" sz="3100" dirty="0" smtClean="0"/>
              <a:t>ables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Edgar </a:t>
            </a:r>
            <a:r>
              <a:rPr lang="en-US" dirty="0" err="1" smtClean="0"/>
              <a:t>Otieno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Well formed formulae-</a:t>
            </a:r>
            <a:r>
              <a:rPr lang="en-US" dirty="0" smtClean="0"/>
              <a:t>This is an </a:t>
            </a:r>
            <a:r>
              <a:rPr lang="en-US" dirty="0" err="1" smtClean="0"/>
              <a:t>sentense</a:t>
            </a:r>
            <a:r>
              <a:rPr lang="en-US" dirty="0" smtClean="0"/>
              <a:t>/expression that is constructed correctly according to the rules of propositional calculus</a:t>
            </a:r>
            <a:endParaRPr lang="en-US" b="1" dirty="0" smtClean="0"/>
          </a:p>
          <a:p>
            <a:r>
              <a:rPr lang="en-US" b="1" dirty="0" smtClean="0"/>
              <a:t>Logical equivalence</a:t>
            </a:r>
            <a:r>
              <a:rPr lang="en-US" dirty="0" smtClean="0"/>
              <a:t>-two compound propositions are said to be logical equivalent </a:t>
            </a:r>
            <a:r>
              <a:rPr lang="en-US" dirty="0" err="1" smtClean="0"/>
              <a:t>iff</a:t>
            </a:r>
            <a:r>
              <a:rPr lang="en-US" dirty="0" smtClean="0"/>
              <a:t> P</a:t>
            </a:r>
            <a:r>
              <a:rPr lang="en-US" dirty="0"/>
              <a:t> </a:t>
            </a:r>
            <a:r>
              <a:rPr lang="en-US" dirty="0" smtClean="0"/>
              <a:t>↔Q is a tautology[always evaluates to TRUE]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b="1" dirty="0"/>
              <a:t>¬</a:t>
            </a:r>
            <a:r>
              <a:rPr lang="en-US" b="1" dirty="0" smtClean="0"/>
              <a:t>(</a:t>
            </a:r>
            <a:r>
              <a:rPr lang="en-US" b="1" dirty="0"/>
              <a:t>P ∧</a:t>
            </a:r>
            <a:r>
              <a:rPr lang="en-US" b="1" dirty="0" smtClean="0"/>
              <a:t> </a:t>
            </a:r>
            <a:r>
              <a:rPr lang="en-US" b="1" dirty="0"/>
              <a:t>Q</a:t>
            </a:r>
            <a:r>
              <a:rPr lang="en-US" b="1" dirty="0" smtClean="0"/>
              <a:t>)</a:t>
            </a:r>
            <a:r>
              <a:rPr lang="en-US" dirty="0"/>
              <a:t> </a:t>
            </a:r>
            <a:r>
              <a:rPr lang="en-US" dirty="0" smtClean="0"/>
              <a:t>≡ </a:t>
            </a:r>
            <a:r>
              <a:rPr lang="en-US" b="1" dirty="0" smtClean="0"/>
              <a:t>(</a:t>
            </a:r>
            <a:r>
              <a:rPr lang="en-US" b="1" dirty="0"/>
              <a:t>¬ </a:t>
            </a:r>
            <a:r>
              <a:rPr lang="en-US" b="1" dirty="0" smtClean="0"/>
              <a:t>P V </a:t>
            </a:r>
            <a:r>
              <a:rPr lang="en-US" b="1" dirty="0"/>
              <a:t>¬ </a:t>
            </a:r>
            <a:r>
              <a:rPr lang="en-US" b="1" dirty="0" smtClean="0"/>
              <a:t>Q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b="1" dirty="0"/>
              <a:t>¬(P </a:t>
            </a:r>
            <a:r>
              <a:rPr lang="en-US" b="1" dirty="0" smtClean="0"/>
              <a:t>V </a:t>
            </a:r>
            <a:r>
              <a:rPr lang="en-US" b="1" dirty="0"/>
              <a:t>Q)</a:t>
            </a:r>
            <a:r>
              <a:rPr lang="en-US" dirty="0"/>
              <a:t> ≡ </a:t>
            </a:r>
            <a:r>
              <a:rPr lang="en-US" b="1" dirty="0"/>
              <a:t>(¬ P ∧</a:t>
            </a:r>
            <a:r>
              <a:rPr lang="en-US" b="1" dirty="0" smtClean="0"/>
              <a:t> </a:t>
            </a:r>
            <a:r>
              <a:rPr lang="en-US" b="1" dirty="0"/>
              <a:t>¬ Q)</a:t>
            </a:r>
            <a:r>
              <a:rPr lang="en-US" dirty="0"/>
              <a:t> 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b="1" dirty="0" smtClean="0"/>
              <a:t>[The above two statements are Defined as </a:t>
            </a:r>
            <a:r>
              <a:rPr lang="en-US" b="1" dirty="0" err="1" smtClean="0"/>
              <a:t>De’morgans</a:t>
            </a:r>
            <a:r>
              <a:rPr lang="en-US" b="1" dirty="0" smtClean="0"/>
              <a:t> Laws]</a:t>
            </a:r>
          </a:p>
          <a:p>
            <a:pPr marL="914400" lvl="2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406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724344"/>
              </p:ext>
            </p:extLst>
          </p:nvPr>
        </p:nvGraphicFramePr>
        <p:xfrm>
          <a:off x="1295400" y="2557463"/>
          <a:ext cx="9601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/>
                <a:gridCol w="960120"/>
                <a:gridCol w="960120"/>
                <a:gridCol w="960120"/>
                <a:gridCol w="960120"/>
                <a:gridCol w="960120"/>
                <a:gridCol w="1370250"/>
                <a:gridCol w="549990"/>
                <a:gridCol w="960120"/>
                <a:gridCol w="960120"/>
              </a:tblGrid>
              <a:tr h="457961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 ∧ 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¬(P ∧ Q)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 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 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¬ P V ¬ Q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69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69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69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69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6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69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English statements and their equivalent propositiona</a:t>
            </a:r>
            <a:r>
              <a:rPr lang="en-US" dirty="0"/>
              <a:t>l</a:t>
            </a:r>
            <a:r>
              <a:rPr lang="en-US" dirty="0" smtClean="0"/>
              <a:t>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raining in Nairobi: </a:t>
            </a:r>
            <a:r>
              <a:rPr lang="en-US" b="1" dirty="0" smtClean="0"/>
              <a:t>R(N)//RAINING(NAIROBI)</a:t>
            </a:r>
          </a:p>
          <a:p>
            <a:r>
              <a:rPr lang="en-US" dirty="0" smtClean="0"/>
              <a:t>It is raining in Nairobi and I’m either sick or very tired: </a:t>
            </a:r>
            <a:r>
              <a:rPr lang="en-US" b="1" dirty="0" smtClean="0"/>
              <a:t>R(N) ∧(S(I)VT(I))</a:t>
            </a:r>
          </a:p>
          <a:p>
            <a:r>
              <a:rPr lang="en-US" dirty="0" smtClean="0"/>
              <a:t>It is Not Raining in </a:t>
            </a:r>
            <a:r>
              <a:rPr lang="en-US" dirty="0"/>
              <a:t>N</a:t>
            </a:r>
            <a:r>
              <a:rPr lang="en-US" dirty="0" smtClean="0"/>
              <a:t>airobi:</a:t>
            </a:r>
            <a:r>
              <a:rPr lang="en-US" b="1" dirty="0" smtClean="0"/>
              <a:t>¬</a:t>
            </a:r>
            <a:r>
              <a:rPr lang="en-US" b="1" dirty="0"/>
              <a:t>R(N)</a:t>
            </a:r>
          </a:p>
          <a:p>
            <a:r>
              <a:rPr lang="en-US" dirty="0" smtClean="0"/>
              <a:t>If it is Raining in </a:t>
            </a:r>
            <a:r>
              <a:rPr lang="en-US" dirty="0"/>
              <a:t>N</a:t>
            </a:r>
            <a:r>
              <a:rPr lang="en-US" dirty="0" smtClean="0"/>
              <a:t>airobi then I will get wet: </a:t>
            </a:r>
            <a:r>
              <a:rPr lang="en-US" b="1" dirty="0"/>
              <a:t>R(N</a:t>
            </a:r>
            <a:r>
              <a:rPr lang="en-US" b="1" dirty="0" smtClean="0"/>
              <a:t>)</a:t>
            </a:r>
            <a:r>
              <a:rPr lang="en-US" dirty="0"/>
              <a:t> </a:t>
            </a:r>
            <a:r>
              <a:rPr lang="en-US" b="1" dirty="0" smtClean="0"/>
              <a:t>→W(I)</a:t>
            </a:r>
            <a:endParaRPr lang="en-US" b="1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Logic/Predicate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statements cannot be represented using propositional logic </a:t>
            </a:r>
            <a:r>
              <a:rPr lang="en-US" dirty="0" err="1"/>
              <a:t>e.g</a:t>
            </a:r>
            <a:r>
              <a:rPr lang="en-US" dirty="0"/>
              <a:t> X&gt;3, all men die..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 smtClean="0"/>
              <a:t>Predicate logic</a:t>
            </a:r>
            <a:r>
              <a:rPr lang="en-US" dirty="0" smtClean="0"/>
              <a:t>-It is an expression of one or more Variables defined within some specific domain.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Predicate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the statement P(X,Y)</a:t>
            </a:r>
          </a:p>
          <a:p>
            <a:pPr lvl="1"/>
            <a:r>
              <a:rPr lang="en-US" dirty="0" smtClean="0"/>
              <a:t>P is he predicate describing the relationship</a:t>
            </a:r>
          </a:p>
          <a:p>
            <a:pPr lvl="1"/>
            <a:r>
              <a:rPr lang="en-US" dirty="0" smtClean="0"/>
              <a:t>X and Y are Variables/arguments that the relationship P applies upon</a:t>
            </a:r>
          </a:p>
          <a:p>
            <a:pPr marL="457200" lvl="1" indent="0">
              <a:buNone/>
            </a:pPr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dirty="0" smtClean="0"/>
              <a:t>Likes(</a:t>
            </a:r>
            <a:r>
              <a:rPr lang="en-US" dirty="0" err="1" smtClean="0"/>
              <a:t>edgar,chapati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Father(</a:t>
            </a:r>
            <a:r>
              <a:rPr lang="en-US" dirty="0" err="1" smtClean="0"/>
              <a:t>sonko,saumu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Mother(X,Y)</a:t>
            </a:r>
            <a:r>
              <a:rPr lang="en-US" dirty="0" smtClean="0">
                <a:solidFill>
                  <a:srgbClr val="FF0000"/>
                </a:solidFill>
              </a:rPr>
              <a:t>:-</a:t>
            </a:r>
            <a:r>
              <a:rPr lang="en-US" dirty="0" smtClean="0"/>
              <a:t>son(Y,X) V daughter(Y,X) </a:t>
            </a:r>
            <a:r>
              <a:rPr lang="en-US" b="1" dirty="0" smtClean="0"/>
              <a:t>∧ </a:t>
            </a:r>
            <a:r>
              <a:rPr lang="en-US" dirty="0" smtClean="0"/>
              <a:t>female(X)</a:t>
            </a:r>
          </a:p>
          <a:p>
            <a:pPr marL="457200" lvl="1" indent="0">
              <a:buNone/>
            </a:pPr>
            <a:r>
              <a:rPr lang="en-US" dirty="0" smtClean="0"/>
              <a:t>Father(X,Y):-son(Y,X) V daughter(Y,X) </a:t>
            </a:r>
            <a:r>
              <a:rPr lang="en-US" b="1" dirty="0" smtClean="0"/>
              <a:t>∧ </a:t>
            </a:r>
            <a:r>
              <a:rPr lang="en-US" dirty="0" smtClean="0"/>
              <a:t>male(X)</a:t>
            </a:r>
          </a:p>
        </p:txBody>
      </p:sp>
    </p:spTree>
    <p:extLst>
      <p:ext uri="{BB962C8B-B14F-4D97-AF65-F5344CB8AC3E}">
        <p14:creationId xmlns:p14="http://schemas.microsoft.com/office/powerpoint/2010/main" val="48883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 used in </a:t>
            </a:r>
            <a:r>
              <a:rPr lang="en-US" dirty="0"/>
              <a:t>P</a:t>
            </a:r>
            <a:r>
              <a:rPr lang="en-US" dirty="0" smtClean="0"/>
              <a:t>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symbols used to express the extent to which a predicate is True over a set of elements.</a:t>
            </a:r>
          </a:p>
          <a:p>
            <a:r>
              <a:rPr lang="en-US" dirty="0" smtClean="0"/>
              <a:t>They include:-</a:t>
            </a:r>
          </a:p>
          <a:p>
            <a:pPr lvl="1"/>
            <a:r>
              <a:rPr lang="en-US" dirty="0" smtClean="0"/>
              <a:t>Universal/for </a:t>
            </a:r>
            <a:r>
              <a:rPr lang="en-US" dirty="0"/>
              <a:t>all: ∀</a:t>
            </a:r>
            <a:endParaRPr lang="en-US" dirty="0" smtClean="0"/>
          </a:p>
          <a:p>
            <a:pPr lvl="1"/>
            <a:r>
              <a:rPr lang="en-US" dirty="0" smtClean="0"/>
              <a:t>Existential/for </a:t>
            </a:r>
            <a:r>
              <a:rPr lang="en-US" dirty="0"/>
              <a:t>some: ∃</a:t>
            </a:r>
          </a:p>
        </p:txBody>
      </p:sp>
    </p:spTree>
    <p:extLst>
      <p:ext uri="{BB962C8B-B14F-4D97-AF65-F5344CB8AC3E}">
        <p14:creationId xmlns:p14="http://schemas.microsoft.com/office/powerpoint/2010/main" val="175995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/>
            <a:r>
              <a:rPr lang="en-US" sz="2400" dirty="0" smtClean="0"/>
              <a:t>Everyone likes </a:t>
            </a:r>
            <a:r>
              <a:rPr lang="en-US" sz="2400" dirty="0" err="1"/>
              <a:t>C</a:t>
            </a:r>
            <a:r>
              <a:rPr lang="en-US" sz="2400" dirty="0" err="1" smtClean="0"/>
              <a:t>hapati</a:t>
            </a:r>
            <a:r>
              <a:rPr lang="en-US" sz="2400" dirty="0" smtClean="0"/>
              <a:t>: </a:t>
            </a:r>
            <a:r>
              <a:rPr lang="en-US" sz="2400" b="1" dirty="0" smtClean="0"/>
              <a:t>∀(x) P(x) </a:t>
            </a:r>
            <a:r>
              <a:rPr lang="en-US" sz="2400" b="1" dirty="0"/>
              <a:t>→ </a:t>
            </a:r>
            <a:r>
              <a:rPr lang="en-US" sz="2400" b="1" dirty="0" smtClean="0"/>
              <a:t>L(</a:t>
            </a:r>
            <a:r>
              <a:rPr lang="en-US" sz="2400" b="1" dirty="0" err="1" smtClean="0"/>
              <a:t>x,c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pPr marL="285750" lvl="1"/>
            <a:r>
              <a:rPr lang="en-US" sz="2400" dirty="0" smtClean="0"/>
              <a:t> There exists a person that likes </a:t>
            </a:r>
            <a:r>
              <a:rPr lang="en-US" sz="2400" dirty="0" err="1"/>
              <a:t>C</a:t>
            </a:r>
            <a:r>
              <a:rPr lang="en-US" sz="2400" dirty="0" err="1" smtClean="0"/>
              <a:t>hapati</a:t>
            </a:r>
            <a:r>
              <a:rPr lang="en-US" sz="2400" dirty="0" smtClean="0"/>
              <a:t> : </a:t>
            </a:r>
            <a:r>
              <a:rPr lang="en-US" sz="2400" b="1" dirty="0" smtClean="0"/>
              <a:t>∃(x) L(</a:t>
            </a:r>
            <a:r>
              <a:rPr lang="en-US" sz="2400" b="1" dirty="0" err="1" smtClean="0"/>
              <a:t>x,c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pPr marL="285750" lvl="1"/>
            <a:r>
              <a:rPr lang="en-US" sz="2400" dirty="0" smtClean="0"/>
              <a:t>For everyone, there exist a Y where X loves Y: </a:t>
            </a:r>
            <a:r>
              <a:rPr lang="en-US" sz="2400" b="1" dirty="0" smtClean="0"/>
              <a:t>∀</a:t>
            </a:r>
            <a:r>
              <a:rPr lang="en-US" sz="2400" b="1" dirty="0"/>
              <a:t>(x</a:t>
            </a:r>
            <a:r>
              <a:rPr lang="en-US" sz="2400" b="1" dirty="0" smtClean="0"/>
              <a:t>)</a:t>
            </a:r>
            <a:r>
              <a:rPr lang="en-US" sz="2400" b="1" dirty="0"/>
              <a:t> ∃</a:t>
            </a:r>
            <a:r>
              <a:rPr lang="en-US" sz="2400" b="1" dirty="0" smtClean="0"/>
              <a:t>(</a:t>
            </a:r>
            <a:r>
              <a:rPr lang="en-US" sz="2400" b="1" dirty="0"/>
              <a:t>y</a:t>
            </a:r>
            <a:r>
              <a:rPr lang="en-US" sz="2400" b="1" dirty="0" smtClean="0"/>
              <a:t>)  L(</a:t>
            </a:r>
            <a:r>
              <a:rPr lang="en-US" sz="2400" b="1" dirty="0" err="1" smtClean="0"/>
              <a:t>x,y</a:t>
            </a:r>
            <a:r>
              <a:rPr lang="en-US" sz="2400" b="1" dirty="0" smtClean="0"/>
              <a:t>)</a:t>
            </a:r>
          </a:p>
          <a:p>
            <a:pPr marL="285750" lvl="1"/>
            <a:r>
              <a:rPr lang="en-US" sz="2400" dirty="0" smtClean="0"/>
              <a:t>Some persons in our class have visited Mombasa:</a:t>
            </a:r>
            <a:r>
              <a:rPr lang="en-US" sz="2400" dirty="0"/>
              <a:t> </a:t>
            </a:r>
            <a:r>
              <a:rPr lang="en-US" sz="2400" b="1" dirty="0"/>
              <a:t>∃</a:t>
            </a:r>
            <a:r>
              <a:rPr lang="en-US" sz="2400" b="1" dirty="0" smtClean="0"/>
              <a:t>(x)(C(x) ∧M(x))</a:t>
            </a:r>
          </a:p>
          <a:p>
            <a:pPr marL="285750" lvl="1"/>
            <a:r>
              <a:rPr lang="en-US" sz="2400" dirty="0" smtClean="0"/>
              <a:t>No one in our class is a musician?</a:t>
            </a:r>
            <a:r>
              <a:rPr lang="en-US" sz="2400" b="1" dirty="0"/>
              <a:t> </a:t>
            </a:r>
            <a:r>
              <a:rPr lang="en-US" sz="2400" b="1" dirty="0" smtClean="0"/>
              <a:t>¬∀</a:t>
            </a:r>
            <a:r>
              <a:rPr lang="en-US" sz="2400" b="1" dirty="0"/>
              <a:t>(x) </a:t>
            </a:r>
            <a:r>
              <a:rPr lang="en-US" sz="2400" b="1" dirty="0" smtClean="0"/>
              <a:t>(Class(x</a:t>
            </a:r>
            <a:r>
              <a:rPr lang="en-US" sz="2400" b="1" dirty="0"/>
              <a:t>) ∧</a:t>
            </a:r>
            <a:r>
              <a:rPr lang="en-US" sz="2400" b="1" dirty="0" smtClean="0"/>
              <a:t>Musician(x</a:t>
            </a:r>
            <a:r>
              <a:rPr lang="en-US" sz="2400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4413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/>
              <a:t>D</a:t>
            </a:r>
            <a:r>
              <a:rPr lang="en-US" dirty="0" err="1" smtClean="0"/>
              <a:t>e’morgan</a:t>
            </a:r>
            <a:r>
              <a:rPr lang="en-US" dirty="0" smtClean="0"/>
              <a:t> rules to evaluate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expression for : Not everyone likes </a:t>
            </a:r>
            <a:r>
              <a:rPr lang="en-US" dirty="0" err="1" smtClean="0"/>
              <a:t>Chapati</a:t>
            </a:r>
            <a:r>
              <a:rPr lang="en-US" dirty="0" smtClean="0"/>
              <a:t>.</a:t>
            </a:r>
          </a:p>
          <a:p>
            <a:pPr marL="457200" lvl="2" indent="0">
              <a:buNone/>
            </a:pPr>
            <a:r>
              <a:rPr lang="en-US" sz="2200" b="1" dirty="0" smtClean="0"/>
              <a:t>	</a:t>
            </a:r>
            <a:r>
              <a:rPr lang="en-US" sz="2200" b="1" dirty="0" smtClean="0"/>
              <a:t>¬∀</a:t>
            </a:r>
            <a:r>
              <a:rPr lang="en-US" sz="2200" b="1" dirty="0"/>
              <a:t>(x) </a:t>
            </a:r>
            <a:r>
              <a:rPr lang="en-US" sz="2200" b="1" dirty="0" smtClean="0"/>
              <a:t>(P(x</a:t>
            </a:r>
            <a:r>
              <a:rPr lang="en-US" sz="2200" b="1" dirty="0"/>
              <a:t>) → L(</a:t>
            </a:r>
            <a:r>
              <a:rPr lang="en-US" sz="2200" b="1" dirty="0" err="1"/>
              <a:t>x,c</a:t>
            </a:r>
            <a:r>
              <a:rPr lang="en-US" sz="2200" b="1" dirty="0" smtClean="0"/>
              <a:t>))</a:t>
            </a:r>
            <a:endParaRPr lang="en-US" sz="2200" b="1" dirty="0" smtClean="0"/>
          </a:p>
          <a:p>
            <a:pPr marL="285750" lvl="1"/>
            <a:r>
              <a:rPr lang="en-US" sz="2400" dirty="0" smtClean="0"/>
              <a:t>Using </a:t>
            </a:r>
            <a:r>
              <a:rPr lang="en-US" sz="2400" dirty="0" err="1"/>
              <a:t>D</a:t>
            </a:r>
            <a:r>
              <a:rPr lang="en-US" sz="2400" dirty="0" err="1" smtClean="0"/>
              <a:t>e’morgan</a:t>
            </a:r>
            <a:r>
              <a:rPr lang="en-US" sz="2400" dirty="0" smtClean="0"/>
              <a:t> rules, we can rewrite the statement as follows to eliminate implication symbol[</a:t>
            </a:r>
            <a:r>
              <a:rPr lang="en-US" sz="2400" dirty="0"/>
              <a:t>→</a:t>
            </a:r>
            <a:r>
              <a:rPr lang="en-US" sz="2400" dirty="0" smtClean="0"/>
              <a:t>].</a:t>
            </a:r>
          </a:p>
          <a:p>
            <a:pPr marL="285750" lvl="1"/>
            <a:r>
              <a:rPr lang="en-US" sz="2400" b="1" dirty="0" err="1" smtClean="0"/>
              <a:t>De’morgan</a:t>
            </a:r>
            <a:r>
              <a:rPr lang="en-US" sz="2400" b="1" dirty="0" smtClean="0"/>
              <a:t> rules:</a:t>
            </a:r>
          </a:p>
          <a:p>
            <a:pPr lvl="2"/>
            <a:r>
              <a:rPr lang="en-US" b="1" dirty="0"/>
              <a:t>¬(P ∧ Q)</a:t>
            </a:r>
            <a:r>
              <a:rPr lang="en-US" dirty="0"/>
              <a:t> ≡ </a:t>
            </a:r>
            <a:r>
              <a:rPr lang="en-US" b="1" dirty="0"/>
              <a:t>(¬ P V ¬ Q)</a:t>
            </a:r>
            <a:r>
              <a:rPr lang="en-US" dirty="0"/>
              <a:t> </a:t>
            </a:r>
          </a:p>
          <a:p>
            <a:pPr lvl="2"/>
            <a:r>
              <a:rPr lang="en-US" b="1" dirty="0"/>
              <a:t>¬(P V Q)</a:t>
            </a:r>
            <a:r>
              <a:rPr lang="en-US" dirty="0"/>
              <a:t> ≡ </a:t>
            </a:r>
            <a:r>
              <a:rPr lang="en-US" b="1" dirty="0"/>
              <a:t>(¬ P ∧ ¬ Q)</a:t>
            </a:r>
            <a:r>
              <a:rPr lang="en-US" dirty="0"/>
              <a:t> </a:t>
            </a:r>
          </a:p>
          <a:p>
            <a:pPr marL="742950" lvl="2"/>
            <a:endParaRPr lang="en-US" sz="2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6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 </a:t>
            </a:r>
            <a:r>
              <a:rPr lang="en-US" b="1" dirty="0"/>
              <a:t>→</a:t>
            </a:r>
            <a:r>
              <a:rPr lang="en-US" b="1" dirty="0" smtClean="0"/>
              <a:t> B </a:t>
            </a:r>
            <a:r>
              <a:rPr lang="en-US" b="1" dirty="0"/>
              <a:t>≡ ¬</a:t>
            </a:r>
            <a:r>
              <a:rPr lang="en-US" b="1" dirty="0" smtClean="0"/>
              <a:t>A V B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also </a:t>
            </a:r>
            <a:r>
              <a:rPr lang="en-US" b="1" dirty="0" smtClean="0"/>
              <a:t>¬A V B</a:t>
            </a:r>
            <a:r>
              <a:rPr lang="en-US" b="1" dirty="0"/>
              <a:t> </a:t>
            </a:r>
            <a:r>
              <a:rPr lang="en-US" b="1" dirty="0" smtClean="0"/>
              <a:t>≡</a:t>
            </a:r>
            <a:r>
              <a:rPr lang="en-US" b="1" dirty="0"/>
              <a:t>¬ </a:t>
            </a:r>
            <a:r>
              <a:rPr lang="en-US" b="1" dirty="0" smtClean="0"/>
              <a:t>(A</a:t>
            </a:r>
            <a:r>
              <a:rPr lang="en-US" b="1" dirty="0"/>
              <a:t> ∧</a:t>
            </a:r>
            <a:r>
              <a:rPr lang="en-US" b="1" dirty="0" smtClean="0"/>
              <a:t> </a:t>
            </a:r>
            <a:r>
              <a:rPr lang="en-US" b="1" dirty="0"/>
              <a:t>¬ </a:t>
            </a:r>
            <a:r>
              <a:rPr lang="en-US" b="1" dirty="0" smtClean="0"/>
              <a:t>B)</a:t>
            </a:r>
          </a:p>
          <a:p>
            <a:r>
              <a:rPr lang="en-US" dirty="0" smtClean="0"/>
              <a:t>So let </a:t>
            </a:r>
            <a:r>
              <a:rPr lang="en-US" b="1" dirty="0" smtClean="0"/>
              <a:t>P(x) </a:t>
            </a:r>
            <a:r>
              <a:rPr lang="en-US" dirty="0" smtClean="0"/>
              <a:t>be represented by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L(</a:t>
            </a:r>
            <a:r>
              <a:rPr lang="en-US" b="1" dirty="0" err="1" smtClean="0"/>
              <a:t>x,c</a:t>
            </a:r>
            <a:r>
              <a:rPr lang="en-US" b="1" dirty="0" smtClean="0"/>
              <a:t>) </a:t>
            </a:r>
            <a:r>
              <a:rPr lang="en-US" dirty="0" smtClean="0"/>
              <a:t> be represented by </a:t>
            </a:r>
            <a:r>
              <a:rPr lang="en-US" b="1" dirty="0" smtClean="0"/>
              <a:t>B</a:t>
            </a:r>
          </a:p>
          <a:p>
            <a:r>
              <a:rPr lang="en-US" dirty="0" smtClean="0"/>
              <a:t>Therefore form the first statement we can re write the part </a:t>
            </a:r>
            <a:r>
              <a:rPr lang="en-US" b="1" dirty="0"/>
              <a:t>(P(x) → L(</a:t>
            </a:r>
            <a:r>
              <a:rPr lang="en-US" b="1" dirty="0" err="1"/>
              <a:t>x,c</a:t>
            </a:r>
            <a:r>
              <a:rPr lang="en-US" b="1" dirty="0" smtClean="0"/>
              <a:t>)) </a:t>
            </a:r>
            <a:r>
              <a:rPr lang="en-US" dirty="0" smtClean="0"/>
              <a:t>as follows: </a:t>
            </a:r>
            <a:r>
              <a:rPr lang="en-US" b="1" dirty="0" smtClean="0"/>
              <a:t>¬</a:t>
            </a:r>
            <a:r>
              <a:rPr lang="en-US" b="1" dirty="0"/>
              <a:t> (P(x</a:t>
            </a:r>
            <a:r>
              <a:rPr lang="en-US" b="1" dirty="0" smtClean="0"/>
              <a:t>)</a:t>
            </a:r>
            <a:r>
              <a:rPr lang="en-US" b="1" dirty="0"/>
              <a:t> </a:t>
            </a:r>
            <a:r>
              <a:rPr lang="en-US" b="1" dirty="0" smtClean="0"/>
              <a:t>∧</a:t>
            </a:r>
            <a:r>
              <a:rPr lang="en-US" b="1" dirty="0"/>
              <a:t> </a:t>
            </a:r>
            <a:r>
              <a:rPr lang="en-US" b="1" dirty="0" smtClean="0"/>
              <a:t>¬( L(</a:t>
            </a:r>
            <a:r>
              <a:rPr lang="en-US" b="1" dirty="0" err="1" smtClean="0"/>
              <a:t>x,c</a:t>
            </a:r>
            <a:r>
              <a:rPr lang="en-US" b="1" dirty="0"/>
              <a:t>)) </a:t>
            </a:r>
            <a:endParaRPr lang="en-US" dirty="0"/>
          </a:p>
          <a:p>
            <a:r>
              <a:rPr lang="en-US" dirty="0" smtClean="0"/>
              <a:t>The final expression evaluates to</a:t>
            </a:r>
            <a:r>
              <a:rPr lang="en-US" b="1" dirty="0"/>
              <a:t> </a:t>
            </a:r>
            <a:r>
              <a:rPr lang="en-US" b="1" dirty="0" smtClean="0"/>
              <a:t>: ¬</a:t>
            </a:r>
            <a:r>
              <a:rPr lang="en-US" b="1" dirty="0"/>
              <a:t>∀(x) </a:t>
            </a:r>
            <a:r>
              <a:rPr lang="en-US" b="1" dirty="0" smtClean="0"/>
              <a:t>¬ </a:t>
            </a:r>
            <a:r>
              <a:rPr lang="en-US" b="1" dirty="0"/>
              <a:t>(P(x) ∧ ¬( L(</a:t>
            </a:r>
            <a:r>
              <a:rPr lang="en-US" b="1" dirty="0" err="1"/>
              <a:t>x,c</a:t>
            </a:r>
            <a:r>
              <a:rPr lang="en-US" b="1" dirty="0"/>
              <a:t>)) 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61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509298"/>
              </p:ext>
            </p:extLst>
          </p:nvPr>
        </p:nvGraphicFramePr>
        <p:xfrm>
          <a:off x="1295400" y="2557463"/>
          <a:ext cx="960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  <a:gridCol w="1720702"/>
                <a:gridCol w="4128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 → B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¬A V B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 ∧ ¬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¬ (A ∧ ¬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22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237" y="2382210"/>
            <a:ext cx="9601196" cy="331893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Problem solving could be broadly subdivided into either </a:t>
            </a:r>
            <a:r>
              <a:rPr lang="en-US" b="1" dirty="0" smtClean="0"/>
              <a:t>Search based techniques </a:t>
            </a:r>
            <a:r>
              <a:rPr lang="en-US" dirty="0" smtClean="0"/>
              <a:t>or </a:t>
            </a:r>
            <a:r>
              <a:rPr lang="en-US" b="1" dirty="0" smtClean="0"/>
              <a:t>Knowledge based techniques</a:t>
            </a:r>
          </a:p>
          <a:p>
            <a:pPr marL="0" indent="0">
              <a:buNone/>
            </a:pPr>
            <a:r>
              <a:rPr lang="en-US" dirty="0" smtClean="0"/>
              <a:t>Knowledge based techniques can be further subdivided into either </a:t>
            </a:r>
            <a:r>
              <a:rPr lang="en-US" b="1" dirty="0" smtClean="0"/>
              <a:t>knowledge representation </a:t>
            </a:r>
            <a:r>
              <a:rPr lang="en-US" dirty="0" smtClean="0"/>
              <a:t>or </a:t>
            </a:r>
            <a:r>
              <a:rPr lang="en-US" b="1" dirty="0" smtClean="0"/>
              <a:t>Knowledge manipulation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schemes for knowledge representations may be either use of </a:t>
            </a:r>
            <a:r>
              <a:rPr lang="en-US" b="1" dirty="0" smtClean="0"/>
              <a:t>Logic statements </a:t>
            </a:r>
            <a:r>
              <a:rPr lang="en-US" dirty="0" smtClean="0"/>
              <a:t>or use </a:t>
            </a:r>
            <a:r>
              <a:rPr lang="en-US" smtClean="0"/>
              <a:t>of </a:t>
            </a:r>
            <a:r>
              <a:rPr lang="en-US" b="1" dirty="0"/>
              <a:t>S</a:t>
            </a:r>
            <a:r>
              <a:rPr lang="en-US" b="1" smtClean="0"/>
              <a:t>emantic </a:t>
            </a:r>
            <a:r>
              <a:rPr lang="en-US" b="1" dirty="0" smtClean="0"/>
              <a:t>networks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8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Semantic Networks(Semantic nets)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Semantic nets</a:t>
            </a:r>
            <a:r>
              <a:rPr lang="en-US" dirty="0" smtClean="0"/>
              <a:t>-are structures used to represent knowledge as a set of interconnected nodes and arcs.</a:t>
            </a:r>
          </a:p>
          <a:p>
            <a:r>
              <a:rPr lang="en-US" b="1" dirty="0" smtClean="0"/>
              <a:t>Nodes</a:t>
            </a:r>
            <a:r>
              <a:rPr lang="en-US" dirty="0" smtClean="0"/>
              <a:t>-Represent Entities , attributes and Events</a:t>
            </a:r>
          </a:p>
          <a:p>
            <a:r>
              <a:rPr lang="en-US" b="1" dirty="0" smtClean="0"/>
              <a:t>Arcs</a:t>
            </a:r>
            <a:r>
              <a:rPr lang="en-US" dirty="0" smtClean="0"/>
              <a:t>-Represent the relationship between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11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Semantic Net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2" y="2541421"/>
            <a:ext cx="4976416" cy="3317875"/>
          </a:xfrm>
        </p:spPr>
      </p:pic>
    </p:spTree>
    <p:extLst>
      <p:ext uri="{BB962C8B-B14F-4D97-AF65-F5344CB8AC3E}">
        <p14:creationId xmlns:p14="http://schemas.microsoft.com/office/powerpoint/2010/main" val="1828889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Semantic </a:t>
            </a:r>
            <a:r>
              <a:rPr lang="en-US" dirty="0"/>
              <a:t>N</a:t>
            </a:r>
            <a:r>
              <a:rPr lang="en-US" dirty="0" smtClean="0"/>
              <a:t>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understand</a:t>
            </a:r>
          </a:p>
          <a:p>
            <a:r>
              <a:rPr lang="en-US" dirty="0" smtClean="0"/>
              <a:t>We can identify relationships</a:t>
            </a:r>
          </a:p>
          <a:p>
            <a:r>
              <a:rPr lang="en-US" dirty="0" smtClean="0"/>
              <a:t>Easy categorization of knowledge</a:t>
            </a:r>
          </a:p>
          <a:p>
            <a:r>
              <a:rPr lang="en-US" dirty="0" smtClean="0"/>
              <a:t>Nodes and objects are represented only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60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</a:t>
            </a:r>
            <a:r>
              <a:rPr lang="en-US" dirty="0"/>
              <a:t>of Semantic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limited handling of quantifiers</a:t>
            </a:r>
          </a:p>
          <a:p>
            <a:r>
              <a:rPr lang="en-US" dirty="0" smtClean="0"/>
              <a:t>Cannot express connectives</a:t>
            </a:r>
          </a:p>
          <a:p>
            <a:r>
              <a:rPr lang="en-US" dirty="0" smtClean="0"/>
              <a:t>Difficult to represent some statements </a:t>
            </a:r>
            <a:r>
              <a:rPr lang="en-US" dirty="0" err="1" smtClean="0"/>
              <a:t>e.g</a:t>
            </a:r>
            <a:r>
              <a:rPr lang="en-US" dirty="0" smtClean="0"/>
              <a:t> how would we represent the statement “Khadija  and </a:t>
            </a:r>
            <a:r>
              <a:rPr lang="en-US" dirty="0" err="1" smtClean="0"/>
              <a:t>Adannor</a:t>
            </a:r>
            <a:r>
              <a:rPr lang="en-US" dirty="0" smtClean="0"/>
              <a:t> really Caused trouble during the last school trip to Mombasa”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9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approaches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83633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9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1.Introduction to Logic/Logic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90677"/>
            <a:ext cx="9601196" cy="377459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Logic</a:t>
            </a:r>
            <a:r>
              <a:rPr lang="en-US" dirty="0" smtClean="0"/>
              <a:t>-It</a:t>
            </a:r>
            <a:r>
              <a:rPr lang="mr-IN" dirty="0" smtClean="0"/>
              <a:t>’</a:t>
            </a:r>
            <a:r>
              <a:rPr lang="en-US" dirty="0" smtClean="0"/>
              <a:t>s a truth perceiving system of inference.</a:t>
            </a:r>
          </a:p>
          <a:p>
            <a:r>
              <a:rPr lang="en-US" b="1" dirty="0" smtClean="0"/>
              <a:t>Proposition</a:t>
            </a:r>
            <a:r>
              <a:rPr lang="en-US" dirty="0" smtClean="0"/>
              <a:t>-defines a statement that evaluates to either true or false but not both .</a:t>
            </a:r>
          </a:p>
          <a:p>
            <a:r>
              <a:rPr lang="en-US" b="1" dirty="0" smtClean="0"/>
              <a:t>Propositional Logic</a:t>
            </a:r>
            <a:r>
              <a:rPr lang="en-US" dirty="0" smtClean="0"/>
              <a:t>-Defines rules of mathematical logic used to specify methods of reasoning.</a:t>
            </a:r>
          </a:p>
          <a:p>
            <a:r>
              <a:rPr lang="en-US" dirty="0" smtClean="0"/>
              <a:t>Which one is a proposition and which is not out of the statements below?</a:t>
            </a:r>
          </a:p>
          <a:p>
            <a:pPr lvl="1"/>
            <a:r>
              <a:rPr lang="en-US" dirty="0" smtClean="0"/>
              <a:t>This is AI class</a:t>
            </a:r>
          </a:p>
          <a:p>
            <a:pPr lvl="1"/>
            <a:r>
              <a:rPr lang="en-US" dirty="0" smtClean="0"/>
              <a:t>Today is Monday</a:t>
            </a:r>
          </a:p>
          <a:p>
            <a:pPr lvl="1"/>
            <a:r>
              <a:rPr lang="en-US" dirty="0" err="1" smtClean="0"/>
              <a:t>B.Tech</a:t>
            </a:r>
            <a:r>
              <a:rPr lang="en-US" dirty="0" smtClean="0"/>
              <a:t> CN students are doing AI course</a:t>
            </a:r>
          </a:p>
          <a:p>
            <a:pPr lvl="1"/>
            <a:r>
              <a:rPr lang="en-US" dirty="0" smtClean="0"/>
              <a:t>A is less than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 and logic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AND/CONJUNCTION [</a:t>
            </a:r>
            <a:r>
              <a:rPr lang="en-US" dirty="0"/>
              <a:t>∧</a:t>
            </a:r>
            <a:r>
              <a:rPr lang="en-US" dirty="0" smtClean="0"/>
              <a:t>]</a:t>
            </a:r>
          </a:p>
          <a:p>
            <a:r>
              <a:rPr lang="en-US" dirty="0" smtClean="0"/>
              <a:t>OR/DISJUNCTION[V]</a:t>
            </a:r>
          </a:p>
          <a:p>
            <a:r>
              <a:rPr lang="en-US" dirty="0"/>
              <a:t>EXCLUSIVE DISJUCTION/EXCLUSIVE OR [⊕] or [</a:t>
            </a:r>
            <a:r>
              <a:rPr lang="en-US" dirty="0" smtClean="0"/>
              <a:t>⊻]</a:t>
            </a:r>
          </a:p>
          <a:p>
            <a:r>
              <a:rPr lang="en-US" dirty="0"/>
              <a:t>NOT/NEGATION</a:t>
            </a:r>
            <a:r>
              <a:rPr lang="en-US" dirty="0" smtClean="0"/>
              <a:t>[¬] or [ ˜ ] or [ ! ]</a:t>
            </a:r>
          </a:p>
          <a:p>
            <a:r>
              <a:rPr lang="en-US" dirty="0" smtClean="0"/>
              <a:t>IMPLICATION/CONDITIONAL IMPLICATION[→]</a:t>
            </a:r>
          </a:p>
          <a:p>
            <a:r>
              <a:rPr lang="en-US" dirty="0" smtClean="0"/>
              <a:t>BICONDITIONAL </a:t>
            </a:r>
            <a:r>
              <a:rPr lang="en-US" dirty="0"/>
              <a:t>IMPLICATION[↔]</a:t>
            </a:r>
          </a:p>
        </p:txBody>
      </p:sp>
    </p:spTree>
    <p:extLst>
      <p:ext uri="{BB962C8B-B14F-4D97-AF65-F5344CB8AC3E}">
        <p14:creationId xmlns:p14="http://schemas.microsoft.com/office/powerpoint/2010/main" val="8720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Propositional logic connectives Meaning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286000"/>
            <a:ext cx="9601196" cy="36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Truth tables-are diagrams used to show every possible truth value.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t="41980" r="-334" b="13517"/>
          <a:stretch/>
        </p:blipFill>
        <p:spPr>
          <a:xfrm>
            <a:off x="2202872" y="3132668"/>
            <a:ext cx="815282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 terminologies.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Compound truth tables</a:t>
            </a:r>
            <a:r>
              <a:rPr lang="en-US" dirty="0" smtClean="0"/>
              <a:t>-These are those truth tables that use multiple connectors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sz="2400" b="1" dirty="0" smtClean="0"/>
              <a:t>((P V Q)</a:t>
            </a:r>
            <a:r>
              <a:rPr lang="en-US" sz="2400" b="1" dirty="0"/>
              <a:t> </a:t>
            </a:r>
            <a:r>
              <a:rPr lang="en-US" sz="2400" b="1" dirty="0" smtClean="0"/>
              <a:t>∧R)</a:t>
            </a:r>
          </a:p>
          <a:p>
            <a:pPr marL="0" indent="0">
              <a:buNone/>
            </a:pPr>
            <a:r>
              <a:rPr lang="en-US" b="1" dirty="0" smtClean="0"/>
              <a:t>Tautology- </a:t>
            </a:r>
            <a:r>
              <a:rPr lang="en-US" dirty="0" smtClean="0"/>
              <a:t>It is a compound proposition that always evaluates to TRUE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b="1" dirty="0"/>
              <a:t>((P V ¬</a:t>
            </a:r>
            <a:r>
              <a:rPr lang="en-US" b="1" dirty="0" smtClean="0"/>
              <a:t>P) </a:t>
            </a:r>
          </a:p>
          <a:p>
            <a:pPr marL="0" indent="0">
              <a:buNone/>
            </a:pPr>
            <a:r>
              <a:rPr lang="en-US" b="1" dirty="0" smtClean="0"/>
              <a:t>Contradiction</a:t>
            </a:r>
            <a:r>
              <a:rPr lang="en-US" dirty="0" smtClean="0"/>
              <a:t>-</a:t>
            </a:r>
            <a:r>
              <a:rPr lang="en-US" dirty="0"/>
              <a:t>It is a compound proposition that always evaluates to </a:t>
            </a:r>
            <a:r>
              <a:rPr lang="en-US" dirty="0" smtClean="0"/>
              <a:t>FALSE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b="1" dirty="0"/>
              <a:t>((P ∧</a:t>
            </a:r>
            <a:r>
              <a:rPr lang="en-US" b="1" dirty="0" smtClean="0"/>
              <a:t> </a:t>
            </a:r>
            <a:r>
              <a:rPr lang="en-US" b="1" dirty="0"/>
              <a:t>¬P)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Contingency</a:t>
            </a:r>
            <a:r>
              <a:rPr lang="en-US" dirty="0" smtClean="0"/>
              <a:t>-any proposition that is neither a Contradiction or a Tautology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87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75150"/>
              </p:ext>
            </p:extLst>
          </p:nvPr>
        </p:nvGraphicFramePr>
        <p:xfrm>
          <a:off x="1295400" y="2285999"/>
          <a:ext cx="96012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748742"/>
                <a:gridCol w="994458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 V 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(P V Q) ∧R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 </a:t>
                      </a:r>
                      <a:r>
                        <a:rPr lang="en-US" sz="1800" b="1" dirty="0" smtClean="0"/>
                        <a:t>∧</a:t>
                      </a:r>
                      <a:r>
                        <a:rPr lang="en-US" b="1" dirty="0" smtClean="0"/>
                        <a:t> ¬P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716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3791</TotalTime>
  <Words>1001</Words>
  <Application>Microsoft Macintosh PowerPoint</Application>
  <PresentationFormat>Widescreen</PresentationFormat>
  <Paragraphs>235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Garamond</vt:lpstr>
      <vt:lpstr>Mangal</vt:lpstr>
      <vt:lpstr>Arial</vt:lpstr>
      <vt:lpstr>Organic</vt:lpstr>
      <vt:lpstr>ECII/ECSI 3206: Artificial Intelligence [and expert systems] Topic 4: Logic and Truth Tables</vt:lpstr>
      <vt:lpstr>Introduction to Logic</vt:lpstr>
      <vt:lpstr>Problem Solving approaches</vt:lpstr>
      <vt:lpstr>1.Introduction to Logic/Logic statements</vt:lpstr>
      <vt:lpstr>Connectors and logic operators</vt:lpstr>
      <vt:lpstr>Propositional logic connectives Meaning summary</vt:lpstr>
      <vt:lpstr>Truth tables</vt:lpstr>
      <vt:lpstr>Truth tables terminologies.</vt:lpstr>
      <vt:lpstr>PowerPoint Presentation</vt:lpstr>
      <vt:lpstr>Cont..</vt:lpstr>
      <vt:lpstr>PowerPoint Presentation</vt:lpstr>
      <vt:lpstr>English statements and their equivalent propositional representation</vt:lpstr>
      <vt:lpstr>Predicate Logic/Predicate Calculus</vt:lpstr>
      <vt:lpstr>Structure of Predicate statements</vt:lpstr>
      <vt:lpstr>Quantifiers used in Predicate Logic</vt:lpstr>
      <vt:lpstr>Predicate Logic examples</vt:lpstr>
      <vt:lpstr>Using De’morgan rules to evaluate statements</vt:lpstr>
      <vt:lpstr>Cont…</vt:lpstr>
      <vt:lpstr>PowerPoint Presentation</vt:lpstr>
      <vt:lpstr>2. Semantic Networks(Semantic nets)</vt:lpstr>
      <vt:lpstr>Sample Semantic Net</vt:lpstr>
      <vt:lpstr>Advantages of Semantic Nets</vt:lpstr>
      <vt:lpstr>Disadvantages of Semantic Nets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[and expert systems]</dc:title>
  <dc:creator>Microsoft Office User</dc:creator>
  <cp:lastModifiedBy>Microsoft Office User</cp:lastModifiedBy>
  <cp:revision>132</cp:revision>
  <dcterms:created xsi:type="dcterms:W3CDTF">2021-05-13T03:34:55Z</dcterms:created>
  <dcterms:modified xsi:type="dcterms:W3CDTF">2023-04-28T04:57:42Z</dcterms:modified>
</cp:coreProperties>
</file>