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anva Sans" panose="020B0604020202020204" charset="0"/>
      <p:regular r:id="rId17"/>
    </p:embeddedFont>
    <p:embeddedFont>
      <p:font typeface="Canva Sans Bold" panose="020B0604020202020204" charset="0"/>
      <p:regular r:id="rId18"/>
    </p:embeddedFont>
    <p:embeddedFont>
      <p:font typeface="Codec Pro ExtraBold" panose="020B0604020202020204" charset="0"/>
      <p:regular r:id="rId19"/>
    </p:embeddedFont>
    <p:embeddedFont>
      <p:font typeface="Codec Pro ExtraBold Bold" panose="020B0604020202020204" charset="0"/>
      <p:regular r:id="rId20"/>
    </p:embeddedFont>
    <p:embeddedFont>
      <p:font typeface="Montserrat Light Bold" panose="020B0604020202020204" charset="0"/>
      <p:regular r:id="rId21"/>
    </p:embeddedFont>
    <p:embeddedFont>
      <p:font typeface="Open Sauc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6664945" y="-315883"/>
            <a:ext cx="938969" cy="11299900"/>
            <a:chOff x="0" y="0"/>
            <a:chExt cx="247301" cy="2976105"/>
          </a:xfrm>
        </p:grpSpPr>
        <p:sp>
          <p:nvSpPr>
            <p:cNvPr id="3" name="Freeform 3"/>
            <p:cNvSpPr/>
            <p:nvPr/>
          </p:nvSpPr>
          <p:spPr>
            <a:xfrm>
              <a:off x="0" y="0"/>
              <a:ext cx="247301" cy="2976105"/>
            </a:xfrm>
            <a:custGeom>
              <a:avLst/>
              <a:gdLst/>
              <a:ahLst/>
              <a:cxnLst/>
              <a:rect l="l" t="t" r="r" b="b"/>
              <a:pathLst>
                <a:path w="247301" h="2976105">
                  <a:moveTo>
                    <a:pt x="0" y="0"/>
                  </a:moveTo>
                  <a:lnTo>
                    <a:pt x="247301" y="0"/>
                  </a:lnTo>
                  <a:lnTo>
                    <a:pt x="247301" y="2976105"/>
                  </a:lnTo>
                  <a:lnTo>
                    <a:pt x="0" y="2976105"/>
                  </a:lnTo>
                  <a:close/>
                </a:path>
              </a:pathLst>
            </a:custGeom>
            <a:solidFill>
              <a:srgbClr val="1C5739"/>
            </a:solidFill>
          </p:spPr>
        </p:sp>
        <p:sp>
          <p:nvSpPr>
            <p:cNvPr id="4" name="TextBox 4"/>
            <p:cNvSpPr txBox="1"/>
            <p:nvPr/>
          </p:nvSpPr>
          <p:spPr>
            <a:xfrm>
              <a:off x="0" y="-19050"/>
              <a:ext cx="247301" cy="2995155"/>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227773" y="4163622"/>
            <a:ext cx="110236" cy="2818996"/>
            <a:chOff x="0" y="0"/>
            <a:chExt cx="26312" cy="672855"/>
          </a:xfrm>
        </p:grpSpPr>
        <p:sp>
          <p:nvSpPr>
            <p:cNvPr id="6" name="Freeform 6"/>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sp>
        <p:sp>
          <p:nvSpPr>
            <p:cNvPr id="7" name="TextBox 7"/>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2137488" y="580047"/>
            <a:ext cx="14130657" cy="2582266"/>
            <a:chOff x="0" y="0"/>
            <a:chExt cx="3372789" cy="616351"/>
          </a:xfrm>
        </p:grpSpPr>
        <p:sp>
          <p:nvSpPr>
            <p:cNvPr id="9" name="Freeform 9"/>
            <p:cNvSpPr/>
            <p:nvPr/>
          </p:nvSpPr>
          <p:spPr>
            <a:xfrm>
              <a:off x="0" y="0"/>
              <a:ext cx="3372789" cy="616351"/>
            </a:xfrm>
            <a:custGeom>
              <a:avLst/>
              <a:gdLst/>
              <a:ahLst/>
              <a:cxnLst/>
              <a:rect l="l" t="t" r="r" b="b"/>
              <a:pathLst>
                <a:path w="3372789" h="616351">
                  <a:moveTo>
                    <a:pt x="9862" y="0"/>
                  </a:moveTo>
                  <a:lnTo>
                    <a:pt x="3362928" y="0"/>
                  </a:lnTo>
                  <a:cubicBezTo>
                    <a:pt x="3368374" y="0"/>
                    <a:pt x="3372789" y="4415"/>
                    <a:pt x="3372789" y="9862"/>
                  </a:cubicBezTo>
                  <a:lnTo>
                    <a:pt x="3372789" y="606489"/>
                  </a:lnTo>
                  <a:cubicBezTo>
                    <a:pt x="3372789" y="609104"/>
                    <a:pt x="3371750" y="611613"/>
                    <a:pt x="3369901" y="613462"/>
                  </a:cubicBezTo>
                  <a:cubicBezTo>
                    <a:pt x="3368051" y="615312"/>
                    <a:pt x="3365543" y="616351"/>
                    <a:pt x="3362928" y="616351"/>
                  </a:cubicBezTo>
                  <a:lnTo>
                    <a:pt x="9862" y="616351"/>
                  </a:lnTo>
                  <a:cubicBezTo>
                    <a:pt x="4415" y="616351"/>
                    <a:pt x="0" y="611935"/>
                    <a:pt x="0" y="606489"/>
                  </a:cubicBezTo>
                  <a:lnTo>
                    <a:pt x="0" y="9862"/>
                  </a:lnTo>
                  <a:cubicBezTo>
                    <a:pt x="0" y="4415"/>
                    <a:pt x="4415" y="0"/>
                    <a:pt x="9862" y="0"/>
                  </a:cubicBezTo>
                  <a:close/>
                </a:path>
              </a:pathLst>
            </a:custGeom>
            <a:solidFill>
              <a:srgbClr val="1C5739"/>
            </a:solidFill>
          </p:spPr>
        </p:sp>
        <p:sp>
          <p:nvSpPr>
            <p:cNvPr id="10" name="TextBox 10"/>
            <p:cNvSpPr txBox="1"/>
            <p:nvPr/>
          </p:nvSpPr>
          <p:spPr>
            <a:xfrm>
              <a:off x="0" y="-47625"/>
              <a:ext cx="3372789" cy="663976"/>
            </a:xfrm>
            <a:prstGeom prst="rect">
              <a:avLst/>
            </a:prstGeom>
          </p:spPr>
          <p:txBody>
            <a:bodyPr lIns="56055" tIns="56055" rIns="56055" bIns="56055" rtlCol="0" anchor="ctr"/>
            <a:lstStyle/>
            <a:p>
              <a:pPr algn="ctr">
                <a:lnSpc>
                  <a:spcPts val="7279"/>
                </a:lnSpc>
              </a:pPr>
              <a:r>
                <a:rPr lang="en-US" sz="5599">
                  <a:solidFill>
                    <a:srgbClr val="FFFFFF"/>
                  </a:solidFill>
                  <a:latin typeface="Montserrat Light Bold"/>
                </a:rPr>
                <a:t>Mobile Computing Presentation</a:t>
              </a:r>
            </a:p>
          </p:txBody>
        </p:sp>
      </p:grpSp>
      <p:sp>
        <p:nvSpPr>
          <p:cNvPr id="11" name="TextBox 11"/>
          <p:cNvSpPr txBox="1"/>
          <p:nvPr/>
        </p:nvSpPr>
        <p:spPr>
          <a:xfrm>
            <a:off x="1752928" y="4021945"/>
            <a:ext cx="12764887" cy="2671871"/>
          </a:xfrm>
          <a:prstGeom prst="rect">
            <a:avLst/>
          </a:prstGeom>
        </p:spPr>
        <p:txBody>
          <a:bodyPr lIns="0" tIns="0" rIns="0" bIns="0" rtlCol="0" anchor="t">
            <a:spAutoFit/>
          </a:bodyPr>
          <a:lstStyle/>
          <a:p>
            <a:pPr>
              <a:lnSpc>
                <a:spcPts val="6616"/>
              </a:lnSpc>
            </a:pPr>
            <a:r>
              <a:rPr lang="en-US" sz="6891">
                <a:solidFill>
                  <a:srgbClr val="1C5739"/>
                </a:solidFill>
                <a:latin typeface="Codec Pro ExtraBold"/>
              </a:rPr>
              <a:t>AD HOC ON-DEMAND DISTANCE VECTOR(AODV) ROUTING</a:t>
            </a:r>
          </a:p>
        </p:txBody>
      </p:sp>
      <p:sp>
        <p:nvSpPr>
          <p:cNvPr id="12" name="Freeform 12"/>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964872" y="1819275"/>
          <a:ext cx="12977497" cy="7439023"/>
        </p:xfrm>
        <a:graphic>
          <a:graphicData uri="http://schemas.openxmlformats.org/drawingml/2006/table">
            <a:tbl>
              <a:tblPr/>
              <a:tblGrid>
                <a:gridCol w="6593248">
                  <a:extLst>
                    <a:ext uri="{9D8B030D-6E8A-4147-A177-3AD203B41FA5}">
                      <a16:colId xmlns:a16="http://schemas.microsoft.com/office/drawing/2014/main" val="20000"/>
                    </a:ext>
                  </a:extLst>
                </a:gridCol>
                <a:gridCol w="6384249">
                  <a:extLst>
                    <a:ext uri="{9D8B030D-6E8A-4147-A177-3AD203B41FA5}">
                      <a16:colId xmlns:a16="http://schemas.microsoft.com/office/drawing/2014/main" val="20001"/>
                    </a:ext>
                  </a:extLst>
                </a:gridCol>
              </a:tblGrid>
              <a:tr h="1257435">
                <a:tc>
                  <a:txBody>
                    <a:bodyPr/>
                    <a:lstStyle/>
                    <a:p>
                      <a:pPr algn="ctr">
                        <a:lnSpc>
                          <a:spcPts val="4619"/>
                        </a:lnSpc>
                        <a:defRPr/>
                      </a:pPr>
                      <a:r>
                        <a:rPr lang="en-US" sz="3299">
                          <a:solidFill>
                            <a:srgbClr val="000000"/>
                          </a:solidFill>
                          <a:latin typeface="Codec Pro ExtraBold Bold"/>
                        </a:rPr>
                        <a:t>AODV</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4619"/>
                        </a:lnSpc>
                        <a:defRPr/>
                      </a:pPr>
                      <a:r>
                        <a:rPr lang="en-US" sz="3299">
                          <a:solidFill>
                            <a:srgbClr val="000000"/>
                          </a:solidFill>
                          <a:latin typeface="Codec Pro ExtraBold Bold"/>
                        </a:rPr>
                        <a:t>DSR</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0"/>
                  </a:ext>
                </a:extLst>
              </a:tr>
              <a:tr h="883084">
                <a:tc>
                  <a:txBody>
                    <a:bodyPr/>
                    <a:lstStyle/>
                    <a:p>
                      <a:pPr algn="ctr">
                        <a:lnSpc>
                          <a:spcPts val="2520"/>
                        </a:lnSpc>
                        <a:defRPr/>
                      </a:pPr>
                      <a:r>
                        <a:rPr lang="en-US" sz="1800">
                          <a:solidFill>
                            <a:srgbClr val="000000"/>
                          </a:solidFill>
                          <a:latin typeface="Codec Pro ExtraBold"/>
                        </a:rPr>
                        <a:t>Uses destination routing approach (hop by hop routing)</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Uses source routing approach</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883084">
                <a:tc>
                  <a:txBody>
                    <a:bodyPr/>
                    <a:lstStyle/>
                    <a:p>
                      <a:pPr algn="ctr">
                        <a:lnSpc>
                          <a:spcPts val="2520"/>
                        </a:lnSpc>
                        <a:defRPr/>
                      </a:pPr>
                      <a:r>
                        <a:rPr lang="en-US" sz="1800">
                          <a:solidFill>
                            <a:srgbClr val="000000"/>
                          </a:solidFill>
                          <a:latin typeface="Codec Pro ExtraBold"/>
                        </a:rPr>
                        <a:t>Requires only one route per destination</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Requires multiple routes per destination </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883084">
                <a:tc>
                  <a:txBody>
                    <a:bodyPr/>
                    <a:lstStyle/>
                    <a:p>
                      <a:pPr algn="ctr">
                        <a:lnSpc>
                          <a:spcPts val="2520"/>
                        </a:lnSpc>
                        <a:defRPr/>
                      </a:pPr>
                      <a:r>
                        <a:rPr lang="en-US" sz="1800">
                          <a:solidFill>
                            <a:srgbClr val="000000"/>
                          </a:solidFill>
                          <a:latin typeface="Codec Pro ExtraBold"/>
                        </a:rPr>
                        <a:t>Has a small packet header size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Has a larger packet header size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r h="883084">
                <a:tc>
                  <a:txBody>
                    <a:bodyPr/>
                    <a:lstStyle/>
                    <a:p>
                      <a:pPr algn="ctr">
                        <a:lnSpc>
                          <a:spcPts val="2520"/>
                        </a:lnSpc>
                        <a:defRPr/>
                      </a:pPr>
                      <a:r>
                        <a:rPr lang="en-US" sz="1800">
                          <a:solidFill>
                            <a:srgbClr val="000000"/>
                          </a:solidFill>
                          <a:latin typeface="Codec Pro ExtraBold"/>
                        </a:rPr>
                        <a:t>Has low storage space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High storage space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4"/>
                  </a:ext>
                </a:extLst>
              </a:tr>
              <a:tr h="883084">
                <a:tc>
                  <a:txBody>
                    <a:bodyPr/>
                    <a:lstStyle/>
                    <a:p>
                      <a:pPr algn="ctr">
                        <a:lnSpc>
                          <a:spcPts val="2520"/>
                        </a:lnSpc>
                        <a:defRPr/>
                      </a:pPr>
                      <a:r>
                        <a:rPr lang="en-US" sz="1800">
                          <a:solidFill>
                            <a:srgbClr val="000000"/>
                          </a:solidFill>
                          <a:latin typeface="Codec Pro ExtraBold"/>
                        </a:rPr>
                        <a:t>Supports multicast</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Does not support multicast</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5"/>
                  </a:ext>
                </a:extLst>
              </a:tr>
              <a:tr h="883084">
                <a:tc>
                  <a:txBody>
                    <a:bodyPr/>
                    <a:lstStyle/>
                    <a:p>
                      <a:pPr algn="ctr">
                        <a:lnSpc>
                          <a:spcPts val="2520"/>
                        </a:lnSpc>
                        <a:defRPr/>
                      </a:pPr>
                      <a:r>
                        <a:rPr lang="en-US" sz="1800">
                          <a:solidFill>
                            <a:srgbClr val="000000"/>
                          </a:solidFill>
                          <a:latin typeface="Codec Pro ExtraBold"/>
                        </a:rPr>
                        <a:t>Has moderate routing overhead</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Codec Pro ExtraBold"/>
                        </a:rPr>
                        <a:t>Incurs higher routing overhead</a:t>
                      </a:r>
                      <a:endParaRPr lang="en-US" sz="1100" dirty="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6"/>
                  </a:ext>
                </a:extLst>
              </a:tr>
              <a:tr h="883084">
                <a:tc>
                  <a:txBody>
                    <a:bodyPr/>
                    <a:lstStyle/>
                    <a:p>
                      <a:pPr algn="ctr">
                        <a:lnSpc>
                          <a:spcPts val="2520"/>
                        </a:lnSpc>
                        <a:defRPr/>
                      </a:pPr>
                      <a:r>
                        <a:rPr lang="en-US" sz="1800">
                          <a:solidFill>
                            <a:srgbClr val="000000"/>
                          </a:solidFill>
                          <a:latin typeface="Codec Pro ExtraBold"/>
                        </a:rPr>
                        <a:t>Is based on timer activities</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Codec Pro ExtraBold"/>
                        </a:rPr>
                        <a:t>Does not rely on any timer-based activities</a:t>
                      </a:r>
                      <a:endParaRPr lang="en-US" sz="1100" dirty="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0" y="238125"/>
            <a:ext cx="18288000" cy="1581150"/>
          </a:xfrm>
          <a:prstGeom prst="rect">
            <a:avLst/>
          </a:prstGeom>
        </p:spPr>
        <p:txBody>
          <a:bodyPr lIns="0" tIns="0" rIns="0" bIns="0" rtlCol="0" anchor="t">
            <a:spAutoFit/>
          </a:bodyPr>
          <a:lstStyle/>
          <a:p>
            <a:pPr algn="ctr">
              <a:lnSpc>
                <a:spcPts val="4200"/>
              </a:lnSpc>
            </a:pPr>
            <a:r>
              <a:rPr lang="en-US" sz="3000" u="sng">
                <a:solidFill>
                  <a:srgbClr val="000000"/>
                </a:solidFill>
                <a:latin typeface="Canva Sans Bold"/>
              </a:rPr>
              <a:t>Comparison between AODV (Ad-hoc On-Demand Distance Vector) and DSR (Dynamic Source Routing) routing protocols.</a:t>
            </a:r>
          </a:p>
          <a:p>
            <a:pPr algn="ctr">
              <a:lnSpc>
                <a:spcPts val="4200"/>
              </a:lnSpc>
            </a:pPr>
            <a:endParaRPr lang="en-US" sz="3000" u="sng">
              <a:solidFill>
                <a:srgbClr val="000000"/>
              </a:solidFill>
              <a:latin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8DE53D-0FCB-3877-0B80-505056A6FC83}"/>
              </a:ext>
            </a:extLst>
          </p:cNvPr>
          <p:cNvSpPr txBox="1"/>
          <p:nvPr/>
        </p:nvSpPr>
        <p:spPr>
          <a:xfrm>
            <a:off x="5715000" y="952500"/>
            <a:ext cx="5562600" cy="643061"/>
          </a:xfrm>
          <a:prstGeom prst="rect">
            <a:avLst/>
          </a:prstGeom>
          <a:noFill/>
        </p:spPr>
        <p:txBody>
          <a:bodyPr wrap="square">
            <a:spAutoFit/>
          </a:bodyPr>
          <a:lstStyle/>
          <a:p>
            <a:pPr marL="0" marR="0">
              <a:lnSpc>
                <a:spcPct val="107000"/>
              </a:lnSpc>
              <a:spcBef>
                <a:spcPts val="0"/>
              </a:spcBef>
              <a:spcAft>
                <a:spcPts val="800"/>
              </a:spcAft>
            </a:pPr>
            <a:r>
              <a:rPr lang="en-US" sz="3500" b="1" u="sng" dirty="0">
                <a:effectLst/>
                <a:latin typeface="Canva Sans" panose="020B0604020202020204" charset="0"/>
                <a:ea typeface="Calibri" panose="020F0502020204030204" pitchFamily="34" charset="0"/>
                <a:cs typeface="Times New Roman" panose="02020603050405020304" pitchFamily="18" charset="0"/>
              </a:rPr>
              <a:t>Types of routing in AODV</a:t>
            </a:r>
            <a:endParaRPr lang="en-US" sz="3500" dirty="0">
              <a:effectLst/>
              <a:latin typeface="Canva Sans" panose="020B060402020202020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4259D39-B478-40DE-5FD3-32E785E6C86D}"/>
              </a:ext>
            </a:extLst>
          </p:cNvPr>
          <p:cNvSpPr txBox="1"/>
          <p:nvPr/>
        </p:nvSpPr>
        <p:spPr>
          <a:xfrm>
            <a:off x="2057400" y="2019300"/>
            <a:ext cx="14859000" cy="7755969"/>
          </a:xfrm>
          <a:prstGeom prst="rect">
            <a:avLst/>
          </a:prstGeom>
          <a:noFill/>
        </p:spPr>
        <p:txBody>
          <a:bodyPr wrap="square" rtlCol="0">
            <a:spAutoFit/>
          </a:bodyPr>
          <a:lstStyle/>
          <a:p>
            <a:pPr marL="342900" indent="-342900">
              <a:buFont typeface="+mj-lt"/>
              <a:buAutoNum type="arabicPeriod"/>
            </a:pPr>
            <a:r>
              <a:rPr lang="en-US" sz="3200" b="1" u="sng" dirty="0">
                <a:latin typeface="Canva Sans" panose="020B0604020202020204" charset="0"/>
              </a:rPr>
              <a:t>Route Request (RREQ) </a:t>
            </a:r>
            <a:r>
              <a:rPr lang="en-US" sz="3200" dirty="0">
                <a:latin typeface="Canva Sans" panose="020B0604020202020204" charset="0"/>
              </a:rPr>
              <a:t>– is responsible for discovering of route from source to destination. A node initiates to send/transmit a packet but does not know how to reach the destination. It therefore sends RREQ multicast message to start the route discovery process.</a:t>
            </a:r>
            <a:br>
              <a:rPr lang="en-US" sz="3200" dirty="0">
                <a:latin typeface="Canva Sans" panose="020B0604020202020204" charset="0"/>
              </a:rPr>
            </a:br>
            <a:endParaRPr lang="en-US" sz="3200" dirty="0">
              <a:latin typeface="Canva Sans" panose="020B0604020202020204" charset="0"/>
            </a:endParaRPr>
          </a:p>
          <a:p>
            <a:pPr marL="342900" indent="-342900">
              <a:buFont typeface="+mj-lt"/>
              <a:buAutoNum type="arabicPeriod"/>
            </a:pPr>
            <a:r>
              <a:rPr lang="en-US" sz="3200" b="1" u="sng" dirty="0">
                <a:effectLst/>
                <a:latin typeface="Canva Sans" panose="020B0604020202020204" charset="0"/>
                <a:ea typeface="Calibri" panose="020F0502020204030204" pitchFamily="34" charset="0"/>
                <a:cs typeface="Times New Roman" panose="02020603050405020304" pitchFamily="18" charset="0"/>
              </a:rPr>
              <a:t>Route Response (RREP)</a:t>
            </a:r>
            <a:r>
              <a:rPr lang="en-US" sz="3200" dirty="0">
                <a:effectLst/>
                <a:latin typeface="Canva Sans" panose="020B0604020202020204" charset="0"/>
                <a:ea typeface="Calibri" panose="020F0502020204030204" pitchFamily="34" charset="0"/>
                <a:cs typeface="Times New Roman" panose="02020603050405020304" pitchFamily="18" charset="0"/>
              </a:rPr>
              <a:t> – sends back the route information response to its source. The destination node replies through this packet. If an intermediate node knows the path to the destination, it sends the RREP in response to the RREQ. This allows bode to enter an established route.</a:t>
            </a:r>
            <a:br>
              <a:rPr lang="en-US" sz="3200" dirty="0">
                <a:effectLst/>
                <a:latin typeface="Canva Sans" panose="020B0604020202020204" charset="0"/>
                <a:ea typeface="Calibri" panose="020F0502020204030204" pitchFamily="34" charset="0"/>
                <a:cs typeface="Times New Roman" panose="02020603050405020304" pitchFamily="18" charset="0"/>
              </a:rPr>
            </a:br>
            <a:endParaRPr lang="en-US" sz="3200" dirty="0">
              <a:effectLst/>
              <a:latin typeface="Canva Sans" panose="020B0604020202020204" charset="0"/>
              <a:ea typeface="Calibri" panose="020F0502020204030204" pitchFamily="34" charset="0"/>
              <a:cs typeface="Times New Roman" panose="02020603050405020304" pitchFamily="18" charset="0"/>
            </a:endParaRPr>
          </a:p>
          <a:p>
            <a:pPr marL="342900" indent="-342900">
              <a:buFont typeface="+mj-lt"/>
              <a:buAutoNum type="arabicPeriod"/>
            </a:pPr>
            <a:r>
              <a:rPr lang="en-US" sz="3200" b="1" u="sng" dirty="0">
                <a:effectLst/>
                <a:latin typeface="Canva Sans" panose="020B0604020202020204" charset="0"/>
                <a:ea typeface="Calibri" panose="020F0502020204030204" pitchFamily="34" charset="0"/>
                <a:cs typeface="Times New Roman" panose="02020603050405020304" pitchFamily="18" charset="0"/>
              </a:rPr>
              <a:t>Route Error (RERR)</a:t>
            </a:r>
            <a:r>
              <a:rPr lang="en-US" sz="3200" dirty="0">
                <a:effectLst/>
                <a:latin typeface="Canva Sans" panose="020B0604020202020204" charset="0"/>
                <a:ea typeface="Calibri" panose="020F0502020204030204" pitchFamily="34" charset="0"/>
                <a:cs typeface="Times New Roman" panose="02020603050405020304" pitchFamily="18" charset="0"/>
              </a:rPr>
              <a:t> – since AODV has less overhead than the proactive protocol, in the event of an interruption (the part no longer functions and hence no messages sent), a RERR message is sent through a node detecting the link interruption. The message is then re-cast by other nodes. The RERR messages shows the unattainable destination.</a:t>
            </a:r>
            <a:endParaRPr lang="en-US" dirty="0">
              <a:latin typeface="Canva Sans" panose="020B0604020202020204" charset="0"/>
            </a:endParaRPr>
          </a:p>
        </p:txBody>
      </p:sp>
    </p:spTree>
    <p:extLst>
      <p:ext uri="{BB962C8B-B14F-4D97-AF65-F5344CB8AC3E}">
        <p14:creationId xmlns:p14="http://schemas.microsoft.com/office/powerpoint/2010/main" val="411683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2901697"/>
            <a:ext cx="1400485" cy="5061203"/>
            <a:chOff x="0" y="0"/>
            <a:chExt cx="368852" cy="1608665"/>
          </a:xfrm>
        </p:grpSpPr>
        <p:sp>
          <p:nvSpPr>
            <p:cNvPr id="3" name="Freeform 3"/>
            <p:cNvSpPr/>
            <p:nvPr/>
          </p:nvSpPr>
          <p:spPr>
            <a:xfrm>
              <a:off x="0" y="0"/>
              <a:ext cx="368852" cy="1608665"/>
            </a:xfrm>
            <a:custGeom>
              <a:avLst/>
              <a:gdLst/>
              <a:ahLst/>
              <a:cxnLst/>
              <a:rect l="l" t="t" r="r" b="b"/>
              <a:pathLst>
                <a:path w="368852" h="1608665">
                  <a:moveTo>
                    <a:pt x="0" y="0"/>
                  </a:moveTo>
                  <a:lnTo>
                    <a:pt x="368852" y="0"/>
                  </a:lnTo>
                  <a:lnTo>
                    <a:pt x="368852" y="1608665"/>
                  </a:lnTo>
                  <a:lnTo>
                    <a:pt x="0" y="1608665"/>
                  </a:lnTo>
                  <a:close/>
                </a:path>
              </a:pathLst>
            </a:custGeom>
            <a:solidFill>
              <a:srgbClr val="1C5739"/>
            </a:solidFill>
            <a:ln cap="sq">
              <a:noFill/>
              <a:prstDash val="solid"/>
              <a:miter/>
            </a:ln>
          </p:spPr>
        </p:sp>
        <p:sp>
          <p:nvSpPr>
            <p:cNvPr id="4" name="TextBox 4"/>
            <p:cNvSpPr txBox="1"/>
            <p:nvPr/>
          </p:nvSpPr>
          <p:spPr>
            <a:xfrm>
              <a:off x="0" y="-19050"/>
              <a:ext cx="368852" cy="16277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4020800" y="80391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213112" y="1316966"/>
            <a:ext cx="5661991" cy="1439372"/>
          </a:xfrm>
          <a:prstGeom prst="rect">
            <a:avLst/>
          </a:prstGeom>
        </p:spPr>
        <p:txBody>
          <a:bodyPr lIns="0" tIns="0" rIns="0" bIns="0" rtlCol="0" anchor="t">
            <a:spAutoFit/>
          </a:bodyPr>
          <a:lstStyle/>
          <a:p>
            <a:pPr>
              <a:lnSpc>
                <a:spcPts val="10858"/>
              </a:lnSpc>
            </a:pPr>
            <a:r>
              <a:rPr lang="en-US" sz="7868" spc="771" dirty="0">
                <a:solidFill>
                  <a:srgbClr val="231F20"/>
                </a:solidFill>
                <a:latin typeface="Codec Pro ExtraBold"/>
              </a:rPr>
              <a:t>Content</a:t>
            </a:r>
          </a:p>
        </p:txBody>
      </p:sp>
      <p:sp>
        <p:nvSpPr>
          <p:cNvPr id="10" name="TextBox 10"/>
          <p:cNvSpPr txBox="1"/>
          <p:nvPr/>
        </p:nvSpPr>
        <p:spPr>
          <a:xfrm>
            <a:off x="4024659" y="3168035"/>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01</a:t>
            </a:r>
          </a:p>
        </p:txBody>
      </p:sp>
      <p:sp>
        <p:nvSpPr>
          <p:cNvPr id="11" name="TextBox 11"/>
          <p:cNvSpPr txBox="1"/>
          <p:nvPr/>
        </p:nvSpPr>
        <p:spPr>
          <a:xfrm>
            <a:off x="4024659" y="3965154"/>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2" name="TextBox 12"/>
          <p:cNvSpPr txBox="1"/>
          <p:nvPr/>
        </p:nvSpPr>
        <p:spPr>
          <a:xfrm>
            <a:off x="4024659" y="4846311"/>
            <a:ext cx="937219" cy="71437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03</a:t>
            </a:r>
          </a:p>
        </p:txBody>
      </p:sp>
      <p:sp>
        <p:nvSpPr>
          <p:cNvPr id="13" name="TextBox 13"/>
          <p:cNvSpPr txBox="1"/>
          <p:nvPr/>
        </p:nvSpPr>
        <p:spPr>
          <a:xfrm>
            <a:off x="4024659" y="564343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04</a:t>
            </a:r>
          </a:p>
        </p:txBody>
      </p:sp>
      <p:sp>
        <p:nvSpPr>
          <p:cNvPr id="14" name="TextBox 14"/>
          <p:cNvSpPr txBox="1"/>
          <p:nvPr/>
        </p:nvSpPr>
        <p:spPr>
          <a:xfrm>
            <a:off x="4044260" y="6435807"/>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05</a:t>
            </a:r>
          </a:p>
        </p:txBody>
      </p:sp>
      <p:sp>
        <p:nvSpPr>
          <p:cNvPr id="17" name="TextBox 17"/>
          <p:cNvSpPr txBox="1"/>
          <p:nvPr/>
        </p:nvSpPr>
        <p:spPr>
          <a:xfrm>
            <a:off x="5400737" y="3333137"/>
            <a:ext cx="5790503"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Introduction and members</a:t>
            </a:r>
          </a:p>
        </p:txBody>
      </p:sp>
      <p:sp>
        <p:nvSpPr>
          <p:cNvPr id="18" name="TextBox 18"/>
          <p:cNvSpPr txBox="1"/>
          <p:nvPr/>
        </p:nvSpPr>
        <p:spPr>
          <a:xfrm>
            <a:off x="5400737"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Open Sauce"/>
              </a:rPr>
              <a:t>How it works</a:t>
            </a:r>
          </a:p>
        </p:txBody>
      </p:sp>
      <p:sp>
        <p:nvSpPr>
          <p:cNvPr id="20" name="TextBox 20"/>
          <p:cNvSpPr txBox="1"/>
          <p:nvPr/>
        </p:nvSpPr>
        <p:spPr>
          <a:xfrm>
            <a:off x="5400736" y="667803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Types of routing in AODV</a:t>
            </a:r>
          </a:p>
        </p:txBody>
      </p:sp>
      <p:sp>
        <p:nvSpPr>
          <p:cNvPr id="21" name="TextBox 21"/>
          <p:cNvSpPr txBox="1"/>
          <p:nvPr/>
        </p:nvSpPr>
        <p:spPr>
          <a:xfrm>
            <a:off x="5438283" y="5773415"/>
            <a:ext cx="10485802" cy="454404"/>
          </a:xfrm>
          <a:prstGeom prst="rect">
            <a:avLst/>
          </a:prstGeom>
        </p:spPr>
        <p:txBody>
          <a:bodyPr lIns="0" tIns="0" rIns="0" bIns="0" rtlCol="0" anchor="t">
            <a:spAutoFit/>
          </a:bodyPr>
          <a:lstStyle/>
          <a:p>
            <a:pPr marL="0" lvl="0" indent="0" algn="l">
              <a:lnSpc>
                <a:spcPts val="3724"/>
              </a:lnSpc>
              <a:spcBef>
                <a:spcPct val="0"/>
              </a:spcBef>
            </a:pPr>
            <a:r>
              <a:rPr lang="en-US" sz="2698" spc="264" dirty="0">
                <a:solidFill>
                  <a:srgbClr val="231F20"/>
                </a:solidFill>
                <a:latin typeface="Open Sauce"/>
              </a:rPr>
              <a:t>Compare AODV and other routing protocols</a:t>
            </a:r>
          </a:p>
        </p:txBody>
      </p:sp>
      <p:sp>
        <p:nvSpPr>
          <p:cNvPr id="24" name="TextBox 21">
            <a:extLst>
              <a:ext uri="{FF2B5EF4-FFF2-40B4-BE49-F238E27FC236}">
                <a16:creationId xmlns:a16="http://schemas.microsoft.com/office/drawing/2014/main" id="{E2A02F1D-C7B1-14F3-A838-6051243924FA}"/>
              </a:ext>
            </a:extLst>
          </p:cNvPr>
          <p:cNvSpPr txBox="1"/>
          <p:nvPr/>
        </p:nvSpPr>
        <p:spPr>
          <a:xfrm>
            <a:off x="5400736" y="4997139"/>
            <a:ext cx="10485802" cy="435440"/>
          </a:xfrm>
          <a:prstGeom prst="rect">
            <a:avLst/>
          </a:prstGeom>
        </p:spPr>
        <p:txBody>
          <a:bodyPr lIns="0" tIns="0" rIns="0" bIns="0" rtlCol="0" anchor="t">
            <a:spAutoFit/>
          </a:bodyPr>
          <a:lstStyle/>
          <a:p>
            <a:pPr marL="0" lvl="0" indent="0" algn="l">
              <a:lnSpc>
                <a:spcPts val="3724"/>
              </a:lnSpc>
              <a:spcBef>
                <a:spcPct val="0"/>
              </a:spcBef>
            </a:pPr>
            <a:r>
              <a:rPr lang="en-US" sz="2698" spc="264" dirty="0">
                <a:solidFill>
                  <a:srgbClr val="231F20"/>
                </a:solidFill>
                <a:latin typeface="Open Sauce"/>
              </a:rPr>
              <a:t>Advantages and disadvantages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9BC8C-D828-4338-CDBE-DAC6BD3EDFE5}"/>
              </a:ext>
            </a:extLst>
          </p:cNvPr>
          <p:cNvSpPr txBox="1"/>
          <p:nvPr/>
        </p:nvSpPr>
        <p:spPr>
          <a:xfrm>
            <a:off x="3810000" y="3626584"/>
            <a:ext cx="11430000" cy="4031873"/>
          </a:xfrm>
          <a:prstGeom prst="rect">
            <a:avLst/>
          </a:prstGeom>
          <a:noFill/>
        </p:spPr>
        <p:txBody>
          <a:bodyPr wrap="square" rtlCol="0">
            <a:spAutoFit/>
          </a:bodyPr>
          <a:lstStyle/>
          <a:p>
            <a:pPr marL="342900" indent="-342900">
              <a:buFont typeface="+mj-lt"/>
              <a:buAutoNum type="arabicPeriod"/>
            </a:pPr>
            <a:r>
              <a:rPr lang="en-US" sz="3200" dirty="0">
                <a:latin typeface="Canva Sans" panose="020B0604020202020204" charset="0"/>
              </a:rPr>
              <a:t>SCCI/00617/2021 – FELIX KEMBOI</a:t>
            </a:r>
          </a:p>
          <a:p>
            <a:pPr marL="342900" indent="-342900">
              <a:buFont typeface="+mj-lt"/>
              <a:buAutoNum type="arabicPeriod"/>
            </a:pPr>
            <a:r>
              <a:rPr lang="en-US" sz="3200" dirty="0">
                <a:latin typeface="Canva Sans" panose="020B0604020202020204" charset="0"/>
              </a:rPr>
              <a:t>SCCI/00605/2021 – FELISTUS KIOKO</a:t>
            </a:r>
          </a:p>
          <a:p>
            <a:pPr marL="342900" indent="-342900">
              <a:buFont typeface="+mj-lt"/>
              <a:buAutoNum type="arabicPeriod"/>
            </a:pPr>
            <a:r>
              <a:rPr lang="en-US" sz="3200" dirty="0">
                <a:latin typeface="Canva Sans" panose="020B0604020202020204" charset="0"/>
              </a:rPr>
              <a:t>SCCI/00611/2021 –  RASHID ISAAK</a:t>
            </a:r>
          </a:p>
          <a:p>
            <a:pPr marL="342900" indent="-342900">
              <a:buFont typeface="+mj-lt"/>
              <a:buAutoNum type="arabicPeriod"/>
            </a:pPr>
            <a:r>
              <a:rPr lang="en-US" sz="3200" dirty="0">
                <a:latin typeface="Canva Sans" panose="020B0604020202020204" charset="0"/>
              </a:rPr>
              <a:t>SCCI/00616/2021 – BRIAN KANOTI</a:t>
            </a:r>
          </a:p>
          <a:p>
            <a:pPr marL="342900" indent="-342900">
              <a:buFont typeface="+mj-lt"/>
              <a:buAutoNum type="arabicPeriod"/>
            </a:pPr>
            <a:r>
              <a:rPr lang="en-US" sz="3200" dirty="0">
                <a:latin typeface="Canva Sans" panose="020B0604020202020204" charset="0"/>
              </a:rPr>
              <a:t>SCCI/00606/2021 -  EMMANUEL MUSOLOMI</a:t>
            </a:r>
          </a:p>
          <a:p>
            <a:pPr marL="342900" indent="-342900">
              <a:buFont typeface="+mj-lt"/>
              <a:buAutoNum type="arabicPeriod"/>
            </a:pPr>
            <a:r>
              <a:rPr lang="en-US" sz="3200" dirty="0">
                <a:latin typeface="Canva Sans" panose="020B0604020202020204" charset="0"/>
              </a:rPr>
              <a:t>SCCI/00609/2021 – COLLINS KIBET</a:t>
            </a:r>
          </a:p>
          <a:p>
            <a:pPr marL="342900" indent="-342900">
              <a:buFont typeface="+mj-lt"/>
              <a:buAutoNum type="arabicPeriod"/>
            </a:pPr>
            <a:r>
              <a:rPr lang="en-US" sz="3200" dirty="0">
                <a:latin typeface="Canva Sans" panose="020B0604020202020204" charset="0"/>
              </a:rPr>
              <a:t>SCCI/00612/2021 – CHRIS OMBEGI</a:t>
            </a:r>
          </a:p>
          <a:p>
            <a:pPr marL="342900" indent="-342900">
              <a:buFont typeface="+mj-lt"/>
              <a:buAutoNum type="arabicPeriod"/>
            </a:pPr>
            <a:endParaRPr lang="en-US" sz="3200" dirty="0">
              <a:latin typeface="Canva Sans" panose="020B0604020202020204" charset="0"/>
            </a:endParaRPr>
          </a:p>
        </p:txBody>
      </p:sp>
      <p:sp>
        <p:nvSpPr>
          <p:cNvPr id="3" name="TextBox 9">
            <a:extLst>
              <a:ext uri="{FF2B5EF4-FFF2-40B4-BE49-F238E27FC236}">
                <a16:creationId xmlns:a16="http://schemas.microsoft.com/office/drawing/2014/main" id="{76587508-0D91-B72A-CC36-B7D7F3A6075C}"/>
              </a:ext>
            </a:extLst>
          </p:cNvPr>
          <p:cNvSpPr txBox="1"/>
          <p:nvPr/>
        </p:nvSpPr>
        <p:spPr>
          <a:xfrm>
            <a:off x="5213112" y="1316966"/>
            <a:ext cx="9264888" cy="1311578"/>
          </a:xfrm>
          <a:prstGeom prst="rect">
            <a:avLst/>
          </a:prstGeom>
        </p:spPr>
        <p:txBody>
          <a:bodyPr wrap="square" lIns="0" tIns="0" rIns="0" bIns="0" rtlCol="0" anchor="t">
            <a:spAutoFit/>
          </a:bodyPr>
          <a:lstStyle/>
          <a:p>
            <a:pPr>
              <a:lnSpc>
                <a:spcPts val="10858"/>
              </a:lnSpc>
            </a:pPr>
            <a:r>
              <a:rPr lang="en-US" sz="7868" spc="771" dirty="0">
                <a:solidFill>
                  <a:srgbClr val="231F20"/>
                </a:solidFill>
                <a:latin typeface="Codec Pro ExtraBold"/>
              </a:rPr>
              <a:t>Group members</a:t>
            </a:r>
          </a:p>
        </p:txBody>
      </p:sp>
    </p:spTree>
    <p:extLst>
      <p:ext uri="{BB962C8B-B14F-4D97-AF65-F5344CB8AC3E}">
        <p14:creationId xmlns:p14="http://schemas.microsoft.com/office/powerpoint/2010/main" val="362370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67952" y="914400"/>
            <a:ext cx="4845348" cy="1035673"/>
          </a:xfrm>
          <a:prstGeom prst="rect">
            <a:avLst/>
          </a:prstGeom>
        </p:spPr>
        <p:txBody>
          <a:bodyPr lIns="0" tIns="0" rIns="0" bIns="0" rtlCol="0" anchor="t">
            <a:spAutoFit/>
          </a:bodyPr>
          <a:lstStyle/>
          <a:p>
            <a:pPr algn="ctr">
              <a:lnSpc>
                <a:spcPts val="8540"/>
              </a:lnSpc>
            </a:pPr>
            <a:r>
              <a:rPr lang="en-US" sz="6100" u="sng">
                <a:solidFill>
                  <a:srgbClr val="000000"/>
                </a:solidFill>
                <a:latin typeface="Canva Sans Bold"/>
              </a:rPr>
              <a:t>How it works</a:t>
            </a:r>
          </a:p>
        </p:txBody>
      </p:sp>
      <p:sp>
        <p:nvSpPr>
          <p:cNvPr id="3" name="TextBox 3"/>
          <p:cNvSpPr txBox="1"/>
          <p:nvPr/>
        </p:nvSpPr>
        <p:spPr>
          <a:xfrm>
            <a:off x="871391" y="4299171"/>
            <a:ext cx="16545218" cy="4643818"/>
          </a:xfrm>
          <a:prstGeom prst="rect">
            <a:avLst/>
          </a:prstGeom>
        </p:spPr>
        <p:txBody>
          <a:bodyPr lIns="0" tIns="0" rIns="0" bIns="0" rtlCol="0" anchor="t">
            <a:spAutoFit/>
          </a:bodyPr>
          <a:lstStyle/>
          <a:p>
            <a:pPr algn="just">
              <a:lnSpc>
                <a:spcPts val="4628"/>
              </a:lnSpc>
            </a:pPr>
            <a:r>
              <a:rPr lang="en-US" sz="3306">
                <a:solidFill>
                  <a:srgbClr val="000000"/>
                </a:solidFill>
                <a:latin typeface="Canva Sans"/>
              </a:rPr>
              <a:t>It is a reactive routing protocol; it establishes a route to a destination only on demand.</a:t>
            </a:r>
          </a:p>
          <a:p>
            <a:pPr algn="just">
              <a:lnSpc>
                <a:spcPts val="4628"/>
              </a:lnSpc>
            </a:pPr>
            <a:r>
              <a:rPr lang="en-US" sz="3306">
                <a:solidFill>
                  <a:srgbClr val="000000"/>
                </a:solidFill>
                <a:latin typeface="Canva Sans"/>
              </a:rPr>
              <a:t>It operates on-demand, establishing routes only when nodes need to communicate which helps conserve resources and reduce network overhead.</a:t>
            </a:r>
          </a:p>
          <a:p>
            <a:pPr algn="just">
              <a:lnSpc>
                <a:spcPts val="4628"/>
              </a:lnSpc>
            </a:pPr>
            <a:r>
              <a:rPr lang="en-US" sz="3306">
                <a:solidFill>
                  <a:srgbClr val="000000"/>
                </a:solidFill>
                <a:latin typeface="Canva Sans"/>
              </a:rPr>
              <a:t>AODV works by discovering route-demand, which means it only initiates route requests when a sender node wants to communicate with a destination node. Nodes listen for request and reply packets and maintain routing info for active routes, discarding outdared information to reduce the overhead</a:t>
            </a:r>
          </a:p>
        </p:txBody>
      </p:sp>
      <p:sp>
        <p:nvSpPr>
          <p:cNvPr id="4" name="TextBox 4"/>
          <p:cNvSpPr txBox="1"/>
          <p:nvPr/>
        </p:nvSpPr>
        <p:spPr>
          <a:xfrm>
            <a:off x="871391" y="2888775"/>
            <a:ext cx="16230600" cy="1072805"/>
          </a:xfrm>
          <a:prstGeom prst="rect">
            <a:avLst/>
          </a:prstGeom>
        </p:spPr>
        <p:txBody>
          <a:bodyPr lIns="0" tIns="0" rIns="0" bIns="0" rtlCol="0" anchor="t">
            <a:spAutoFit/>
          </a:bodyPr>
          <a:lstStyle/>
          <a:p>
            <a:pPr>
              <a:lnSpc>
                <a:spcPts val="4363"/>
              </a:lnSpc>
            </a:pPr>
            <a:r>
              <a:rPr lang="en-US" sz="3117">
                <a:solidFill>
                  <a:srgbClr val="000000"/>
                </a:solidFill>
                <a:latin typeface="Canva Sans Bold"/>
              </a:rPr>
              <a:t>AODV is a routing protocol for MANETs(mobile ad hoc networks) and other wireless ad hoc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66975"/>
            <a:ext cx="16090031" cy="5375986"/>
          </a:xfrm>
          <a:prstGeom prst="rect">
            <a:avLst/>
          </a:prstGeom>
        </p:spPr>
        <p:txBody>
          <a:bodyPr lIns="0" tIns="0" rIns="0" bIns="0" rtlCol="0" anchor="t">
            <a:spAutoFit/>
          </a:bodyPr>
          <a:lstStyle/>
          <a:p>
            <a:pPr algn="just">
              <a:lnSpc>
                <a:spcPts val="4766"/>
              </a:lnSpc>
            </a:pPr>
            <a:r>
              <a:rPr lang="en-US" sz="3309" spc="155">
                <a:solidFill>
                  <a:srgbClr val="000000"/>
                </a:solidFill>
                <a:latin typeface="Canva Sans"/>
              </a:rPr>
              <a:t>the devices that are not on a particular path do not maintain routing information nor do they participate in the routing table exchanges.</a:t>
            </a:r>
          </a:p>
          <a:p>
            <a:pPr algn="just">
              <a:lnSpc>
                <a:spcPts val="4766"/>
              </a:lnSpc>
            </a:pPr>
            <a:r>
              <a:rPr lang="en-US" sz="3309" spc="155">
                <a:solidFill>
                  <a:srgbClr val="000000"/>
                </a:solidFill>
                <a:latin typeface="Canva Sans"/>
              </a:rPr>
              <a:t>When a source requires sending a message to a destination and does not have a valid route to the latter, the source initiates a route discovery process.</a:t>
            </a:r>
          </a:p>
          <a:p>
            <a:pPr marL="714628" lvl="1" indent="-357314" algn="just">
              <a:lnSpc>
                <a:spcPts val="4766"/>
              </a:lnSpc>
              <a:buFont typeface="Arial"/>
              <a:buChar char="•"/>
            </a:pPr>
            <a:r>
              <a:rPr lang="en-US" sz="3309" spc="155">
                <a:solidFill>
                  <a:srgbClr val="000000"/>
                </a:solidFill>
                <a:latin typeface="Canva Sans"/>
              </a:rPr>
              <a:t> Source sends a route request(RREQ)packets to all its neighbors, the latter sends the request to all their neighbors, and so on, until either destination or an intermediate mobile(node)with a “fresh enough” route to the destination is reached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08481" y="-2153153"/>
            <a:ext cx="4116356" cy="4116356"/>
          </a:xfrm>
          <a:custGeom>
            <a:avLst/>
            <a:gdLst/>
            <a:ahLst/>
            <a:cxnLst/>
            <a:rect l="l" t="t" r="r" b="b"/>
            <a:pathLst>
              <a:path w="4116356" h="4116356">
                <a:moveTo>
                  <a:pt x="0" y="0"/>
                </a:moveTo>
                <a:lnTo>
                  <a:pt x="4116355" y="0"/>
                </a:lnTo>
                <a:lnTo>
                  <a:pt x="4116355" y="4116356"/>
                </a:lnTo>
                <a:lnTo>
                  <a:pt x="0" y="4116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602379" y="0"/>
            <a:ext cx="3256087" cy="3256087"/>
          </a:xfrm>
          <a:custGeom>
            <a:avLst/>
            <a:gdLst/>
            <a:ahLst/>
            <a:cxnLst/>
            <a:rect l="l" t="t" r="r" b="b"/>
            <a:pathLst>
              <a:path w="3256087" h="3256087">
                <a:moveTo>
                  <a:pt x="0" y="0"/>
                </a:moveTo>
                <a:lnTo>
                  <a:pt x="3256087" y="0"/>
                </a:lnTo>
                <a:lnTo>
                  <a:pt x="3256087" y="3256087"/>
                </a:lnTo>
                <a:lnTo>
                  <a:pt x="0" y="3256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653708" y="1832522"/>
            <a:ext cx="16812951" cy="6556583"/>
          </a:xfrm>
          <a:custGeom>
            <a:avLst/>
            <a:gdLst/>
            <a:ahLst/>
            <a:cxnLst/>
            <a:rect l="l" t="t" r="r" b="b"/>
            <a:pathLst>
              <a:path w="16812951" h="6556583">
                <a:moveTo>
                  <a:pt x="0" y="0"/>
                </a:moveTo>
                <a:lnTo>
                  <a:pt x="16812950" y="0"/>
                </a:lnTo>
                <a:lnTo>
                  <a:pt x="16812950" y="6556583"/>
                </a:lnTo>
                <a:lnTo>
                  <a:pt x="0" y="6556583"/>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028700" y="1541958"/>
            <a:ext cx="15680225" cy="7079260"/>
          </a:xfrm>
          <a:prstGeom prst="rect">
            <a:avLst/>
          </a:prstGeom>
        </p:spPr>
        <p:txBody>
          <a:bodyPr lIns="0" tIns="0" rIns="0" bIns="0" rtlCol="0" anchor="t">
            <a:spAutoFit/>
          </a:bodyPr>
          <a:lstStyle/>
          <a:p>
            <a:pPr>
              <a:lnSpc>
                <a:spcPts val="5229"/>
              </a:lnSpc>
            </a:pPr>
            <a:r>
              <a:rPr lang="en-US" sz="3309" spc="145" dirty="0">
                <a:solidFill>
                  <a:srgbClr val="000000"/>
                </a:solidFill>
                <a:latin typeface="Canva Sans"/>
              </a:rPr>
              <a:t>The above figure illustrates the propagation of the broadcast request(RREQs) across the network.</a:t>
            </a:r>
          </a:p>
          <a:p>
            <a:pPr marL="714628" lvl="1" indent="-357314">
              <a:lnSpc>
                <a:spcPts val="4799"/>
              </a:lnSpc>
              <a:buFont typeface="Arial"/>
              <a:buChar char="•"/>
            </a:pPr>
            <a:r>
              <a:rPr lang="en-US" sz="3309" spc="145" dirty="0">
                <a:solidFill>
                  <a:srgbClr val="000000"/>
                </a:solidFill>
                <a:latin typeface="Canva Sans"/>
              </a:rPr>
              <a:t>each node has a unique sequence number and a broadcast ID, which is incremented each time the node initiate a RREQ</a:t>
            </a:r>
          </a:p>
          <a:p>
            <a:pPr>
              <a:lnSpc>
                <a:spcPts val="5229"/>
              </a:lnSpc>
            </a:pPr>
            <a:r>
              <a:rPr lang="en-US" sz="3309" spc="145" dirty="0">
                <a:solidFill>
                  <a:srgbClr val="000000"/>
                </a:solidFill>
                <a:latin typeface="Canva Sans"/>
              </a:rPr>
              <a:t>The broadcast ID, together with the IP address of node, uniquely identifies every RREQ</a:t>
            </a:r>
          </a:p>
          <a:p>
            <a:pPr marL="714628" lvl="1" indent="-357314">
              <a:lnSpc>
                <a:spcPts val="5229"/>
              </a:lnSpc>
              <a:buFont typeface="Arial"/>
              <a:buChar char="•"/>
            </a:pPr>
            <a:r>
              <a:rPr lang="en-US" sz="3309" spc="145" dirty="0">
                <a:solidFill>
                  <a:srgbClr val="000000"/>
                </a:solidFill>
                <a:latin typeface="Canva Sans"/>
              </a:rPr>
              <a:t>Intermediate mobile reply only if they have a route to the destination with a sequence number greater than or at least equal to that contained in the RREQ. To optimize the route performance, intermediate nodes record the address.</a:t>
            </a:r>
          </a:p>
          <a:p>
            <a:pPr>
              <a:lnSpc>
                <a:spcPts val="5229"/>
              </a:lnSpc>
            </a:pPr>
            <a:endParaRPr lang="en-US" sz="3309" spc="145" dirty="0">
              <a:solidFill>
                <a:srgbClr val="000000"/>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376629" y="1918342"/>
            <a:ext cx="15534741" cy="5596446"/>
          </a:xfrm>
          <a:prstGeom prst="rect">
            <a:avLst/>
          </a:prstGeom>
        </p:spPr>
        <p:txBody>
          <a:bodyPr lIns="0" tIns="0" rIns="0" bIns="0" rtlCol="0" anchor="t">
            <a:spAutoFit/>
          </a:bodyPr>
          <a:lstStyle/>
          <a:p>
            <a:pPr algn="just">
              <a:lnSpc>
                <a:spcPts val="5626"/>
              </a:lnSpc>
            </a:pPr>
            <a:r>
              <a:rPr lang="en-US" sz="3309" spc="324">
                <a:solidFill>
                  <a:srgbClr val="000000"/>
                </a:solidFill>
                <a:latin typeface="Canva Sans"/>
              </a:rPr>
              <a:t>From the above figure, since RREP (route reply packet) travels back to the reverse path, the nodes on this path set up their forward route entries to point to the node from which RREP had just be received.</a:t>
            </a:r>
          </a:p>
          <a:p>
            <a:pPr algn="just">
              <a:lnSpc>
                <a:spcPts val="5626"/>
              </a:lnSpc>
            </a:pPr>
            <a:r>
              <a:rPr lang="en-US" sz="3309" spc="324">
                <a:solidFill>
                  <a:srgbClr val="000000"/>
                </a:solidFill>
                <a:latin typeface="Canva Sans"/>
              </a:rPr>
              <a:t>These forward route records indicate the active forward route. The RREP continues traveling back along the reverse path till it reaches the initiator of the route discovery.</a:t>
            </a:r>
          </a:p>
          <a:p>
            <a:pPr algn="just">
              <a:lnSpc>
                <a:spcPts val="4633"/>
              </a:lnSpc>
            </a:pPr>
            <a:endParaRPr lang="en-US" sz="3309" spc="324">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133695" y="376682"/>
            <a:ext cx="16125605" cy="9466961"/>
          </a:xfrm>
          <a:prstGeom prst="rect">
            <a:avLst/>
          </a:prstGeom>
        </p:spPr>
        <p:txBody>
          <a:bodyPr lIns="0" tIns="0" rIns="0" bIns="0" rtlCol="0" anchor="t">
            <a:spAutoFit/>
          </a:bodyPr>
          <a:lstStyle/>
          <a:p>
            <a:pPr>
              <a:lnSpc>
                <a:spcPts val="4913"/>
              </a:lnSpc>
            </a:pPr>
            <a:r>
              <a:rPr lang="en-US" sz="3509" u="sng" dirty="0">
                <a:solidFill>
                  <a:srgbClr val="000000"/>
                </a:solidFill>
                <a:latin typeface="Canva Sans Bold"/>
              </a:rPr>
              <a:t>Advantages of Ad-hoc On Demand Distance Routing Vector </a:t>
            </a:r>
          </a:p>
          <a:p>
            <a:pPr>
              <a:lnSpc>
                <a:spcPts val="4913"/>
              </a:lnSpc>
            </a:pPr>
            <a:endParaRPr lang="en-US" sz="3509" u="sng" dirty="0">
              <a:solidFill>
                <a:srgbClr val="000000"/>
              </a:solidFill>
              <a:latin typeface="Canva Sans Bold"/>
            </a:endParaRPr>
          </a:p>
          <a:p>
            <a:pPr>
              <a:lnSpc>
                <a:spcPts val="4633"/>
              </a:lnSpc>
            </a:pPr>
            <a:r>
              <a:rPr lang="en-US" sz="3309" dirty="0">
                <a:solidFill>
                  <a:srgbClr val="000000"/>
                </a:solidFill>
                <a:latin typeface="Canva Sans"/>
              </a:rPr>
              <a:t>⦁ No loop generation. This is because of the loop detection and prevention mechanisms as well as route maintenance.</a:t>
            </a:r>
          </a:p>
          <a:p>
            <a:pPr>
              <a:lnSpc>
                <a:spcPts val="4633"/>
              </a:lnSpc>
            </a:pPr>
            <a:r>
              <a:rPr lang="en-US" sz="3309" dirty="0">
                <a:solidFill>
                  <a:srgbClr val="000000"/>
                </a:solidFill>
                <a:latin typeface="Canva Sans"/>
              </a:rPr>
              <a:t>⦁ Reduced overhead. AODV initiates route discovery only when it needs to communicate hence reducing the unnecessary control message (overhead).</a:t>
            </a:r>
          </a:p>
          <a:p>
            <a:pPr>
              <a:lnSpc>
                <a:spcPts val="4633"/>
              </a:lnSpc>
            </a:pPr>
            <a:r>
              <a:rPr lang="en-US" sz="3309" dirty="0">
                <a:solidFill>
                  <a:srgbClr val="000000"/>
                </a:solidFill>
                <a:latin typeface="Canva Sans"/>
              </a:rPr>
              <a:t>⦁ Scalability since there is no loop generation. The network can be scaled easily as there is little worry about loops in the network.</a:t>
            </a:r>
          </a:p>
          <a:p>
            <a:pPr>
              <a:lnSpc>
                <a:spcPts val="4913"/>
              </a:lnSpc>
            </a:pPr>
            <a:endParaRPr lang="en-US" sz="3309" dirty="0">
              <a:solidFill>
                <a:srgbClr val="000000"/>
              </a:solidFill>
              <a:latin typeface="Canva Sans"/>
            </a:endParaRPr>
          </a:p>
          <a:p>
            <a:pPr>
              <a:lnSpc>
                <a:spcPts val="4913"/>
              </a:lnSpc>
            </a:pPr>
            <a:r>
              <a:rPr lang="en-US" sz="3509" u="sng" dirty="0">
                <a:solidFill>
                  <a:srgbClr val="000000"/>
                </a:solidFill>
                <a:latin typeface="Canva Sans Bold"/>
              </a:rPr>
              <a:t>Disadvantages of Ad-hoc On Demand Distance Routing Vector </a:t>
            </a:r>
          </a:p>
          <a:p>
            <a:pPr>
              <a:lnSpc>
                <a:spcPts val="4913"/>
              </a:lnSpc>
            </a:pPr>
            <a:endParaRPr lang="en-US" sz="3509" u="sng" dirty="0">
              <a:solidFill>
                <a:srgbClr val="000000"/>
              </a:solidFill>
              <a:latin typeface="Canva Sans Bold"/>
            </a:endParaRPr>
          </a:p>
          <a:p>
            <a:pPr>
              <a:lnSpc>
                <a:spcPts val="4633"/>
              </a:lnSpc>
            </a:pPr>
            <a:r>
              <a:rPr lang="en-US" sz="3309" dirty="0">
                <a:solidFill>
                  <a:srgbClr val="000000"/>
                </a:solidFill>
                <a:latin typeface="Canva Sans"/>
              </a:rPr>
              <a:t>⦁ A delayed protocol due to route-discovery process, route request flooding and other network dynamics.</a:t>
            </a:r>
          </a:p>
          <a:p>
            <a:pPr>
              <a:lnSpc>
                <a:spcPts val="4633"/>
              </a:lnSpc>
            </a:pPr>
            <a:r>
              <a:rPr lang="en-US" sz="3309" dirty="0">
                <a:solidFill>
                  <a:srgbClr val="000000"/>
                </a:solidFill>
                <a:latin typeface="Canva Sans"/>
              </a:rPr>
              <a:t>⦁ AODV may also take a long time to build the routing table.</a:t>
            </a:r>
          </a:p>
          <a:p>
            <a:pPr>
              <a:lnSpc>
                <a:spcPts val="4633"/>
              </a:lnSpc>
            </a:pPr>
            <a:r>
              <a:rPr lang="en-US" sz="3309" dirty="0">
                <a:solidFill>
                  <a:srgbClr val="000000"/>
                </a:solidFill>
                <a:latin typeface="Canva Sans"/>
              </a:rPr>
              <a:t>⦁ AODV consumes a large share of the bandwidth.</a:t>
            </a:r>
          </a:p>
          <a:p>
            <a:pPr>
              <a:lnSpc>
                <a:spcPts val="4633"/>
              </a:lnSpc>
            </a:pPr>
            <a:endParaRPr lang="en-US" sz="3309" dirty="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854</Words>
  <Application>Microsoft Office PowerPoint</Application>
  <PresentationFormat>Custom</PresentationFormat>
  <Paragraphs>67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Codec Pro ExtraBold Italics</vt:lpstr>
      <vt:lpstr>Open Sauce</vt:lpstr>
      <vt:lpstr>Canva Sans</vt:lpstr>
      <vt:lpstr>Codec Pro ExtraBold Bold</vt:lpstr>
      <vt:lpstr>Canva Sans Bold</vt:lpstr>
      <vt:lpstr>Arial</vt:lpstr>
      <vt:lpstr>Calibri</vt:lpstr>
      <vt:lpstr>Codec Pro ExtraBold</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hoc On-Demand Distance Vector(AODV) Routing</dc:title>
  <cp:lastModifiedBy>Felix</cp:lastModifiedBy>
  <cp:revision>9</cp:revision>
  <dcterms:created xsi:type="dcterms:W3CDTF">2006-08-16T00:00:00Z</dcterms:created>
  <dcterms:modified xsi:type="dcterms:W3CDTF">2024-03-05T12:04:26Z</dcterms:modified>
  <dc:identifier>DAF-k3yvYjY</dc:identifier>
</cp:coreProperties>
</file>