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59" r:id="rId7"/>
    <p:sldId id="267" r:id="rId8"/>
    <p:sldId id="263" r:id="rId9"/>
    <p:sldId id="262" r:id="rId10"/>
    <p:sldId id="266" r:id="rId11"/>
    <p:sldId id="264" r:id="rId12"/>
    <p:sldId id="269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06E89-1914-4282-83D0-CF2D6EEB20BF}" type="datetimeFigureOut">
              <a:rPr lang="pt-BR" smtClean="0"/>
              <a:pPr/>
              <a:t>17/06/2020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99581-D8F2-49D6-8A7D-78CDEFDCAB3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D33B-256B-4B2B-A858-A2AA62D484CA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AA44-98E7-4F79-AAFF-CAB1F92FA9E1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6BF-AC82-475F-B309-A4F46DF4E367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BC7A-DEA1-4C2D-B876-EFDD4F6A08F7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6C5C-802A-4F34-80BB-4E3AC462C989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FAFD-9B1B-42B0-9E2D-BDB4D89C924B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1F59-2CD7-4884-AB80-A146D53DEFD4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FED9-202B-4112-8417-B1A6923F6BF3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FE40-4E13-4BAF-8821-6CA36DF1DE96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C1BF-DBC6-48A9-993A-5F5D7C7A756A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6D34-F2CF-43BE-8A4C-A81A98375CB9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4FA7-EF06-4BF3-95CE-439E9D199B26}" type="datetime1">
              <a:rPr lang="pt-BR" smtClean="0"/>
              <a:pPr/>
              <a:t>17/06/2020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A3723-89DC-4A28-A1E9-534B9EBB2B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e.usp.br/~pf/algoritmos/aulas/ordena.html" TargetMode="External"/><Relationship Id="rId2" Type="http://schemas.openxmlformats.org/officeDocument/2006/relationships/hyperlink" Target="http://pt.wikipedia.org/wiki/Algoritmos_de_ordena%C3%A7%C3%A3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An%C3%A1lise_l%C3%A9xi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Heapsort" TargetMode="External"/><Relationship Id="rId3" Type="http://schemas.openxmlformats.org/officeDocument/2006/relationships/hyperlink" Target="http://pt.wikipedia.org/wiki/Selection_sort" TargetMode="External"/><Relationship Id="rId7" Type="http://schemas.openxmlformats.org/officeDocument/2006/relationships/hyperlink" Target="http://pt.wikipedia.org/wiki/Merge_sort" TargetMode="External"/><Relationship Id="rId12" Type="http://schemas.openxmlformats.org/officeDocument/2006/relationships/hyperlink" Target="http://pt.wikipedia.org/wiki/Cocktail_sort" TargetMode="External"/><Relationship Id="rId2" Type="http://schemas.openxmlformats.org/officeDocument/2006/relationships/hyperlink" Target="http://pt.wikipedia.org/wiki/Bubble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Quick_sort" TargetMode="External"/><Relationship Id="rId11" Type="http://schemas.openxmlformats.org/officeDocument/2006/relationships/hyperlink" Target="http://pt.wikipedia.org/wiki/Bucket_sort" TargetMode="External"/><Relationship Id="rId5" Type="http://schemas.openxmlformats.org/officeDocument/2006/relationships/hyperlink" Target="http://pt.wikipedia.org/wiki/Count_sort" TargetMode="External"/><Relationship Id="rId10" Type="http://schemas.openxmlformats.org/officeDocument/2006/relationships/hyperlink" Target="http://pt.wikipedia.org/wiki/Radix_sort" TargetMode="External"/><Relationship Id="rId4" Type="http://schemas.openxmlformats.org/officeDocument/2006/relationships/hyperlink" Target="http://pt.wikipedia.org/wiki/Insertion_sort" TargetMode="External"/><Relationship Id="rId9" Type="http://schemas.openxmlformats.org/officeDocument/2006/relationships/hyperlink" Target="http://pt.wikipedia.org/wiki/Shell_sor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Divis%C3%A3o_e_conquista" TargetMode="External"/><Relationship Id="rId2" Type="http://schemas.openxmlformats.org/officeDocument/2006/relationships/hyperlink" Target="http://pt.wikipedia.org/wiki/Ordena%C3%A7%C3%A3o_est%C3%A1v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t.wikipedia.org/wiki/Recursividade_(ci%C3%AAncia_da_computa%C3%A7%C3%A3o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de Ordenação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sz="2400" i="1" dirty="0">
              <a:solidFill>
                <a:schemeClr val="tx1"/>
              </a:solidFill>
            </a:endParaRPr>
          </a:p>
          <a:p>
            <a:endParaRPr lang="pt-BR" sz="2400" i="1" dirty="0">
              <a:solidFill>
                <a:schemeClr val="tx1"/>
              </a:solidFill>
            </a:endParaRPr>
          </a:p>
          <a:p>
            <a:r>
              <a:rPr lang="pt-BR" sz="2400" i="1" dirty="0">
                <a:solidFill>
                  <a:schemeClr val="tx1"/>
                </a:solidFill>
              </a:rPr>
              <a:t>Prof. </a:t>
            </a:r>
            <a:r>
              <a:rPr lang="pt-BR" sz="2400" i="1">
                <a:solidFill>
                  <a:schemeClr val="tx1"/>
                </a:solidFill>
              </a:rPr>
              <a:t>Rosana</a:t>
            </a:r>
            <a:endParaRPr lang="pt-BR" sz="2400" i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118644" cy="432048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QuickSort</a:t>
            </a:r>
            <a:r>
              <a:rPr lang="pt-BR" dirty="0"/>
              <a:t> – outra versão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swap(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* a,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* b) { 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= *a;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*a = *b;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*b =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partition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right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i, j;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for (j =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+ 1; j &lt;=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right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; ++j) { 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[j] &lt;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    ++i;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    swap(&amp;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[i], &amp;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[j]);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swap(&amp;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], &amp;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right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right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   r =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partition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right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left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, r - 1);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, r + 1, </a:t>
            </a:r>
            <a:r>
              <a:rPr lang="pt-BR" sz="1350" b="1" dirty="0" err="1">
                <a:latin typeface="Courier New" pitchFamily="49" charset="0"/>
                <a:cs typeface="Courier New" pitchFamily="49" charset="0"/>
              </a:rPr>
              <a:t>right</a:t>
            </a:r>
            <a:r>
              <a:rPr lang="pt-BR" sz="13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marL="0" indent="0">
              <a:buNone/>
            </a:pPr>
            <a:r>
              <a:rPr lang="pt-BR" sz="135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MergeSort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O Merge </a:t>
            </a:r>
            <a:r>
              <a:rPr lang="pt-BR" dirty="0" err="1"/>
              <a:t>sort</a:t>
            </a:r>
            <a:r>
              <a:rPr lang="pt-BR" dirty="0"/>
              <a:t>, ou ordenação por intercalação, também é um exemplo de algoritmo de ordenação do tipo </a:t>
            </a:r>
            <a:r>
              <a:rPr lang="pt-BR" dirty="0" err="1"/>
              <a:t>dividir-para-conquistar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Sua idéia básica é criar uma </a:t>
            </a:r>
            <a:r>
              <a:rPr lang="pt-BR" dirty="0" err="1"/>
              <a:t>sequência</a:t>
            </a:r>
            <a:r>
              <a:rPr lang="pt-BR" dirty="0"/>
              <a:t> ordenada a partir de duas outras também ordenadas. Para isso, ele divide a </a:t>
            </a:r>
            <a:r>
              <a:rPr lang="pt-BR" dirty="0" err="1"/>
              <a:t>sequência</a:t>
            </a:r>
            <a:r>
              <a:rPr lang="pt-BR" dirty="0"/>
              <a:t> original em pares de dados, ordena-as; depois as agrupa em </a:t>
            </a:r>
            <a:r>
              <a:rPr lang="pt-BR" dirty="0" err="1"/>
              <a:t>sequências</a:t>
            </a:r>
            <a:r>
              <a:rPr lang="pt-BR" dirty="0"/>
              <a:t> de quatro elementos, e assim por diante,  até ter toda a </a:t>
            </a:r>
            <a:r>
              <a:rPr lang="pt-BR" dirty="0" err="1"/>
              <a:t>sequência</a:t>
            </a:r>
            <a:r>
              <a:rPr lang="pt-BR" dirty="0"/>
              <a:t> dividida em apenas duas partes. Estas 2 partes são então combinadas para se chegar ao resultado final. </a:t>
            </a:r>
            <a:r>
              <a:rPr lang="pt-BR" i="1" dirty="0"/>
              <a:t>(</a:t>
            </a:r>
            <a:r>
              <a:rPr lang="pt-BR" i="1" dirty="0" err="1"/>
              <a:t>wikipédia</a:t>
            </a:r>
            <a:r>
              <a:rPr lang="pt-BR" i="1" dirty="0"/>
              <a:t>)</a:t>
            </a:r>
            <a:endParaRPr lang="pt-BR" dirty="0"/>
          </a:p>
          <a:p>
            <a:pPr>
              <a:buNone/>
            </a:pPr>
            <a:r>
              <a:rPr lang="pt-BR" dirty="0"/>
              <a:t> Portanto, os 3 passos seguidos pelo </a:t>
            </a:r>
            <a:r>
              <a:rPr lang="pt-BR" dirty="0" err="1"/>
              <a:t>MergeSort</a:t>
            </a:r>
            <a:r>
              <a:rPr lang="pt-BR" dirty="0"/>
              <a:t> são: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Dividir: Dividir os dados em </a:t>
            </a:r>
            <a:r>
              <a:rPr lang="pt-BR" dirty="0" err="1"/>
              <a:t>subsequências</a:t>
            </a:r>
            <a:r>
              <a:rPr lang="pt-BR" dirty="0"/>
              <a:t> pequenas;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Conquistar: Classificar as duas metades recursivamente aplicando o merge </a:t>
            </a:r>
            <a:r>
              <a:rPr lang="pt-BR" dirty="0" err="1"/>
              <a:t>sort</a:t>
            </a:r>
            <a:r>
              <a:rPr lang="pt-BR" dirty="0"/>
              <a:t>;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Combinar: Juntar as duas metades em um único conjunto já ordenado.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pt-BR" dirty="0"/>
              <a:t>MERGESORT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51520" y="980728"/>
            <a:ext cx="79928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#define TAMANHO 50</a:t>
            </a:r>
          </a:p>
          <a:p>
            <a:endParaRPr lang="pt-BR" sz="2000" dirty="0"/>
          </a:p>
          <a:p>
            <a:r>
              <a:rPr lang="pt-BR" sz="2000" dirty="0" err="1"/>
              <a:t>void</a:t>
            </a:r>
            <a:r>
              <a:rPr lang="pt-BR" sz="2000" dirty="0"/>
              <a:t> intercala (</a:t>
            </a:r>
            <a:r>
              <a:rPr lang="pt-BR" sz="2000" dirty="0" err="1"/>
              <a:t>int</a:t>
            </a:r>
            <a:r>
              <a:rPr lang="pt-BR" sz="2000" dirty="0"/>
              <a:t> p, </a:t>
            </a:r>
            <a:r>
              <a:rPr lang="pt-BR" sz="2000" dirty="0" err="1"/>
              <a:t>int</a:t>
            </a:r>
            <a:r>
              <a:rPr lang="pt-BR" sz="2000" dirty="0"/>
              <a:t> q, </a:t>
            </a:r>
            <a:r>
              <a:rPr lang="pt-BR" sz="2000" dirty="0" err="1"/>
              <a:t>int</a:t>
            </a:r>
            <a:r>
              <a:rPr lang="pt-BR" sz="2000" dirty="0"/>
              <a:t> r, </a:t>
            </a:r>
            <a:r>
              <a:rPr lang="pt-BR" sz="2000" dirty="0" err="1"/>
              <a:t>int</a:t>
            </a:r>
            <a:r>
              <a:rPr lang="pt-BR" sz="2000" dirty="0"/>
              <a:t> v[]) {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int</a:t>
            </a:r>
            <a:r>
              <a:rPr lang="pt-BR" sz="2000" dirty="0"/>
              <a:t> i, j, k, *w;</a:t>
            </a:r>
          </a:p>
          <a:p>
            <a:r>
              <a:rPr lang="pt-BR" sz="2000" dirty="0"/>
              <a:t>   w = (</a:t>
            </a:r>
            <a:r>
              <a:rPr lang="pt-BR" sz="2000" dirty="0" err="1"/>
              <a:t>int</a:t>
            </a:r>
            <a:r>
              <a:rPr lang="pt-BR" sz="2000" dirty="0"/>
              <a:t>*)</a:t>
            </a:r>
            <a:r>
              <a:rPr lang="pt-BR" sz="2000" dirty="0" err="1"/>
              <a:t>malloc</a:t>
            </a:r>
            <a:r>
              <a:rPr lang="pt-BR" sz="2000" dirty="0"/>
              <a:t> ((r-p) * </a:t>
            </a:r>
            <a:r>
              <a:rPr lang="pt-BR" sz="2000" dirty="0" err="1"/>
              <a:t>sizeof</a:t>
            </a:r>
            <a:r>
              <a:rPr lang="pt-BR" sz="2000" dirty="0"/>
              <a:t> (</a:t>
            </a:r>
            <a:r>
              <a:rPr lang="pt-BR" sz="2000" dirty="0" err="1"/>
              <a:t>int</a:t>
            </a:r>
            <a:r>
              <a:rPr lang="pt-BR" sz="2000" dirty="0"/>
              <a:t>));</a:t>
            </a:r>
          </a:p>
          <a:p>
            <a:r>
              <a:rPr lang="pt-BR" sz="2000" dirty="0"/>
              <a:t>   i = p; j = q;</a:t>
            </a:r>
          </a:p>
          <a:p>
            <a:r>
              <a:rPr lang="pt-BR" sz="2000" dirty="0"/>
              <a:t>   k = 0;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while</a:t>
            </a:r>
            <a:r>
              <a:rPr lang="pt-BR" sz="2000" dirty="0"/>
              <a:t> (i &lt; q &amp;&amp; j &lt; r) {</a:t>
            </a:r>
          </a:p>
          <a:p>
            <a:r>
              <a:rPr lang="pt-BR" sz="2000" dirty="0"/>
              <a:t>      </a:t>
            </a:r>
            <a:r>
              <a:rPr lang="pt-BR" sz="2000" dirty="0" err="1"/>
              <a:t>if</a:t>
            </a:r>
            <a:r>
              <a:rPr lang="pt-BR" sz="2000" dirty="0"/>
              <a:t> (v[i] &lt;= v[j])  w[k++] = v[i++];</a:t>
            </a:r>
          </a:p>
          <a:p>
            <a:r>
              <a:rPr lang="pt-BR" sz="2000" dirty="0"/>
              <a:t>      </a:t>
            </a:r>
            <a:r>
              <a:rPr lang="pt-BR" sz="2000" dirty="0" err="1"/>
              <a:t>else</a:t>
            </a:r>
            <a:r>
              <a:rPr lang="pt-BR" sz="2000" dirty="0"/>
              <a:t>  w[k++] = v[j++];</a:t>
            </a:r>
          </a:p>
          <a:p>
            <a:r>
              <a:rPr lang="pt-BR" sz="2000" dirty="0"/>
              <a:t>   }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while</a:t>
            </a:r>
            <a:r>
              <a:rPr lang="pt-BR" sz="2000" dirty="0"/>
              <a:t> (i &lt; q)  w[k++] = v[i++];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while</a:t>
            </a:r>
            <a:r>
              <a:rPr lang="pt-BR" sz="2000" dirty="0"/>
              <a:t> (j &lt; r)  w[k++] = v[j++];</a:t>
            </a:r>
          </a:p>
          <a:p>
            <a:r>
              <a:rPr lang="pt-BR" sz="2000" dirty="0"/>
              <a:t>   for (i = p; i &lt; r; ++i)  v[i] = w[i-p];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free</a:t>
            </a:r>
            <a:r>
              <a:rPr lang="pt-BR" sz="2000" dirty="0"/>
              <a:t> (w);</a:t>
            </a:r>
          </a:p>
          <a:p>
            <a:r>
              <a:rPr lang="pt-BR" sz="2000" dirty="0"/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04048" y="126876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mergesort</a:t>
            </a:r>
            <a:r>
              <a:rPr lang="pt-BR" sz="2000" dirty="0"/>
              <a:t> (</a:t>
            </a:r>
            <a:r>
              <a:rPr lang="pt-BR" sz="2000" dirty="0" err="1"/>
              <a:t>int</a:t>
            </a:r>
            <a:r>
              <a:rPr lang="pt-BR" sz="2000" dirty="0"/>
              <a:t> p, </a:t>
            </a:r>
            <a:r>
              <a:rPr lang="pt-BR" sz="2000" dirty="0" err="1"/>
              <a:t>int</a:t>
            </a:r>
            <a:r>
              <a:rPr lang="pt-BR" sz="2000" dirty="0"/>
              <a:t> r, </a:t>
            </a:r>
            <a:r>
              <a:rPr lang="pt-BR" sz="2000" dirty="0" err="1"/>
              <a:t>int</a:t>
            </a:r>
            <a:r>
              <a:rPr lang="pt-BR" sz="2000" dirty="0"/>
              <a:t> v[]) {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if</a:t>
            </a:r>
            <a:r>
              <a:rPr lang="pt-BR" sz="2000" dirty="0"/>
              <a:t> (p &lt; r-1) {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int</a:t>
            </a:r>
            <a:r>
              <a:rPr lang="pt-BR" sz="2000" dirty="0"/>
              <a:t> q = (p + r)/2;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mergesort</a:t>
            </a:r>
            <a:r>
              <a:rPr lang="pt-BR" sz="2000" dirty="0"/>
              <a:t> (p, q, v);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mergesort</a:t>
            </a:r>
            <a:r>
              <a:rPr lang="pt-BR" sz="2000" dirty="0"/>
              <a:t> (q, r, v);</a:t>
            </a:r>
          </a:p>
          <a:p>
            <a:r>
              <a:rPr lang="pt-BR" sz="2000" dirty="0"/>
              <a:t>        intercala (p, q, r, v);</a:t>
            </a:r>
          </a:p>
          <a:p>
            <a:r>
              <a:rPr lang="pt-BR" sz="2000" dirty="0"/>
              <a:t>   }</a:t>
            </a:r>
          </a:p>
          <a:p>
            <a:r>
              <a:rPr lang="pt-BR" sz="2000" dirty="0"/>
              <a:t>}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2051720" y="357301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6690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Existem muitos métodos diferentes de ordenação de dados.</a:t>
            </a:r>
          </a:p>
          <a:p>
            <a:r>
              <a:rPr lang="pt-BR" dirty="0"/>
              <a:t>Métodos </a:t>
            </a:r>
            <a:r>
              <a:rPr lang="pt-BR" i="1" dirty="0"/>
              <a:t>“</a:t>
            </a:r>
            <a:r>
              <a:rPr lang="pt-BR" b="1" i="1" dirty="0" err="1"/>
              <a:t>inplace</a:t>
            </a:r>
            <a:r>
              <a:rPr lang="pt-BR" i="1" dirty="0"/>
              <a:t>” </a:t>
            </a:r>
            <a:r>
              <a:rPr lang="pt-BR" dirty="0"/>
              <a:t>significam que a ordenação vai ocorrer no próprio vetor (original).</a:t>
            </a:r>
          </a:p>
          <a:p>
            <a:r>
              <a:rPr lang="pt-BR" dirty="0"/>
              <a:t>A </a:t>
            </a:r>
            <a:r>
              <a:rPr lang="pt-BR" b="1" dirty="0"/>
              <a:t>estabilidade</a:t>
            </a:r>
            <a:r>
              <a:rPr lang="pt-BR" dirty="0"/>
              <a:t> também é um fator a se considerar. Ela se refere à ordem em que dados repetidos vão aparecer. Quando esta ordem é mantida diz-se que o algoritmo é estável.</a:t>
            </a:r>
          </a:p>
          <a:p>
            <a:r>
              <a:rPr lang="pt-BR" dirty="0"/>
              <a:t>O método mais indicado vai depender da quantidade e do grau de ordenação(ou, </a:t>
            </a:r>
            <a:r>
              <a:rPr lang="pt-BR" dirty="0" err="1"/>
              <a:t>desordenação</a:t>
            </a:r>
            <a:r>
              <a:rPr lang="pt-BR" dirty="0"/>
              <a:t>) dos mesmos.</a:t>
            </a:r>
          </a:p>
          <a:p>
            <a:r>
              <a:rPr lang="pt-BR" dirty="0"/>
              <a:t>Um fator a se considerar é a </a:t>
            </a:r>
            <a:r>
              <a:rPr lang="pt-BR" b="1" dirty="0"/>
              <a:t>complexidade </a:t>
            </a:r>
            <a:r>
              <a:rPr lang="pt-BR" dirty="0"/>
              <a:t>destes algoritmos. Esta medida se refere ao tempo estimado para que a ordenação ocorra.</a:t>
            </a:r>
          </a:p>
          <a:p>
            <a:r>
              <a:rPr lang="pt-BR" dirty="0"/>
              <a:t>Existem várias páginas na Internet tratando deste assunto. Muitas delas contem animações que mostram como o algoritmo se comporta.</a:t>
            </a:r>
          </a:p>
          <a:p>
            <a:r>
              <a:rPr lang="pt-BR" dirty="0"/>
              <a:t>Alguns links:</a:t>
            </a:r>
          </a:p>
          <a:p>
            <a:pPr lvl="1"/>
            <a:r>
              <a:rPr lang="pt-BR" dirty="0">
                <a:hlinkClick r:id="rId2"/>
              </a:rPr>
              <a:t>http://pt.wikipedia.org/wiki/Algoritmos_de_ordena%C3%A7%C3%A3o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http://www.ime.usp.br/~pf/algoritmos/aulas/ordena.html</a:t>
            </a:r>
            <a:endParaRPr lang="pt-BR" dirty="0"/>
          </a:p>
          <a:p>
            <a:pPr lvl="1"/>
            <a:r>
              <a:rPr lang="pt-BR" dirty="0"/>
              <a:t>animações</a:t>
            </a:r>
          </a:p>
          <a:p>
            <a:pPr lvl="2"/>
            <a:r>
              <a:rPr lang="pt-BR" i="1"/>
              <a:t>nicholasandre</a:t>
            </a:r>
            <a:r>
              <a:rPr lang="pt-BR" i="1" dirty="0"/>
              <a:t>.com.br/</a:t>
            </a:r>
            <a:r>
              <a:rPr lang="pt-BR" i="1" dirty="0" err="1"/>
              <a:t>sorting</a:t>
            </a:r>
            <a:r>
              <a:rPr lang="pt-BR" i="1" dirty="0"/>
              <a:t>/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algoritmos que colocam os elementos de uma dada </a:t>
            </a:r>
            <a:r>
              <a:rPr lang="pt-BR" dirty="0" err="1"/>
              <a:t>sequência</a:t>
            </a:r>
            <a:r>
              <a:rPr lang="pt-BR" dirty="0"/>
              <a:t> em uma certa ordem (ascendente/descendente).</a:t>
            </a:r>
          </a:p>
          <a:p>
            <a:r>
              <a:rPr lang="pt-BR" dirty="0"/>
              <a:t> As ordens mais usadas são a </a:t>
            </a:r>
            <a:r>
              <a:rPr lang="pt-BR" dirty="0">
                <a:hlinkClick r:id="rId2" tooltip="Análise léxica"/>
              </a:rPr>
              <a:t>numérica</a:t>
            </a:r>
            <a:r>
              <a:rPr lang="pt-BR" dirty="0"/>
              <a:t> e a </a:t>
            </a:r>
            <a:r>
              <a:rPr lang="pt-BR" dirty="0">
                <a:hlinkClick r:id="rId2" tooltip="Análise léxica"/>
              </a:rPr>
              <a:t>lexicográfica</a:t>
            </a:r>
            <a:r>
              <a:rPr lang="pt-BR" dirty="0"/>
              <a:t> (quando ordenamos palavras ou textos).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Os tipos de ordenação vão dos mais simples:</a:t>
            </a:r>
          </a:p>
          <a:p>
            <a:pPr lvl="1"/>
            <a:r>
              <a:rPr lang="fr-FR" dirty="0">
                <a:hlinkClick r:id="rId2" tooltip="Bubble sort"/>
              </a:rPr>
              <a:t>Bubble sort</a:t>
            </a:r>
            <a:r>
              <a:rPr lang="fr-FR" dirty="0"/>
              <a:t> (Ordenação por trocas)</a:t>
            </a:r>
          </a:p>
          <a:p>
            <a:pPr lvl="1"/>
            <a:r>
              <a:rPr lang="fr-FR" dirty="0">
                <a:hlinkClick r:id="rId3" tooltip="Selection sort"/>
              </a:rPr>
              <a:t>Selection sort</a:t>
            </a:r>
            <a:r>
              <a:rPr lang="fr-FR" dirty="0"/>
              <a:t>  (Ordenação por seleção)</a:t>
            </a:r>
          </a:p>
          <a:p>
            <a:pPr lvl="1"/>
            <a:r>
              <a:rPr lang="fr-FR" dirty="0">
                <a:hlinkClick r:id="rId4" tooltip="Insertion sort"/>
              </a:rPr>
              <a:t>Insertion sort</a:t>
            </a:r>
            <a:r>
              <a:rPr lang="fr-FR" dirty="0"/>
              <a:t>  (Ordenação por inserção)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r>
              <a:rPr lang="pt-BR" dirty="0"/>
              <a:t>Aos mais sofisticados como:</a:t>
            </a:r>
          </a:p>
          <a:p>
            <a:pPr lvl="1"/>
            <a:r>
              <a:rPr lang="pt-BR" dirty="0" err="1">
                <a:hlinkClick r:id="rId5" tooltip="Count sort"/>
              </a:rPr>
              <a:t>Count</a:t>
            </a:r>
            <a:r>
              <a:rPr lang="pt-BR" dirty="0">
                <a:hlinkClick r:id="rId5" tooltip="Count sort"/>
              </a:rPr>
              <a:t> </a:t>
            </a:r>
            <a:r>
              <a:rPr lang="pt-BR" dirty="0" err="1">
                <a:hlinkClick r:id="rId5" tooltip="Count sort"/>
              </a:rPr>
              <a:t>sort</a:t>
            </a:r>
            <a:r>
              <a:rPr lang="pt-BR" dirty="0"/>
              <a:t> </a:t>
            </a:r>
          </a:p>
          <a:p>
            <a:pPr lvl="1"/>
            <a:r>
              <a:rPr lang="pt-BR" dirty="0" err="1">
                <a:hlinkClick r:id="rId6" tooltip="Quick sort"/>
              </a:rPr>
              <a:t>Quick</a:t>
            </a:r>
            <a:r>
              <a:rPr lang="pt-BR" dirty="0">
                <a:hlinkClick r:id="rId6" tooltip="Quick sort"/>
              </a:rPr>
              <a:t> </a:t>
            </a:r>
            <a:r>
              <a:rPr lang="pt-BR" dirty="0" err="1">
                <a:hlinkClick r:id="rId6" tooltip="Quick sort"/>
              </a:rPr>
              <a:t>sort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7" tooltip="Merge sort"/>
              </a:rPr>
              <a:t>Merge </a:t>
            </a:r>
            <a:r>
              <a:rPr lang="pt-BR" dirty="0" err="1">
                <a:hlinkClick r:id="rId7" tooltip="Merge sort"/>
              </a:rPr>
              <a:t>sort</a:t>
            </a:r>
            <a:r>
              <a:rPr lang="pt-BR" dirty="0"/>
              <a:t> </a:t>
            </a:r>
          </a:p>
          <a:p>
            <a:pPr lvl="1"/>
            <a:r>
              <a:rPr lang="pt-BR" dirty="0" err="1">
                <a:hlinkClick r:id="rId8" tooltip="Heapsort"/>
              </a:rPr>
              <a:t>Heapsort</a:t>
            </a:r>
            <a:r>
              <a:rPr lang="pt-BR" dirty="0"/>
              <a:t> ...</a:t>
            </a:r>
          </a:p>
          <a:p>
            <a:pPr lvl="1"/>
            <a:r>
              <a:rPr lang="pt-BR" dirty="0">
                <a:hlinkClick r:id="rId9" tooltip="Shell sort"/>
              </a:rPr>
              <a:t>Shell </a:t>
            </a:r>
            <a:r>
              <a:rPr lang="pt-BR" dirty="0" err="1">
                <a:hlinkClick r:id="rId9" tooltip="Shell sort"/>
              </a:rPr>
              <a:t>sort</a:t>
            </a:r>
            <a:r>
              <a:rPr lang="pt-BR" dirty="0"/>
              <a:t> ...</a:t>
            </a:r>
          </a:p>
          <a:p>
            <a:pPr lvl="1"/>
            <a:r>
              <a:rPr lang="pt-BR" dirty="0" err="1">
                <a:hlinkClick r:id="rId10" tooltip="Radix sort"/>
              </a:rPr>
              <a:t>Radix</a:t>
            </a:r>
            <a:r>
              <a:rPr lang="pt-BR" dirty="0">
                <a:hlinkClick r:id="rId10" tooltip="Radix sort"/>
              </a:rPr>
              <a:t> </a:t>
            </a:r>
            <a:r>
              <a:rPr lang="pt-BR" dirty="0" err="1">
                <a:hlinkClick r:id="rId10" tooltip="Radix sort"/>
              </a:rPr>
              <a:t>sort</a:t>
            </a:r>
            <a:r>
              <a:rPr lang="pt-BR" dirty="0"/>
              <a:t> ...</a:t>
            </a:r>
          </a:p>
          <a:p>
            <a:pPr lvl="1"/>
            <a:r>
              <a:rPr lang="pt-BR" dirty="0" err="1">
                <a:hlinkClick r:id="rId11" tooltip="Bucket sort"/>
              </a:rPr>
              <a:t>Bucket</a:t>
            </a:r>
            <a:r>
              <a:rPr lang="pt-BR" dirty="0">
                <a:hlinkClick r:id="rId11" tooltip="Bucket sort"/>
              </a:rPr>
              <a:t> </a:t>
            </a:r>
            <a:r>
              <a:rPr lang="pt-BR" dirty="0" err="1">
                <a:hlinkClick r:id="rId11" tooltip="Bucket sort"/>
              </a:rPr>
              <a:t>sort</a:t>
            </a:r>
            <a:r>
              <a:rPr lang="pt-BR" dirty="0"/>
              <a:t> ...</a:t>
            </a:r>
          </a:p>
          <a:p>
            <a:pPr lvl="1"/>
            <a:r>
              <a:rPr lang="pt-BR" dirty="0" err="1">
                <a:hlinkClick r:id="rId12" tooltip="Cocktail sort"/>
              </a:rPr>
              <a:t>Cocktail</a:t>
            </a:r>
            <a:r>
              <a:rPr lang="pt-BR" dirty="0">
                <a:hlinkClick r:id="rId12" tooltip="Cocktail sort"/>
              </a:rPr>
              <a:t> </a:t>
            </a:r>
            <a:r>
              <a:rPr lang="pt-BR" dirty="0" err="1">
                <a:hlinkClick r:id="rId12" tooltip="Cocktail sort"/>
              </a:rPr>
              <a:t>sort</a:t>
            </a:r>
            <a:r>
              <a:rPr lang="pt-BR" dirty="0"/>
              <a:t> ...</a:t>
            </a:r>
          </a:p>
          <a:p>
            <a:pPr lvl="1">
              <a:buNone/>
            </a:pPr>
            <a:r>
              <a:rPr lang="pt-BR" dirty="0"/>
              <a:t>entre outros....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28670"/>
            <a:ext cx="8435280" cy="566868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7200" b="1" i="1" dirty="0" err="1"/>
              <a:t>Bubble</a:t>
            </a:r>
            <a:r>
              <a:rPr lang="pt-BR" sz="7200" b="1" i="1" dirty="0"/>
              <a:t> </a:t>
            </a:r>
            <a:r>
              <a:rPr lang="pt-BR" sz="7200" b="1" i="1" dirty="0" err="1"/>
              <a:t>sort</a:t>
            </a:r>
            <a:r>
              <a:rPr lang="pt-BR" sz="7200" dirty="0"/>
              <a:t>, ou ordenação por flutuação (literalmente "por bolha"), é um dos mais simples algoritmos de ordenação. A idéia é percorrer o vetor diversas vezes, a cada passagem fazendo flutuar para o topo o maior elemento da </a:t>
            </a:r>
            <a:r>
              <a:rPr lang="pt-BR" sz="7200" dirty="0" err="1"/>
              <a:t>sequência</a:t>
            </a:r>
            <a:r>
              <a:rPr lang="pt-BR" sz="7200" dirty="0"/>
              <a:t>. Essa movimentação lembra a forma como as bolhas em um tanque de água procuram seu próprio nível, e daí vem o nome do algoritmo.</a:t>
            </a:r>
          </a:p>
          <a:p>
            <a:pPr marL="0" indent="0">
              <a:buNone/>
            </a:pPr>
            <a:r>
              <a:rPr lang="pt-BR" sz="7200" dirty="0"/>
              <a:t>A complexidade desse algoritmo é de ordem quadrática, por isso, ele não é recomendado para situações que precisem de velocidade e operem com  grandes quantidades de dados. </a:t>
            </a:r>
            <a:r>
              <a:rPr lang="pt-BR" sz="7200" i="1" dirty="0"/>
              <a:t>(</a:t>
            </a:r>
            <a:r>
              <a:rPr lang="pt-BR" sz="7200" i="1" dirty="0" err="1"/>
              <a:t>wikipédia</a:t>
            </a:r>
            <a:r>
              <a:rPr lang="pt-BR" sz="7200" i="1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bubble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i,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,trocou;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do {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  trocou = 0; </a:t>
            </a:r>
            <a:r>
              <a:rPr lang="pt-BR" sz="7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//usado para otimizar o algoritmo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  for(i = 0; i &lt;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(v[i] &gt; v[i + 1]) { 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=v[i];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         v[i]=v[i+1];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         v[i+1]=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         trocou = 1; 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pt-BR" sz="72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7200" b="1" dirty="0">
                <a:latin typeface="Courier New" pitchFamily="49" charset="0"/>
                <a:cs typeface="Courier New" pitchFamily="49" charset="0"/>
              </a:rPr>
              <a:t>(trocou); </a:t>
            </a:r>
          </a:p>
          <a:p>
            <a:pPr marL="0" indent="0">
              <a:buNone/>
            </a:pPr>
            <a:r>
              <a:rPr lang="pt-BR" sz="7200" b="1" dirty="0">
                <a:latin typeface="Courier New" pitchFamily="49" charset="0"/>
                <a:cs typeface="Courier New" pitchFamily="49" charset="0"/>
              </a:rPr>
              <a:t>} </a:t>
            </a:r>
            <a:endParaRPr lang="pt-BR" sz="72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4726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3800" b="1" i="1" dirty="0" err="1"/>
              <a:t>Selection</a:t>
            </a:r>
            <a:r>
              <a:rPr lang="pt-BR" sz="3800" b="1" i="1" dirty="0"/>
              <a:t> </a:t>
            </a:r>
            <a:r>
              <a:rPr lang="pt-BR" sz="3800" b="1" i="1" dirty="0" err="1"/>
              <a:t>sort</a:t>
            </a:r>
            <a:r>
              <a:rPr lang="pt-BR" sz="3800" b="1" i="1" dirty="0"/>
              <a:t>, </a:t>
            </a:r>
            <a:r>
              <a:rPr lang="pt-BR" sz="3800" i="1" dirty="0"/>
              <a:t>ou </a:t>
            </a:r>
            <a:r>
              <a:rPr lang="pt-BR" sz="3800" dirty="0"/>
              <a:t>ordenação por seleção, é um algoritmo de ordenação que procura passar sempre o menor valor do vetor para a primeira posição (ou o maior dependendo da ordem requerida), depois o de segundo menor valor para a segunda posição, e assim é feito sucessivamente com os (n-1) elementos restantes, até os últimos dois elementos</a:t>
            </a:r>
            <a:r>
              <a:rPr lang="pt-BR" dirty="0"/>
              <a:t>. </a:t>
            </a:r>
            <a:r>
              <a:rPr lang="pt-BR" i="1" dirty="0"/>
              <a:t>(</a:t>
            </a:r>
            <a:r>
              <a:rPr lang="pt-BR" i="1" dirty="0" err="1"/>
              <a:t>wikipédia</a:t>
            </a:r>
            <a:r>
              <a:rPr lang="pt-BR" i="1" dirty="0"/>
              <a:t>)</a:t>
            </a: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num[],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i, j,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for (i = 0; i &lt; (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-1); i++) {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= i;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for (j = (i+1); j &lt;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(num[j] &lt; num[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= j; 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(i !=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swap = num[i];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  num[i] = num[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  num[</a:t>
            </a:r>
            <a:r>
              <a:rPr lang="pt-BR" sz="4500" b="1" dirty="0" err="1">
                <a:latin typeface="Courier New" pitchFamily="49" charset="0"/>
                <a:cs typeface="Courier New" pitchFamily="49" charset="0"/>
              </a:rPr>
              <a:t>min</a:t>
            </a:r>
            <a:r>
              <a:rPr lang="pt-BR" sz="4500" b="1" dirty="0">
                <a:latin typeface="Courier New" pitchFamily="49" charset="0"/>
                <a:cs typeface="Courier New" pitchFamily="49" charset="0"/>
              </a:rPr>
              <a:t>] = swap; 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pt-BR" sz="4500" b="1" dirty="0">
                <a:latin typeface="Courier New" pitchFamily="49" charset="0"/>
                <a:cs typeface="Courier New" pitchFamily="49" charset="0"/>
              </a:rPr>
              <a:t>} </a:t>
            </a:r>
            <a:endParaRPr lang="pt-BR" sz="45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3800" b="1" i="1" dirty="0" err="1"/>
              <a:t>Insertion</a:t>
            </a:r>
            <a:r>
              <a:rPr lang="pt-BR" sz="3800" b="1" i="1" dirty="0"/>
              <a:t> </a:t>
            </a:r>
            <a:r>
              <a:rPr lang="pt-BR" sz="3800" b="1" i="1" dirty="0" err="1"/>
              <a:t>sort</a:t>
            </a:r>
            <a:r>
              <a:rPr lang="pt-BR" sz="3800" dirty="0"/>
              <a:t>, ou </a:t>
            </a:r>
            <a:r>
              <a:rPr lang="pt-BR" sz="3800" i="1" dirty="0"/>
              <a:t>ordenação por inserção</a:t>
            </a:r>
            <a:r>
              <a:rPr lang="pt-BR" sz="3800" dirty="0"/>
              <a:t>, é um algoritmo simples e eficiente quando aplicado a um pequeno número de elementos pouco desordenados. </a:t>
            </a:r>
          </a:p>
          <a:p>
            <a:pPr marL="0" indent="0">
              <a:buNone/>
            </a:pPr>
            <a:r>
              <a:rPr lang="pt-BR" sz="3800" dirty="0"/>
              <a:t>Em termos gerais, ele percorre um vetor de elementos da esquerda para a direita e à medida que avança vai deixando os elementos mais à esquerda ordenados. </a:t>
            </a:r>
          </a:p>
          <a:p>
            <a:pPr marL="0" indent="0">
              <a:buNone/>
            </a:pPr>
            <a:r>
              <a:rPr lang="pt-BR" sz="3800" dirty="0"/>
              <a:t>O algoritmo de inserção funciona da mesma maneira com que muitas pessoas ordenam cartas em um jogo de baralho como o pôquer. </a:t>
            </a:r>
            <a:r>
              <a:rPr lang="pt-BR" sz="4000" i="1" dirty="0"/>
              <a:t>(</a:t>
            </a:r>
            <a:r>
              <a:rPr lang="pt-BR" sz="4000" i="1" dirty="0" err="1"/>
              <a:t>wikipédia</a:t>
            </a:r>
            <a:r>
              <a:rPr lang="pt-BR" sz="4000" i="1" dirty="0"/>
              <a:t>)</a:t>
            </a:r>
            <a:endParaRPr lang="pt-BR" sz="3800" dirty="0"/>
          </a:p>
          <a:p>
            <a:pPr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62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6200" b="1" dirty="0" err="1"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pt-BR" sz="6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6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pt-BR" sz="6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n) { 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6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i, j, chave; 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for(j=1; j&lt;n; j++) {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     chave = v[j];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     i = j-1; 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62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6200" b="1" dirty="0">
                <a:latin typeface="Courier New" pitchFamily="49" charset="0"/>
                <a:cs typeface="Courier New" pitchFamily="49" charset="0"/>
              </a:rPr>
              <a:t>(i &gt;= 0 &amp;&amp; v[i] &gt; chave){ 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             v[i+1] = v[i];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             i--; 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     } 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      v[i+1] = chave; 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r>
              <a:rPr lang="pt-BR" sz="6200" b="1" dirty="0">
                <a:latin typeface="Courier New" pitchFamily="49" charset="0"/>
                <a:cs typeface="Courier New" pitchFamily="49" charset="0"/>
              </a:rPr>
              <a:t> 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pt-BR" dirty="0" err="1"/>
              <a:t>Count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692696"/>
            <a:ext cx="882047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 </a:t>
            </a:r>
            <a:r>
              <a:rPr lang="pt-BR" sz="1800" b="1" i="1" dirty="0"/>
              <a:t>Ordenação por contagem </a:t>
            </a:r>
            <a:r>
              <a:rPr lang="pt-BR" sz="1800" dirty="0"/>
              <a:t>é um método relativamente simples, mas que usa um vetor auxiliar de mesma dimensão do vetor original, o que pode ser ruim pois consome o dobro da memória em relação aos métodos de ordenação “</a:t>
            </a:r>
            <a:r>
              <a:rPr lang="pt-BR" sz="1800" i="1" dirty="0" err="1"/>
              <a:t>inplace</a:t>
            </a:r>
            <a:r>
              <a:rPr lang="pt-BR" sz="1800" dirty="0"/>
              <a:t>”.</a:t>
            </a:r>
          </a:p>
          <a:p>
            <a:pPr>
              <a:buNone/>
            </a:pPr>
            <a:r>
              <a:rPr lang="pt-BR" sz="1800" dirty="0"/>
              <a:t>São passados para a função o vetor original, o vetor ordenado e o tamanho de ambos.</a:t>
            </a:r>
          </a:p>
          <a:p>
            <a:pPr marL="0" indent="0">
              <a:buNone/>
            </a:pPr>
            <a:r>
              <a:rPr lang="pt-BR" sz="1800" dirty="0"/>
              <a:t>O método consiste em contar quantos elementos são menores que o examinado, este número será o índice do elemento durante a sua ordenação.</a:t>
            </a:r>
          </a:p>
          <a:p>
            <a:pPr>
              <a:buNone/>
            </a:pP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ordena_por_contagem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i,j,p;</a:t>
            </a:r>
          </a:p>
          <a:p>
            <a:pPr>
              <a:buNone/>
            </a:pPr>
            <a:r>
              <a:rPr lang="pt-B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//determinar a posição de cada elemento do vetor      //</a:t>
            </a:r>
            <a:r>
              <a:rPr lang="pt-BR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quando ordenado </a:t>
            </a:r>
            <a:endParaRPr lang="pt-BR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for(i=0;i&lt;n;i++){</a:t>
            </a:r>
          </a:p>
          <a:p>
            <a:pPr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  p=0;</a:t>
            </a:r>
          </a:p>
          <a:p>
            <a:pPr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  for(j=0;j&lt;n;j++)</a:t>
            </a:r>
          </a:p>
          <a:p>
            <a:pPr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[i]&gt;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[j]) p++;</a:t>
            </a:r>
          </a:p>
          <a:p>
            <a:pPr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[p]=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pt-BR" dirty="0" err="1"/>
              <a:t>QuickSort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3143272"/>
          </a:xfrm>
        </p:spPr>
        <p:txBody>
          <a:bodyPr>
            <a:noAutofit/>
          </a:bodyPr>
          <a:lstStyle/>
          <a:p>
            <a:r>
              <a:rPr lang="pt-BR" sz="1800" dirty="0"/>
              <a:t>O </a:t>
            </a:r>
            <a:r>
              <a:rPr lang="pt-BR" sz="1800" b="1" dirty="0" err="1"/>
              <a:t>Quicksort</a:t>
            </a:r>
            <a:r>
              <a:rPr lang="pt-BR" sz="1800" dirty="0"/>
              <a:t> é um método de ordenação muito rápido e eficiente, inventado por C. A. </a:t>
            </a:r>
            <a:r>
              <a:rPr lang="pt-BR" sz="1800" dirty="0" err="1"/>
              <a:t>Hoare</a:t>
            </a:r>
            <a:r>
              <a:rPr lang="pt-BR" sz="1800" dirty="0"/>
              <a:t> em 1960, quando visitou a Universidade de Moscou como estudante. Ele criou o '</a:t>
            </a:r>
            <a:r>
              <a:rPr lang="pt-BR" sz="1800" i="1" dirty="0" err="1"/>
              <a:t>Quicksort</a:t>
            </a:r>
            <a:r>
              <a:rPr lang="pt-BR" sz="1800" i="1" dirty="0"/>
              <a:t>’</a:t>
            </a:r>
            <a:r>
              <a:rPr lang="pt-BR" sz="1800" dirty="0"/>
              <a:t> ao tentar traduzir um dicionário de inglês para russo, ordenando as palavras, tendo como objetivo reduzir o problema original em subproblemas que pudessem ser resolvidos mais fácil e rapidamente. Foi publicado em 1962 após uma série de refinamentos. </a:t>
            </a:r>
            <a:r>
              <a:rPr lang="pt-BR" sz="1800" i="1" dirty="0"/>
              <a:t>(</a:t>
            </a:r>
            <a:r>
              <a:rPr lang="pt-BR" sz="1800" i="1" dirty="0" err="1"/>
              <a:t>wikipédia</a:t>
            </a:r>
            <a:r>
              <a:rPr lang="pt-BR" sz="1800" i="1" dirty="0"/>
              <a:t>)</a:t>
            </a:r>
            <a:endParaRPr lang="pt-BR" sz="1800" dirty="0"/>
          </a:p>
          <a:p>
            <a:r>
              <a:rPr lang="pt-BR" sz="1800" dirty="0"/>
              <a:t>O </a:t>
            </a:r>
            <a:r>
              <a:rPr lang="pt-BR" sz="1800" dirty="0" err="1"/>
              <a:t>Quicksort</a:t>
            </a:r>
            <a:r>
              <a:rPr lang="pt-BR" sz="1800" dirty="0"/>
              <a:t> é um algoritmo de ordenação </a:t>
            </a:r>
            <a:r>
              <a:rPr lang="pt-BR" sz="1800" dirty="0">
                <a:hlinkClick r:id="rId2" tooltip="Ordenação estável"/>
              </a:rPr>
              <a:t>não-estável</a:t>
            </a:r>
            <a:r>
              <a:rPr lang="pt-BR" sz="1800" dirty="0"/>
              <a:t> (isto é, dados iguais podem ficar fora da ordem original de entrada).</a:t>
            </a:r>
          </a:p>
          <a:p>
            <a:r>
              <a:rPr lang="pt-BR" sz="1800" dirty="0"/>
              <a:t>O </a:t>
            </a:r>
            <a:r>
              <a:rPr lang="pt-BR" sz="1800" dirty="0" err="1"/>
              <a:t>Quicksort</a:t>
            </a:r>
            <a:r>
              <a:rPr lang="pt-BR" sz="1800" dirty="0"/>
              <a:t> adota a estratégia de </a:t>
            </a:r>
            <a:r>
              <a:rPr lang="pt-BR" sz="1800" dirty="0">
                <a:hlinkClick r:id="rId3" tooltip="Divisão e conquista"/>
              </a:rPr>
              <a:t>divisão e conquista</a:t>
            </a:r>
            <a:r>
              <a:rPr lang="pt-BR" sz="1800" dirty="0"/>
              <a:t>. Os passos são:</a:t>
            </a:r>
          </a:p>
          <a:p>
            <a:pPr>
              <a:buNone/>
            </a:pPr>
            <a:endParaRPr lang="pt-BR" sz="1800" dirty="0"/>
          </a:p>
          <a:p>
            <a:pPr lvl="1">
              <a:buFont typeface="+mj-lt"/>
              <a:buAutoNum type="arabicPeriod"/>
            </a:pPr>
            <a:r>
              <a:rPr lang="pt-BR" sz="1600" dirty="0"/>
              <a:t>Escolher um elemento da lista, denominado </a:t>
            </a:r>
            <a:r>
              <a:rPr lang="pt-BR" sz="1600" i="1" dirty="0"/>
              <a:t>pivô</a:t>
            </a:r>
            <a:r>
              <a:rPr lang="pt-BR" sz="1600" dirty="0"/>
              <a:t>; </a:t>
            </a:r>
          </a:p>
          <a:p>
            <a:pPr lvl="1">
              <a:buFont typeface="+mj-lt"/>
              <a:buAutoNum type="arabicPeriod"/>
            </a:pPr>
            <a:r>
              <a:rPr lang="pt-BR" sz="1600" dirty="0"/>
              <a:t>Rearranjar a lista de forma que todos os elementos anteriores ao pivô sejam menores que ele, e todos os elementos posteriores ao pivô sejam maiores que ele. Ao final do processo o pivô estará em sua posição final e haverá duas </a:t>
            </a:r>
            <a:r>
              <a:rPr lang="pt-BR" sz="1600" dirty="0" err="1"/>
              <a:t>sublistas</a:t>
            </a:r>
            <a:r>
              <a:rPr lang="pt-BR" sz="1600" dirty="0"/>
              <a:t> não ordenadas. Essa operação é denominada </a:t>
            </a:r>
            <a:r>
              <a:rPr lang="pt-BR" sz="1600" i="1" dirty="0"/>
              <a:t>partição</a:t>
            </a:r>
            <a:r>
              <a:rPr lang="pt-BR" sz="1600" dirty="0"/>
              <a:t>; </a:t>
            </a:r>
          </a:p>
          <a:p>
            <a:pPr lvl="1">
              <a:buFont typeface="+mj-lt"/>
              <a:buAutoNum type="arabicPeriod"/>
            </a:pPr>
            <a:r>
              <a:rPr lang="pt-BR" sz="1600" dirty="0">
                <a:hlinkClick r:id="rId4" tooltip="Recursividade (ciência da computação)"/>
              </a:rPr>
              <a:t>Recursivamente</a:t>
            </a:r>
            <a:r>
              <a:rPr lang="pt-BR" sz="1600" dirty="0"/>
              <a:t> ordenar a </a:t>
            </a:r>
            <a:r>
              <a:rPr lang="pt-BR" sz="1600" dirty="0" err="1"/>
              <a:t>sublista</a:t>
            </a:r>
            <a:r>
              <a:rPr lang="pt-BR" sz="1600" dirty="0"/>
              <a:t> dos elementos menores e a </a:t>
            </a:r>
            <a:r>
              <a:rPr lang="pt-BR" sz="1600" dirty="0" err="1"/>
              <a:t>sublista</a:t>
            </a:r>
            <a:r>
              <a:rPr lang="pt-BR" sz="1600" dirty="0"/>
              <a:t> dos elementos maiores; </a:t>
            </a:r>
          </a:p>
          <a:p>
            <a:pPr lvl="1">
              <a:buFont typeface="+mj-lt"/>
              <a:buAutoNum type="arabicPeriod"/>
            </a:pPr>
            <a:r>
              <a:rPr lang="pt-BR" sz="1600" dirty="0"/>
              <a:t>A base da recursão são as listas de tamanho zero ou um, que estão sempre ordenadas. O processo é finito, pois a cada iteração pelo menos um elemento é posto em sua posição final e não será mais manipulado na iteração seguinte.</a:t>
            </a:r>
          </a:p>
          <a:p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-171400"/>
            <a:ext cx="8229600" cy="1008112"/>
          </a:xfrm>
        </p:spPr>
        <p:txBody>
          <a:bodyPr/>
          <a:lstStyle/>
          <a:p>
            <a:r>
              <a:rPr lang="pt-BR" dirty="0" err="1"/>
              <a:t>QuickSort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620688"/>
            <a:ext cx="8892480" cy="504825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primeiro,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ultimo){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//primeiro e último índices do vetor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i, j, m,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i=primeiro;  j=ultimo;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m=v[(i+j)/2];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do {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(v[i] &lt; m) i++;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(v[j] &gt; m) j--;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(i&lt;=j){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=v[i];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v[i]=v[j];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v[j]=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i++;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   j--;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}     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}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(i&lt;=j);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(primeiro &lt; j) 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//chamada recursiva da 1ª metade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(v,primeiro,j);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(ultimo &gt; i)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//chamada recursiva da 2ª metade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quicksort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(v,i,ultimo);</a:t>
            </a:r>
          </a:p>
          <a:p>
            <a:pPr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723-89DC-4A28-A1E9-534B9EBB2B3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7FC87E6C018B4EB0FD9F9612EFC673" ma:contentTypeVersion="2" ma:contentTypeDescription="Crie um novo documento." ma:contentTypeScope="" ma:versionID="696ea6cbd7cc1c84ebcfad21e7058630">
  <xsd:schema xmlns:xsd="http://www.w3.org/2001/XMLSchema" xmlns:xs="http://www.w3.org/2001/XMLSchema" xmlns:p="http://schemas.microsoft.com/office/2006/metadata/properties" xmlns:ns2="2a0a9f2f-a39e-42a0-b40f-6eb9115f5418" targetNamespace="http://schemas.microsoft.com/office/2006/metadata/properties" ma:root="true" ma:fieldsID="8e671f94fe07f1088e9472feb8dadb53" ns2:_="">
    <xsd:import namespace="2a0a9f2f-a39e-42a0-b40f-6eb9115f54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a9f2f-a39e-42a0-b40f-6eb9115f54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9B26F7-C926-4B7D-9A20-36373B51B062}"/>
</file>

<file path=customXml/itemProps2.xml><?xml version="1.0" encoding="utf-8"?>
<ds:datastoreItem xmlns:ds="http://schemas.openxmlformats.org/officeDocument/2006/customXml" ds:itemID="{36E0BB46-07C6-4802-8778-7FA7E6960C73}"/>
</file>

<file path=customXml/itemProps3.xml><?xml version="1.0" encoding="utf-8"?>
<ds:datastoreItem xmlns:ds="http://schemas.openxmlformats.org/officeDocument/2006/customXml" ds:itemID="{9DDC6A54-3003-4782-86D4-266F1D246008}"/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2026</Words>
  <Application>Microsoft Office PowerPoint</Application>
  <PresentationFormat>Apresentação na tela (4:3)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Tema do Office</vt:lpstr>
      <vt:lpstr>Algoritmos de Ordenação</vt:lpstr>
      <vt:lpstr>Algoritmos de Ordenação</vt:lpstr>
      <vt:lpstr>Algoritmos de Ordenação</vt:lpstr>
      <vt:lpstr>Bubble Sort</vt:lpstr>
      <vt:lpstr>Selection Sort</vt:lpstr>
      <vt:lpstr>Insertion Sort </vt:lpstr>
      <vt:lpstr>Count Sort</vt:lpstr>
      <vt:lpstr>QuickSort</vt:lpstr>
      <vt:lpstr>QuickSort</vt:lpstr>
      <vt:lpstr>QuickSort – outra versão</vt:lpstr>
      <vt:lpstr>MergeSort</vt:lpstr>
      <vt:lpstr>MERGESORT</vt:lpstr>
      <vt:lpstr>Considerações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Ordenação</dc:title>
  <dc:creator>professor</dc:creator>
  <cp:lastModifiedBy>Rosana Traversa</cp:lastModifiedBy>
  <cp:revision>32</cp:revision>
  <dcterms:created xsi:type="dcterms:W3CDTF">2010-04-12T19:28:09Z</dcterms:created>
  <dcterms:modified xsi:type="dcterms:W3CDTF">2020-06-17T19:29:53Z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0x010100AF7FC87E6C018B4EB0FD9F9612EFC673</vt:lpwstr>
  </property>
</Properties>
</file>