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256" r:id="rId2"/>
    <p:sldId id="257" r:id="rId3"/>
    <p:sldId id="258" r:id="rId4"/>
    <p:sldId id="270" r:id="rId5"/>
    <p:sldId id="259" r:id="rId6"/>
    <p:sldId id="260" r:id="rId7"/>
    <p:sldId id="262" r:id="rId8"/>
    <p:sldId id="261" r:id="rId9"/>
    <p:sldId id="263" r:id="rId10"/>
    <p:sldId id="264" r:id="rId11"/>
    <p:sldId id="271" r:id="rId12"/>
    <p:sldId id="266" r:id="rId13"/>
    <p:sldId id="268" r:id="rId14"/>
    <p:sldId id="267" r:id="rId15"/>
    <p:sldId id="269" r:id="rId16"/>
    <p:sldId id="265" r:id="rId17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422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9108C65-BBE4-40A3-A69D-EE6CEFF83C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F6CA465-01F0-4264-8368-922D1EEB1E1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1C04306-3985-4288-808F-1829C7D5A106}" type="datetimeFigureOut">
              <a:rPr lang="pt-BR"/>
              <a:pPr>
                <a:defRPr/>
              </a:pPr>
              <a:t>01/05/2020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B88B199D-5869-4017-A31D-344414306E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AC9FA3A6-B478-4EDD-B8A2-705EAB7CC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2AC142-E3C1-4339-9F6C-D12AB3C277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6766C3-A53A-4BF4-82CE-26E5DDA01D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407755A-F502-422B-A41E-14AE974F217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>
            <a:extLst>
              <a:ext uri="{FF2B5EF4-FFF2-40B4-BE49-F238E27FC236}">
                <a16:creationId xmlns:a16="http://schemas.microsoft.com/office/drawing/2014/main" id="{7E5F2631-D9B8-440E-9B5D-08C5CCC6BD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>
            <a:extLst>
              <a:ext uri="{FF2B5EF4-FFF2-40B4-BE49-F238E27FC236}">
                <a16:creationId xmlns:a16="http://schemas.microsoft.com/office/drawing/2014/main" id="{9E6DDB9D-ACC3-4BAE-A794-8939F702AB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17412" name="Espaço Reservado para Número de Slide 3">
            <a:extLst>
              <a:ext uri="{FF2B5EF4-FFF2-40B4-BE49-F238E27FC236}">
                <a16:creationId xmlns:a16="http://schemas.microsoft.com/office/drawing/2014/main" id="{76D3F505-659A-45C7-AAF1-B6A8407148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5D3E87-C889-415D-8C5A-475CBA7F7450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9B78F862-4E10-40B3-89B6-93AD968E57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1679D0F2-3595-4FBD-99BA-5D08C1B068F2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B1BBD2E2-61D3-4E98-A2A4-385B7CF8D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30817601-335C-4EB9-B62D-8BF02CF08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7A022704-B747-426F-A476-0AADA6346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69CFB99E-DB9B-4A61-9E0A-A73733C35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E51ED575-CD3C-4101-9B4C-1E6233533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993F3A53-3146-4520-A98F-F4963FE4E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738BA845-070C-4AE5-9152-F3465C639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E9FE382B-B390-4422-A3F5-03E48C795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23F7999D-58E7-4329-9747-B718BCBDC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6B4A9059-623F-4CD7-9B2A-222BA7B5A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09734EFD-18B7-4589-BF2D-608BFF8C8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D950AD94-65D3-4DDB-BB48-3A61C9713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FD11A12B-7DED-4E66-A23C-6CC6AA5C6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BC1A5E17-4552-44CB-B779-4F5356DEF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189A26E0-79A8-4122-B638-5EC473139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0464C024-51B8-4631-9B2B-57390F006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29B5AE1D-4B3F-4A81-9F23-0D055718A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2ED39B3A-8D8E-46AF-8DE4-0C3610FDA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AAB79C80-6E7B-487F-B2FC-87D5DC1C2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36C8B76F-9C8F-41A7-B276-490DF80EB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2CA6E753-3644-49DE-A41D-5BE92D822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23F5A61C-229F-4068-BAF6-FB5B3F797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49FACF55-9DEF-40DF-9478-2C04988F8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3ECB3E93-7848-4795-A4D9-C8152B07F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245D8D4D-6436-46A6-A8E0-52972C6A0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4DA57ACC-502D-439E-AD96-0DBEA3032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8F28B171-5A72-4D14-A2AB-61C7E1496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A6735AE5-6CCD-4617-80F8-0678EDFAF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2543DBD3-ABEB-4667-B3C9-24E9A94B7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93321320-32C3-458E-97B3-485F88203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1E9EEA01-723C-4334-9A80-A2EC4C4D9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A1DE5948-A464-4A06-9A22-5768AB5D67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pt-BR" altLang="en-US"/>
              <a:t>Clique para editar o estilo do título mestre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18B452AC-D03D-46EC-8C2A-A6AC8D5ADC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79007D03-B7DF-405E-BA18-460549C955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8B017232-ECBB-4A16-84CC-59BA4E2CC9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AC7084-316E-41F7-ADD4-0FF8065A80F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72049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68FD400-B11C-4760-95B9-D7BDED1D04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163FE4A-50B0-499C-AE5B-563B27958E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E5E4272-8368-4F74-A9AC-C692ED9DF7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E5A29-9700-4198-8BEC-7D34A197FA6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28893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4BD1771-724E-478E-A24D-F408068B36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F7CE733-1687-4E83-873E-01DA35108D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84AC2CC-1FCE-43A1-B7BE-3C5CC02D60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BC0DC-17CD-4247-9210-A160B5DEC99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73155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93342AC-F14E-480F-B842-83EFDB44D4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2738A95-4894-4883-AFF6-2DD5BEAC50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E526108-CE70-428F-BFC6-BE0EBE0FFE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5D179-0355-483B-868E-F2E4B4A432A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76464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04C12D8-C95C-4C05-AC54-970E6F4C75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36FF7D1-DCC0-4352-B72A-1A98511B41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48030CB-19AE-4510-A544-B978D8E34F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DEC6E-1278-4B5E-A83E-6CB59BFB555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4896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BC05DB-7718-431B-935E-FD0F8B7478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422B3D6-845E-4D28-91C9-AB25994FB8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071D0CC-4528-4F5A-B9A7-2D48C792A5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F37E7-7966-4165-8A9D-10C3453529D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03857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59A8994-A126-4443-B65C-BDF509BD8B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41AFCB5-5EF7-460E-8529-6D2FDE7021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AD5268D8-B8FA-45EA-8905-F9286D4182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A687FD-C3E5-4E5E-8186-88C17E81830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77134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4BB4012-4C5D-4E82-BFED-0D6B74EC5C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8B88AA-7F1D-415E-A32D-2BE14A2013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DE185EB-A51E-4C88-AC97-9D2540C608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319B2-22DF-478F-9CAE-EDE532E14945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5018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3DA59B4-B74F-4DA2-8638-14BB0FFFAE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4E8B4B7-77E1-4B83-926A-A07B8C8936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A049752-5228-4555-8671-1A0E7BC62E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6BE51-422F-49C7-95D2-18C5685516F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5807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C3F544-E201-495F-9898-1B3CF1EDAB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DF431A-5497-40F6-8D1F-B4C4412398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8A914A3-7FD3-4A91-8618-4003981B70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5D903-DD0C-4F07-A082-196197FDEA9A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30931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CF285A0-5162-456C-B431-CD17BD49DD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9B58F4B-930B-4349-91D5-2C7759A85B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D38C6CD-FE77-4CCD-98F2-A00C63E5E3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09477-4F0E-42BC-9883-E3AB82206B1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5245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CC627A7C-C8E2-409D-A8D0-9ACEBBB39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3B7D3B-80DA-46FE-9583-0E78555E4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6785639-EAA2-4053-A33F-2637CB76A7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E862418-8DC2-4128-8FE7-E54A2E8F36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2A9EBA0E-49F5-4C5C-9D5F-FAA6AC26F3D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90841607-A841-45C2-83F3-3684425421C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6BB173EF-BD0C-4503-88D7-B3DEA57A140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952EDADD-9874-4284-A925-57CDFA80CE7B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9856745C-00B0-434B-B351-44968B493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637EC62B-8790-478D-B2BA-ED49A696C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4A5DDF17-9834-4743-BAF2-904B5B562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9373728B-7121-4AAD-A06E-5E8FBEAB6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0941E596-1152-4AAF-92C2-FF8C67A2B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3C84E73F-AF7C-4B66-B846-90324F69B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EFD27BCA-B9CB-41B5-A552-288BCB9EC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753AA589-1D78-457C-8F81-7630EC13D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E804B24D-D70B-4AF6-B0EE-FAEBDBF5D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332CFED2-3BC7-4DF5-BC46-01067F1C8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896C337A-2BEF-4788-ABE0-48CE6013B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0921DBE9-349A-4C5C-AE25-6A6B0FDB0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06E5E4AD-6D62-4D65-87C7-2A567F3D6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106BACBF-AFA7-4117-8169-0EC376D47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95028C5B-8BFB-4B3A-9389-969021B29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E42CDD5B-E4D2-4F08-9BE5-327FDB6DF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9F17CDAB-8DBB-45F5-A058-F38A4C808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81072619-09EA-465A-8FBC-D1392E3F2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F78429F7-F5FE-4B15-BF79-A84C1B6CE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478647FE-8413-407E-9B7C-5810159DA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A68C8165-6324-4BA6-AE16-42B78C07A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BF51ECBF-68A2-420D-8367-23E843DD3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E8F20A86-F011-4891-8878-B963C8EC6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29C77CC1-C0AC-43C7-B2B0-76EFCD448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76953C09-4F6F-4DA5-BFEF-FF898AE0C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5CE941EF-64F4-4A68-A616-90B5B27AB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1D9CE82F-4BF3-4EA6-AE38-6DE659380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4FDA797C-9B8A-4592-8C15-E4FB6DB58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F3642D1B-B680-4107-B1EB-7592ED0D5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00B744DB-8D15-46FE-A7E8-B7DA63318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127687BC-8041-4EE1-BD95-D33B3D60C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59F682E-AB31-4997-9A54-D6C55A562E7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Listas encadeadas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FA6B1A0-77BF-4C61-B321-9C2A090878F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49313" y="3082925"/>
            <a:ext cx="62484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pt-BR" altLang="pt-BR" sz="2800"/>
          </a:p>
          <a:p>
            <a:pPr eaLnBrk="1" hangingPunct="1">
              <a:lnSpc>
                <a:spcPct val="90000"/>
              </a:lnSpc>
            </a:pPr>
            <a:endParaRPr lang="pt-BR" altLang="pt-BR" sz="2800"/>
          </a:p>
          <a:p>
            <a:pPr eaLnBrk="1" hangingPunct="1">
              <a:lnSpc>
                <a:spcPct val="90000"/>
              </a:lnSpc>
            </a:pPr>
            <a:endParaRPr lang="pt-BR" altLang="pt-BR" sz="2800"/>
          </a:p>
          <a:p>
            <a:pPr eaLnBrk="1" hangingPunct="1">
              <a:lnSpc>
                <a:spcPct val="90000"/>
              </a:lnSpc>
            </a:pPr>
            <a:endParaRPr lang="pt-BR" altLang="pt-BR" sz="2800"/>
          </a:p>
          <a:p>
            <a:pPr eaLnBrk="1" hangingPunct="1">
              <a:lnSpc>
                <a:spcPct val="90000"/>
              </a:lnSpc>
            </a:pPr>
            <a:r>
              <a:rPr lang="pt-BR" altLang="pt-BR" sz="2400" i="1"/>
              <a:t>Prof. Rosana Traversa</a:t>
            </a:r>
          </a:p>
        </p:txBody>
      </p:sp>
      <p:sp>
        <p:nvSpPr>
          <p:cNvPr id="4100" name="Espaço Reservado para Número de Slide 5">
            <a:extLst>
              <a:ext uri="{FF2B5EF4-FFF2-40B4-BE49-F238E27FC236}">
                <a16:creationId xmlns:a16="http://schemas.microsoft.com/office/drawing/2014/main" id="{60117581-FF8E-4DEA-A759-B8103E0E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38DDEB-89F2-4DFE-901C-B80E24BF531E}" type="slidenum">
              <a:rPr lang="pt-BR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pt-BR" altLang="en-US"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9D1DAC4-21B0-4E0B-912F-BB3CA8FA88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7543800" cy="1295400"/>
          </a:xfrm>
        </p:spPr>
        <p:txBody>
          <a:bodyPr/>
          <a:lstStyle/>
          <a:p>
            <a:pPr eaLnBrk="1" hangingPunct="1"/>
            <a:r>
              <a:rPr lang="pt-BR" altLang="pt-BR"/>
              <a:t>Listas encadeadas (busca)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C96ABCD-23EB-493E-883A-2AF5B406B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600" dirty="0"/>
              <a:t>Função de busca de um elemento na  lista: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200" b="1" dirty="0">
                <a:solidFill>
                  <a:srgbClr val="3399FF"/>
                </a:solidFill>
                <a:latin typeface="Courier New" panose="02070309020205020404" pitchFamily="49" charset="0"/>
              </a:rPr>
              <a:t>/* retorna o elemento ou NULL se não achou*/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Lista* </a:t>
            </a:r>
            <a:r>
              <a:rPr lang="pt-BR" altLang="pt-BR" sz="24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lista_busca</a:t>
            </a:r>
            <a:r>
              <a:rPr lang="pt-BR" altLang="pt-BR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(Lista* li, </a:t>
            </a:r>
            <a:r>
              <a:rPr lang="pt-BR" altLang="pt-BR" sz="24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 dado){</a:t>
            </a:r>
            <a:r>
              <a:rPr lang="pt-BR" altLang="pt-BR" sz="2400" b="1" dirty="0">
                <a:latin typeface="Courier New" panose="02070309020205020404" pitchFamily="49" charset="0"/>
              </a:rPr>
              <a:t>    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b="1" dirty="0">
                <a:solidFill>
                  <a:srgbClr val="3399FF"/>
                </a:solidFill>
                <a:latin typeface="Courier New" panose="02070309020205020404" pitchFamily="49" charset="0"/>
              </a:rPr>
              <a:t>//variável usada para percorrer a lista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  Lista *a;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  for(a=</a:t>
            </a:r>
            <a:r>
              <a:rPr lang="pt-BR" altLang="pt-BR" sz="24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li;a</a:t>
            </a:r>
            <a:r>
              <a:rPr lang="pt-BR" altLang="pt-BR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!=</a:t>
            </a:r>
            <a:r>
              <a:rPr lang="pt-BR" altLang="pt-BR" sz="24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NULL;a</a:t>
            </a:r>
            <a:r>
              <a:rPr lang="pt-BR" altLang="pt-BR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=a-&gt;</a:t>
            </a:r>
            <a:r>
              <a:rPr lang="pt-BR" altLang="pt-BR" sz="24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prox</a:t>
            </a:r>
            <a:r>
              <a:rPr lang="pt-BR" altLang="pt-BR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){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      </a:t>
            </a:r>
            <a:r>
              <a:rPr lang="pt-BR" altLang="pt-BR" sz="24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if</a:t>
            </a:r>
            <a:r>
              <a:rPr lang="pt-BR" altLang="pt-BR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(a-&gt;</a:t>
            </a:r>
            <a:r>
              <a:rPr lang="pt-BR" altLang="pt-BR" sz="24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info</a:t>
            </a:r>
            <a:r>
              <a:rPr lang="pt-BR" altLang="pt-BR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 == dado) </a:t>
            </a:r>
            <a:r>
              <a:rPr lang="pt-BR" altLang="pt-BR" sz="24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return</a:t>
            </a:r>
            <a:r>
              <a:rPr lang="pt-BR" altLang="pt-BR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 a;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  }        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return</a:t>
            </a:r>
            <a:r>
              <a:rPr lang="pt-BR" altLang="pt-BR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 NULL;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2400" b="1" dirty="0">
              <a:solidFill>
                <a:srgbClr val="3399FF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2200" b="1" dirty="0">
              <a:solidFill>
                <a:srgbClr val="3399FF"/>
              </a:solidFill>
              <a:latin typeface="Courier New" panose="02070309020205020404" pitchFamily="49" charset="0"/>
            </a:endParaRPr>
          </a:p>
        </p:txBody>
      </p:sp>
      <p:sp>
        <p:nvSpPr>
          <p:cNvPr id="12292" name="Espaço Reservado para Número de Slide 5">
            <a:extLst>
              <a:ext uri="{FF2B5EF4-FFF2-40B4-BE49-F238E27FC236}">
                <a16:creationId xmlns:a16="http://schemas.microsoft.com/office/drawing/2014/main" id="{10BB3E6D-96BC-40C9-B0C0-11F72892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ADF617-D26A-45CC-9457-9CCFCE947920}" type="slidenum">
              <a:rPr lang="pt-BR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pt-BR" altLang="en-US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0FF187B-7F83-46DF-B554-93252DDAF9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7543800" cy="1295400"/>
          </a:xfrm>
        </p:spPr>
        <p:txBody>
          <a:bodyPr/>
          <a:lstStyle/>
          <a:p>
            <a:pPr eaLnBrk="1" hangingPunct="1"/>
            <a:r>
              <a:rPr lang="pt-BR" altLang="pt-BR"/>
              <a:t>Listas encadeadas (remoção)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8E37571-9C3B-40B2-8F8E-4ECAE5BAC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7859713" cy="4646612"/>
          </a:xfrm>
        </p:spPr>
        <p:txBody>
          <a:bodyPr/>
          <a:lstStyle/>
          <a:p>
            <a:pPr eaLnBrk="1" hangingPunct="1">
              <a:spcAft>
                <a:spcPct val="35000"/>
              </a:spcAft>
            </a:pPr>
            <a:r>
              <a:rPr lang="pt-BR" altLang="pt-BR"/>
              <a:t>A retirada de um elemento da lista é um pouco mais complexa pois implica no religamento dos ponteiros.</a:t>
            </a:r>
          </a:p>
          <a:p>
            <a:pPr eaLnBrk="1" hangingPunct="1">
              <a:spcAft>
                <a:spcPct val="35000"/>
              </a:spcAft>
            </a:pPr>
            <a:endParaRPr lang="pt-BR" altLang="pt-BR"/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 sz="2800" b="1">
              <a:solidFill>
                <a:srgbClr val="3399FF"/>
              </a:solidFill>
              <a:latin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 b="1">
              <a:solidFill>
                <a:srgbClr val="3399FF"/>
              </a:solidFill>
              <a:latin typeface="Courier New" panose="02070309020205020404" pitchFamily="49" charset="0"/>
            </a:endParaRPr>
          </a:p>
        </p:txBody>
      </p:sp>
      <p:pic>
        <p:nvPicPr>
          <p:cNvPr id="13316" name="Picture 6">
            <a:extLst>
              <a:ext uri="{FF2B5EF4-FFF2-40B4-BE49-F238E27FC236}">
                <a16:creationId xmlns:a16="http://schemas.microsoft.com/office/drawing/2014/main" id="{DAA3AE20-3C0B-49D3-99C3-A84AD64AC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492500"/>
            <a:ext cx="50419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Espaço Reservado para Número de Slide 6">
            <a:extLst>
              <a:ext uri="{FF2B5EF4-FFF2-40B4-BE49-F238E27FC236}">
                <a16:creationId xmlns:a16="http://schemas.microsoft.com/office/drawing/2014/main" id="{5390CE48-D7A1-430E-A5E5-8542FDF8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3AA550-0E25-46AA-B040-2B5BB5038946}" type="slidenum">
              <a:rPr lang="pt-BR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pt-BR" altLang="en-US" sz="1000"/>
          </a:p>
        </p:txBody>
      </p:sp>
    </p:spTree>
    <p:extLst>
      <p:ext uri="{BB962C8B-B14F-4D97-AF65-F5344CB8AC3E}">
        <p14:creationId xmlns:p14="http://schemas.microsoft.com/office/powerpoint/2010/main" val="4199308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FEBF124-2726-45E0-9B6A-8A4BAAEEC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7543800" cy="1295400"/>
          </a:xfrm>
        </p:spPr>
        <p:txBody>
          <a:bodyPr/>
          <a:lstStyle/>
          <a:p>
            <a:pPr eaLnBrk="1" hangingPunct="1"/>
            <a:r>
              <a:rPr lang="pt-BR" altLang="pt-BR"/>
              <a:t>Listas encadeadas (remoção)</a:t>
            </a:r>
            <a:br>
              <a:rPr lang="pt-BR" altLang="pt-BR"/>
            </a:br>
            <a:endParaRPr lang="pt-BR" altLang="pt-BR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3501BBC-8324-40D5-B4ED-68471E970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686800" cy="58324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ct val="35000"/>
              </a:spcAft>
            </a:pPr>
            <a:r>
              <a:rPr lang="pt-BR" altLang="pt-BR" sz="1600" dirty="0"/>
              <a:t>Função que retira um elemento da  lista: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solidFill>
                  <a:srgbClr val="3399FF"/>
                </a:solidFill>
                <a:latin typeface="Courier New" panose="02070309020205020404" pitchFamily="49" charset="0"/>
              </a:rPr>
              <a:t>/* retorna o elemento ou a lista original*/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Lista* 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lista_retira</a:t>
            </a:r>
            <a:r>
              <a:rPr lang="pt-BR" altLang="pt-BR" sz="1600" b="1" dirty="0">
                <a:latin typeface="Courier New" panose="02070309020205020404" pitchFamily="49" charset="0"/>
              </a:rPr>
              <a:t>(Lista* li, 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int</a:t>
            </a:r>
            <a:r>
              <a:rPr lang="pt-BR" altLang="pt-BR" sz="1600" b="1" dirty="0">
                <a:latin typeface="Courier New" panose="02070309020205020404" pitchFamily="49" charset="0"/>
              </a:rPr>
              <a:t> dado)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   Lista* 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ant</a:t>
            </a:r>
            <a:r>
              <a:rPr lang="pt-BR" altLang="pt-BR" sz="1600" b="1" dirty="0">
                <a:latin typeface="Courier New" panose="02070309020205020404" pitchFamily="49" charset="0"/>
              </a:rPr>
              <a:t>=NULL; </a:t>
            </a:r>
            <a:r>
              <a:rPr lang="pt-BR" altLang="pt-BR" sz="1600" b="1" dirty="0">
                <a:solidFill>
                  <a:srgbClr val="3399FF"/>
                </a:solidFill>
                <a:latin typeface="Courier New" panose="02070309020205020404" pitchFamily="49" charset="0"/>
              </a:rPr>
              <a:t>//ponteiro para o anterior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   Lista *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aux</a:t>
            </a:r>
            <a:r>
              <a:rPr lang="pt-BR" altLang="pt-BR" sz="1600" b="1" dirty="0">
                <a:latin typeface="Courier New" panose="02070309020205020404" pitchFamily="49" charset="0"/>
              </a:rPr>
              <a:t>=li;</a:t>
            </a:r>
            <a:r>
              <a:rPr lang="pt-BR" altLang="pt-BR" sz="1600" b="1" dirty="0">
                <a:solidFill>
                  <a:srgbClr val="3399FF"/>
                </a:solidFill>
                <a:latin typeface="Courier New" panose="02070309020205020404" pitchFamily="49" charset="0"/>
              </a:rPr>
              <a:t>// ponteiro para percorrer a lista</a:t>
            </a:r>
            <a:r>
              <a:rPr lang="pt-BR" altLang="pt-BR" sz="1600" b="1" dirty="0">
                <a:latin typeface="Courier New" panose="02070309020205020404" pitchFamily="49" charset="0"/>
              </a:rPr>
              <a:t> 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   </a:t>
            </a:r>
            <a:r>
              <a:rPr lang="pt-BR" altLang="pt-BR" sz="1600" b="1" dirty="0">
                <a:solidFill>
                  <a:srgbClr val="3399FF"/>
                </a:solidFill>
                <a:latin typeface="Courier New" panose="02070309020205020404" pitchFamily="49" charset="0"/>
              </a:rPr>
              <a:t>//procura o elemento na lista guardando seu anterior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   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while</a:t>
            </a:r>
            <a:r>
              <a:rPr lang="pt-BR" altLang="pt-BR" sz="1600" b="1" dirty="0">
                <a:latin typeface="Courier New" panose="02070309020205020404" pitchFamily="49" charset="0"/>
              </a:rPr>
              <a:t>(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aux</a:t>
            </a:r>
            <a:r>
              <a:rPr lang="pt-BR" altLang="pt-BR" sz="1600" b="1" dirty="0">
                <a:latin typeface="Courier New" panose="02070309020205020404" pitchFamily="49" charset="0"/>
              </a:rPr>
              <a:t>!=NULL &amp;&amp; 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aux</a:t>
            </a:r>
            <a:r>
              <a:rPr lang="pt-BR" altLang="pt-BR" sz="1600" b="1" dirty="0">
                <a:latin typeface="Courier New" panose="02070309020205020404" pitchFamily="49" charset="0"/>
              </a:rPr>
              <a:t>-&gt;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info</a:t>
            </a:r>
            <a:r>
              <a:rPr lang="pt-BR" altLang="pt-BR" sz="1600" b="1" dirty="0">
                <a:latin typeface="Courier New" panose="02070309020205020404" pitchFamily="49" charset="0"/>
              </a:rPr>
              <a:t>!=dado)      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         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ant</a:t>
            </a:r>
            <a:r>
              <a:rPr lang="pt-BR" altLang="pt-BR" sz="1600" b="1" dirty="0">
                <a:latin typeface="Courier New" panose="02070309020205020404" pitchFamily="49" charset="0"/>
              </a:rPr>
              <a:t>=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aux</a:t>
            </a:r>
            <a:r>
              <a:rPr lang="pt-BR" altLang="pt-BR" sz="16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         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aux</a:t>
            </a:r>
            <a:r>
              <a:rPr lang="pt-BR" altLang="pt-BR" sz="1600" b="1" dirty="0">
                <a:latin typeface="Courier New" panose="02070309020205020404" pitchFamily="49" charset="0"/>
              </a:rPr>
              <a:t>=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aux</a:t>
            </a:r>
            <a:r>
              <a:rPr lang="pt-BR" altLang="pt-BR" sz="1600" b="1" dirty="0">
                <a:latin typeface="Courier New" panose="02070309020205020404" pitchFamily="49" charset="0"/>
              </a:rPr>
              <a:t>-&gt;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prox</a:t>
            </a:r>
            <a:r>
              <a:rPr lang="pt-BR" altLang="pt-BR" sz="16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  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   </a:t>
            </a:r>
            <a:r>
              <a:rPr lang="pt-BR" altLang="pt-BR" sz="1600" b="1" dirty="0">
                <a:solidFill>
                  <a:srgbClr val="3399FF"/>
                </a:solidFill>
                <a:latin typeface="Courier New" panose="02070309020205020404" pitchFamily="49" charset="0"/>
              </a:rPr>
              <a:t>//verifica se achou o elemento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   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if</a:t>
            </a:r>
            <a:r>
              <a:rPr lang="pt-BR" altLang="pt-BR" sz="1600" b="1" dirty="0">
                <a:latin typeface="Courier New" panose="02070309020205020404" pitchFamily="49" charset="0"/>
              </a:rPr>
              <a:t>(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aux</a:t>
            </a:r>
            <a:r>
              <a:rPr lang="pt-BR" altLang="pt-BR" sz="1600" b="1" dirty="0">
                <a:latin typeface="Courier New" panose="02070309020205020404" pitchFamily="49" charset="0"/>
              </a:rPr>
              <a:t>==NULL)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        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printf</a:t>
            </a:r>
            <a:r>
              <a:rPr lang="pt-BR" altLang="pt-BR" sz="1600" b="1" dirty="0">
                <a:latin typeface="Courier New" panose="02070309020205020404" pitchFamily="49" charset="0"/>
              </a:rPr>
              <a:t>("\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nNao</a:t>
            </a:r>
            <a:r>
              <a:rPr lang="pt-BR" altLang="pt-BR" sz="1600" b="1" dirty="0">
                <a:latin typeface="Courier New" panose="02070309020205020404" pitchFamily="49" charset="0"/>
              </a:rPr>
              <a:t> localizado\n");        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        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return</a:t>
            </a:r>
            <a:r>
              <a:rPr lang="pt-BR" altLang="pt-BR" sz="1600" b="1" dirty="0">
                <a:latin typeface="Courier New" panose="02070309020205020404" pitchFamily="49" charset="0"/>
              </a:rPr>
              <a:t> li; </a:t>
            </a:r>
            <a:r>
              <a:rPr lang="pt-BR" altLang="pt-BR" sz="1600" b="1" dirty="0">
                <a:solidFill>
                  <a:srgbClr val="3399FF"/>
                </a:solidFill>
                <a:latin typeface="Courier New" panose="02070309020205020404" pitchFamily="49" charset="0"/>
              </a:rPr>
              <a:t>//não achou - retorna a lista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  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   </a:t>
            </a:r>
            <a:r>
              <a:rPr lang="pt-BR" altLang="pt-BR" sz="1600" b="1" dirty="0">
                <a:solidFill>
                  <a:srgbClr val="3399FF"/>
                </a:solidFill>
                <a:latin typeface="Courier New" panose="02070309020205020404" pitchFamily="49" charset="0"/>
              </a:rPr>
              <a:t>//retira o elemento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   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if</a:t>
            </a:r>
            <a:r>
              <a:rPr lang="pt-BR" altLang="pt-BR" sz="1600" b="1" dirty="0">
                <a:latin typeface="Courier New" panose="02070309020205020404" pitchFamily="49" charset="0"/>
              </a:rPr>
              <a:t> (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ant</a:t>
            </a:r>
            <a:r>
              <a:rPr lang="pt-BR" altLang="pt-BR" sz="1600" b="1" dirty="0">
                <a:latin typeface="Courier New" panose="02070309020205020404" pitchFamily="49" charset="0"/>
              </a:rPr>
              <a:t>==NULL) </a:t>
            </a:r>
            <a:r>
              <a:rPr lang="pt-BR" altLang="pt-BR" sz="1600" b="1" dirty="0">
                <a:solidFill>
                  <a:srgbClr val="3399FF"/>
                </a:solidFill>
                <a:latin typeface="Courier New" panose="02070309020205020404" pitchFamily="49" charset="0"/>
              </a:rPr>
              <a:t>//primeiro da lista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      li=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aux</a:t>
            </a:r>
            <a:r>
              <a:rPr lang="pt-BR" altLang="pt-BR" sz="1600" b="1" dirty="0">
                <a:latin typeface="Courier New" panose="02070309020205020404" pitchFamily="49" charset="0"/>
              </a:rPr>
              <a:t>-&gt;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prox</a:t>
            </a:r>
            <a:r>
              <a:rPr lang="pt-BR" altLang="pt-BR" sz="16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   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else</a:t>
            </a:r>
            <a:endParaRPr lang="pt-BR" altLang="pt-BR" sz="16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     </a:t>
            </a:r>
            <a:r>
              <a:rPr lang="pt-BR" altLang="pt-BR" sz="1600" b="1" dirty="0">
                <a:solidFill>
                  <a:srgbClr val="3399FF"/>
                </a:solidFill>
                <a:latin typeface="Courier New" panose="02070309020205020404" pitchFamily="49" charset="0"/>
              </a:rPr>
              <a:t>//retira do meio/fim da lista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     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ant</a:t>
            </a:r>
            <a:r>
              <a:rPr lang="pt-BR" altLang="pt-BR" sz="1600" b="1" dirty="0">
                <a:latin typeface="Courier New" panose="02070309020205020404" pitchFamily="49" charset="0"/>
              </a:rPr>
              <a:t>-&gt;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prox</a:t>
            </a:r>
            <a:r>
              <a:rPr lang="pt-BR" altLang="pt-BR" sz="1600" b="1" dirty="0">
                <a:latin typeface="Courier New" panose="02070309020205020404" pitchFamily="49" charset="0"/>
              </a:rPr>
              <a:t>=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aux</a:t>
            </a:r>
            <a:r>
              <a:rPr lang="pt-BR" altLang="pt-BR" sz="1600" b="1" dirty="0">
                <a:latin typeface="Courier New" panose="02070309020205020404" pitchFamily="49" charset="0"/>
              </a:rPr>
              <a:t>-&gt;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prox</a:t>
            </a:r>
            <a:r>
              <a:rPr lang="pt-BR" altLang="pt-BR" sz="16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   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free</a:t>
            </a:r>
            <a:r>
              <a:rPr lang="pt-BR" altLang="pt-BR" sz="1600" b="1" dirty="0">
                <a:latin typeface="Courier New" panose="02070309020205020404" pitchFamily="49" charset="0"/>
              </a:rPr>
              <a:t>(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aux</a:t>
            </a:r>
            <a:r>
              <a:rPr lang="pt-BR" altLang="pt-BR" sz="1600" b="1" dirty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   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return</a:t>
            </a:r>
            <a:r>
              <a:rPr lang="pt-BR" altLang="pt-BR" sz="1600" b="1" dirty="0">
                <a:latin typeface="Courier New" panose="02070309020205020404" pitchFamily="49" charset="0"/>
              </a:rPr>
              <a:t> li;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340" name="Espaço Reservado para Número de Slide 5">
            <a:extLst>
              <a:ext uri="{FF2B5EF4-FFF2-40B4-BE49-F238E27FC236}">
                <a16:creationId xmlns:a16="http://schemas.microsoft.com/office/drawing/2014/main" id="{964DA0EB-846D-4E6D-A5A7-C7B1440B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F98ED9-B279-40D3-A61C-17AE5A1BA237}" type="slidenum">
              <a:rPr lang="pt-BR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pt-BR" altLang="en-US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ED97373-60EA-4500-904F-F5760CB20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7543800" cy="1295400"/>
          </a:xfrm>
        </p:spPr>
        <p:txBody>
          <a:bodyPr/>
          <a:lstStyle/>
          <a:p>
            <a:pPr eaLnBrk="1" hangingPunct="1"/>
            <a:r>
              <a:rPr lang="pt-BR" altLang="pt-BR"/>
              <a:t>Listas encadeadas (remoção)</a:t>
            </a:r>
            <a:br>
              <a:rPr lang="pt-BR" altLang="pt-BR"/>
            </a:br>
            <a:endParaRPr lang="pt-BR" altLang="pt-BR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93A17FB-46EC-4287-9A13-A0F329C3E9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6732" y="725526"/>
            <a:ext cx="7379683" cy="5832475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spcAft>
                <a:spcPct val="3500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600" b="1" dirty="0">
                <a:latin typeface="Courier New" panose="02070309020205020404" pitchFamily="49" charset="0"/>
              </a:rPr>
              <a:t>Possibilidades:</a:t>
            </a:r>
          </a:p>
          <a:p>
            <a:pPr marL="0" indent="0" eaLnBrk="1" hangingPunct="1">
              <a:lnSpc>
                <a:spcPct val="80000"/>
              </a:lnSpc>
              <a:spcAft>
                <a:spcPct val="3500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600" b="1" dirty="0">
                <a:latin typeface="Courier New" panose="02070309020205020404" pitchFamily="49" charset="0"/>
              </a:rPr>
              <a:t>1- Retirar um elemento inexistente, por exemplo </a:t>
            </a:r>
            <a:r>
              <a:rPr lang="pt-BR" altLang="pt-BR" sz="1600" b="1" dirty="0">
                <a:highlight>
                  <a:srgbClr val="FFFF00"/>
                </a:highlight>
                <a:latin typeface="Courier New" panose="02070309020205020404" pitchFamily="49" charset="0"/>
              </a:rPr>
              <a:t>40</a:t>
            </a:r>
            <a:r>
              <a:rPr lang="pt-BR" altLang="pt-BR" sz="1600" b="1" dirty="0">
                <a:latin typeface="Courier New" panose="02070309020205020404" pitchFamily="49" charset="0"/>
              </a:rPr>
              <a:t>?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pt-BR" altLang="pt-BR" sz="1600" b="1" dirty="0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spcAft>
                <a:spcPct val="35000"/>
              </a:spcAft>
              <a:buFont typeface="Wingdings" panose="05000000000000000000" pitchFamily="2" charset="2"/>
              <a:buNone/>
              <a:defRPr/>
            </a:pPr>
            <a:endParaRPr lang="pt-BR" altLang="pt-BR" sz="1600" b="1" dirty="0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spcAft>
                <a:spcPct val="3500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600" b="1" dirty="0">
                <a:latin typeface="Courier New" panose="02070309020205020404" pitchFamily="49" charset="0"/>
              </a:rPr>
              <a:t>2- Se o elemento a ser retirado é o primeiro da lista, por exemplo </a:t>
            </a:r>
            <a:r>
              <a:rPr lang="pt-BR" altLang="pt-BR" sz="1600" b="1" dirty="0">
                <a:highlight>
                  <a:srgbClr val="FFFF00"/>
                </a:highlight>
                <a:latin typeface="Courier New" panose="02070309020205020404" pitchFamily="49" charset="0"/>
              </a:rPr>
              <a:t>30</a:t>
            </a:r>
            <a:r>
              <a:rPr lang="pt-BR" altLang="pt-BR" sz="1600" b="1" dirty="0">
                <a:latin typeface="Courier New" panose="02070309020205020404" pitchFamily="49" charset="0"/>
              </a:rPr>
              <a:t>?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altLang="pt-BR" sz="1600" b="1" dirty="0">
                <a:latin typeface="Courier New" panose="02070309020205020404" pitchFamily="49" charset="0"/>
              </a:rPr>
              <a:t> </a:t>
            </a:r>
          </a:p>
          <a:p>
            <a:pPr marL="0" indent="0" eaLnBrk="1" hangingPunct="1">
              <a:lnSpc>
                <a:spcPct val="80000"/>
              </a:lnSpc>
              <a:spcAft>
                <a:spcPct val="35000"/>
              </a:spcAft>
              <a:buFont typeface="Wingdings" panose="05000000000000000000" pitchFamily="2" charset="2"/>
              <a:buNone/>
              <a:defRPr/>
            </a:pPr>
            <a:endParaRPr lang="pt-BR" altLang="pt-BR" sz="1600" b="1" dirty="0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spcAft>
                <a:spcPct val="35000"/>
              </a:spcAft>
              <a:buFont typeface="Wingdings" panose="05000000000000000000" pitchFamily="2" charset="2"/>
              <a:buNone/>
              <a:defRPr/>
            </a:pPr>
            <a:endParaRPr lang="pt-BR" altLang="pt-BR" sz="1600" b="1" dirty="0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spcAft>
                <a:spcPct val="35000"/>
              </a:spcAft>
              <a:buFont typeface="Wingdings" panose="05000000000000000000" pitchFamily="2" charset="2"/>
              <a:buNone/>
              <a:defRPr/>
            </a:pPr>
            <a:endParaRPr lang="pt-BR" altLang="pt-BR" sz="1600" b="1" dirty="0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spcAft>
                <a:spcPct val="35000"/>
              </a:spcAft>
              <a:buFont typeface="Wingdings" panose="05000000000000000000" pitchFamily="2" charset="2"/>
              <a:buNone/>
              <a:defRPr/>
            </a:pPr>
            <a:endParaRPr lang="pt-BR" altLang="pt-BR" sz="1600" b="1" dirty="0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spcAft>
                <a:spcPct val="3500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600" b="1" dirty="0">
                <a:latin typeface="Courier New" panose="02070309020205020404" pitchFamily="49" charset="0"/>
              </a:rPr>
              <a:t>3- Retirar o um elemento do meio </a:t>
            </a:r>
            <a:r>
              <a:rPr lang="pt-BR" altLang="pt-BR" sz="1600" b="1" dirty="0">
                <a:highlight>
                  <a:srgbClr val="FFFF00"/>
                </a:highlight>
                <a:latin typeface="Courier New" panose="02070309020205020404" pitchFamily="49" charset="0"/>
              </a:rPr>
              <a:t>20</a:t>
            </a:r>
            <a:r>
              <a:rPr lang="pt-BR" altLang="pt-BR" sz="1600" b="1" dirty="0">
                <a:latin typeface="Courier New" panose="02070309020205020404" pitchFamily="49" charset="0"/>
              </a:rPr>
              <a:t> ou do fim </a:t>
            </a:r>
            <a:r>
              <a:rPr lang="pt-BR" altLang="pt-BR" sz="1600" b="1" dirty="0">
                <a:highlight>
                  <a:srgbClr val="FFFF00"/>
                </a:highlight>
                <a:latin typeface="Courier New" panose="02070309020205020404" pitchFamily="49" charset="0"/>
              </a:rPr>
              <a:t>10</a:t>
            </a:r>
            <a:r>
              <a:rPr lang="pt-BR" altLang="pt-BR" sz="1600" b="1" dirty="0">
                <a:latin typeface="Courier New" panose="02070309020205020404" pitchFamily="49" charset="0"/>
              </a:rPr>
              <a:t>?</a:t>
            </a:r>
          </a:p>
        </p:txBody>
      </p:sp>
      <p:sp>
        <p:nvSpPr>
          <p:cNvPr id="15364" name="Espaço Reservado para Número de Slide 5">
            <a:extLst>
              <a:ext uri="{FF2B5EF4-FFF2-40B4-BE49-F238E27FC236}">
                <a16:creationId xmlns:a16="http://schemas.microsoft.com/office/drawing/2014/main" id="{9D0A294C-ACF8-473B-8F12-A1E07D00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22C81A-0F43-4817-B6AB-F6A2EDF7745C}" type="slidenum">
              <a:rPr lang="pt-BR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pt-BR" altLang="en-US" sz="1000"/>
          </a:p>
        </p:txBody>
      </p:sp>
      <p:pic>
        <p:nvPicPr>
          <p:cNvPr id="15365" name="Imagem 4">
            <a:extLst>
              <a:ext uri="{FF2B5EF4-FFF2-40B4-BE49-F238E27FC236}">
                <a16:creationId xmlns:a16="http://schemas.microsoft.com/office/drawing/2014/main" id="{EAFFD1E5-FF38-44DF-B7A6-B4B4F1A31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1373188"/>
            <a:ext cx="4243387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Imagem 6">
            <a:extLst>
              <a:ext uri="{FF2B5EF4-FFF2-40B4-BE49-F238E27FC236}">
                <a16:creationId xmlns:a16="http://schemas.microsoft.com/office/drawing/2014/main" id="{F9004568-6393-4446-81FA-1491B084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2346325"/>
            <a:ext cx="4456112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Imagem 7">
            <a:extLst>
              <a:ext uri="{FF2B5EF4-FFF2-40B4-BE49-F238E27FC236}">
                <a16:creationId xmlns:a16="http://schemas.microsoft.com/office/drawing/2014/main" id="{53EC1A0C-376D-4AC5-A88B-AEEF0714B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311525"/>
            <a:ext cx="3443288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Imagem 8">
            <a:extLst>
              <a:ext uri="{FF2B5EF4-FFF2-40B4-BE49-F238E27FC236}">
                <a16:creationId xmlns:a16="http://schemas.microsoft.com/office/drawing/2014/main" id="{FD2F4E82-17BC-4188-9270-24DFE5B21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4246563"/>
            <a:ext cx="4162425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A9BF466-7CE3-46EE-8148-DF7BC8D16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12113" cy="692150"/>
          </a:xfrm>
        </p:spPr>
        <p:txBody>
          <a:bodyPr/>
          <a:lstStyle/>
          <a:p>
            <a:pPr eaLnBrk="1" hangingPunct="1"/>
            <a:r>
              <a:rPr lang="pt-BR" altLang="pt-BR" sz="3200"/>
              <a:t> Lista encadeadas – (inserção ordenada)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CC936D1-0217-4D16-AEDD-2F321D0D6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53657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Lista* 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lista_ordenada</a:t>
            </a:r>
            <a:r>
              <a:rPr lang="pt-BR" altLang="pt-BR" sz="1600" b="1" dirty="0">
                <a:latin typeface="Courier New" panose="02070309020205020404" pitchFamily="49" charset="0"/>
              </a:rPr>
              <a:t>(Lista* li, 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int</a:t>
            </a:r>
            <a:r>
              <a:rPr lang="pt-BR" altLang="pt-BR" sz="1600" b="1" dirty="0">
                <a:latin typeface="Courier New" panose="02070309020205020404" pitchFamily="49" charset="0"/>
              </a:rPr>
              <a:t> v)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 Lista* 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ant</a:t>
            </a:r>
            <a:r>
              <a:rPr lang="pt-BR" altLang="pt-BR" sz="1600" b="1" dirty="0">
                <a:latin typeface="Courier New" panose="02070309020205020404" pitchFamily="49" charset="0"/>
              </a:rPr>
              <a:t>=NULL;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 Lista* p=li;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 </a:t>
            </a:r>
            <a:r>
              <a:rPr lang="pt-BR" altLang="pt-BR" sz="1600" b="1" dirty="0">
                <a:solidFill>
                  <a:srgbClr val="3399FF"/>
                </a:solidFill>
                <a:latin typeface="Courier New" panose="02070309020205020404" pitchFamily="49" charset="0"/>
              </a:rPr>
              <a:t>//cria novo elemento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 Lista*  novo=(Lista*)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malloc</a:t>
            </a:r>
            <a:r>
              <a:rPr lang="pt-BR" altLang="pt-BR" sz="1600" b="1" dirty="0">
                <a:latin typeface="Courier New" panose="02070309020205020404" pitchFamily="49" charset="0"/>
              </a:rPr>
              <a:t>(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sizeof</a:t>
            </a:r>
            <a:r>
              <a:rPr lang="pt-BR" altLang="pt-BR" sz="1600" b="1" dirty="0">
                <a:latin typeface="Courier New" panose="02070309020205020404" pitchFamily="49" charset="0"/>
              </a:rPr>
              <a:t>(Lista));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 novo-&gt;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info</a:t>
            </a:r>
            <a:r>
              <a:rPr lang="pt-BR" altLang="pt-BR" sz="1600" b="1" dirty="0">
                <a:latin typeface="Courier New" panose="02070309020205020404" pitchFamily="49" charset="0"/>
              </a:rPr>
              <a:t>=v;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 </a:t>
            </a:r>
            <a:r>
              <a:rPr lang="pt-BR" altLang="pt-BR" sz="1600" b="1" dirty="0">
                <a:solidFill>
                  <a:srgbClr val="3399FF"/>
                </a:solidFill>
                <a:latin typeface="Courier New" panose="02070309020205020404" pitchFamily="49" charset="0"/>
              </a:rPr>
              <a:t> //procura posição de inserção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 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while</a:t>
            </a:r>
            <a:r>
              <a:rPr lang="pt-BR" altLang="pt-BR" sz="1600" b="1" dirty="0">
                <a:latin typeface="Courier New" panose="02070309020205020404" pitchFamily="49" charset="0"/>
              </a:rPr>
              <a:t> (p!=NULL &amp;&amp; p-&gt;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info</a:t>
            </a:r>
            <a:r>
              <a:rPr lang="pt-BR" altLang="pt-BR" sz="1600" b="1" dirty="0">
                <a:latin typeface="Courier New" panose="02070309020205020404" pitchFamily="49" charset="0"/>
              </a:rPr>
              <a:t> &lt; v)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       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ant</a:t>
            </a:r>
            <a:r>
              <a:rPr lang="pt-BR" altLang="pt-BR" sz="1600" b="1" dirty="0">
                <a:latin typeface="Courier New" panose="02070309020205020404" pitchFamily="49" charset="0"/>
              </a:rPr>
              <a:t>=p;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       p=p-&gt;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prox</a:t>
            </a:r>
            <a:r>
              <a:rPr lang="pt-BR" altLang="pt-BR" sz="16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 }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</a:t>
            </a:r>
            <a:r>
              <a:rPr lang="pt-BR" altLang="pt-BR" sz="1600" b="1" dirty="0">
                <a:solidFill>
                  <a:srgbClr val="3399FF"/>
                </a:solidFill>
                <a:latin typeface="Courier New" panose="02070309020205020404" pitchFamily="49" charset="0"/>
              </a:rPr>
              <a:t> //encadeia o elemento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 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if</a:t>
            </a:r>
            <a:r>
              <a:rPr lang="pt-BR" altLang="pt-BR" sz="1600" b="1" dirty="0">
                <a:latin typeface="Courier New" panose="02070309020205020404" pitchFamily="49" charset="0"/>
              </a:rPr>
              <a:t>(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ant</a:t>
            </a:r>
            <a:r>
              <a:rPr lang="pt-BR" altLang="pt-BR" sz="1600" b="1" dirty="0">
                <a:latin typeface="Courier New" panose="02070309020205020404" pitchFamily="49" charset="0"/>
              </a:rPr>
              <a:t>==NULL) {</a:t>
            </a:r>
            <a:r>
              <a:rPr lang="pt-BR" altLang="pt-BR" sz="1600" b="1" dirty="0">
                <a:solidFill>
                  <a:srgbClr val="3399FF"/>
                </a:solidFill>
                <a:latin typeface="Courier New" panose="02070309020205020404" pitchFamily="49" charset="0"/>
              </a:rPr>
              <a:t>//insere no inicio</a:t>
            </a:r>
            <a:r>
              <a:rPr lang="pt-BR" altLang="pt-BR" sz="1600" b="1" dirty="0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      novo-&gt;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prox</a:t>
            </a:r>
            <a:r>
              <a:rPr lang="pt-BR" altLang="pt-BR" sz="1600" b="1" dirty="0">
                <a:latin typeface="Courier New" panose="02070309020205020404" pitchFamily="49" charset="0"/>
              </a:rPr>
              <a:t>=li;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      li=novo;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 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else</a:t>
            </a:r>
            <a:r>
              <a:rPr lang="pt-BR" altLang="pt-BR" sz="1600" b="1" dirty="0">
                <a:latin typeface="Courier New" panose="02070309020205020404" pitchFamily="49" charset="0"/>
              </a:rPr>
              <a:t> </a:t>
            </a:r>
            <a:r>
              <a:rPr lang="pt-BR" altLang="pt-BR" sz="1600" b="1" dirty="0">
                <a:solidFill>
                  <a:srgbClr val="3399FF"/>
                </a:solidFill>
                <a:latin typeface="Courier New" panose="02070309020205020404" pitchFamily="49" charset="0"/>
              </a:rPr>
              <a:t>//insere no meio ou no fim da lista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      novo-&gt;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prox</a:t>
            </a:r>
            <a:r>
              <a:rPr lang="pt-BR" altLang="pt-BR" sz="1600" b="1" dirty="0">
                <a:latin typeface="Courier New" panose="02070309020205020404" pitchFamily="49" charset="0"/>
              </a:rPr>
              <a:t>=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ant</a:t>
            </a:r>
            <a:r>
              <a:rPr lang="pt-BR" altLang="pt-BR" sz="1600" b="1" dirty="0">
                <a:latin typeface="Courier New" panose="02070309020205020404" pitchFamily="49" charset="0"/>
              </a:rPr>
              <a:t>-&gt;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prox</a:t>
            </a:r>
            <a:r>
              <a:rPr lang="pt-BR" altLang="pt-BR" sz="16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      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ant</a:t>
            </a:r>
            <a:r>
              <a:rPr lang="pt-BR" altLang="pt-BR" sz="1600" b="1" dirty="0">
                <a:latin typeface="Courier New" panose="02070309020205020404" pitchFamily="49" charset="0"/>
              </a:rPr>
              <a:t>-&gt;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prox</a:t>
            </a:r>
            <a:r>
              <a:rPr lang="pt-BR" altLang="pt-BR" sz="1600" b="1" dirty="0">
                <a:latin typeface="Courier New" panose="02070309020205020404" pitchFamily="49" charset="0"/>
              </a:rPr>
              <a:t>=novo;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  </a:t>
            </a:r>
            <a:r>
              <a:rPr lang="pt-BR" altLang="pt-BR" sz="1600" b="1" dirty="0" err="1">
                <a:latin typeface="Courier New" panose="02070309020205020404" pitchFamily="49" charset="0"/>
              </a:rPr>
              <a:t>return</a:t>
            </a:r>
            <a:r>
              <a:rPr lang="pt-BR" altLang="pt-BR" sz="1600" b="1" dirty="0">
                <a:latin typeface="Courier New" panose="02070309020205020404" pitchFamily="49" charset="0"/>
              </a:rPr>
              <a:t> li;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}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1600" b="1" dirty="0">
              <a:latin typeface="Courier New" panose="02070309020205020404" pitchFamily="49" charset="0"/>
            </a:endParaRPr>
          </a:p>
        </p:txBody>
      </p:sp>
      <p:sp>
        <p:nvSpPr>
          <p:cNvPr id="16388" name="Espaço Reservado para Número de Slide 5">
            <a:extLst>
              <a:ext uri="{FF2B5EF4-FFF2-40B4-BE49-F238E27FC236}">
                <a16:creationId xmlns:a16="http://schemas.microsoft.com/office/drawing/2014/main" id="{DF86D8D7-EF22-441C-AB1B-1A1411BE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54DDFD-13FB-4732-B8AC-A8DE277A1061}" type="slidenum">
              <a:rPr lang="pt-BR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pt-BR" altLang="en-US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3986068-BA7A-49B4-B42D-2B53C2D60C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-128588"/>
            <a:ext cx="7543800" cy="1295401"/>
          </a:xfrm>
        </p:spPr>
        <p:txBody>
          <a:bodyPr/>
          <a:lstStyle/>
          <a:p>
            <a:pPr eaLnBrk="1" hangingPunct="1"/>
            <a:r>
              <a:rPr lang="pt-BR" altLang="pt-BR" sz="2800"/>
              <a:t>Listas encadeadas (inserção ordenada)</a:t>
            </a:r>
            <a:br>
              <a:rPr lang="pt-BR" altLang="pt-BR" sz="2800"/>
            </a:br>
            <a:endParaRPr lang="pt-BR" altLang="pt-BR" sz="2800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B0BFBEE-CF66-4962-B380-42C404C49A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06463"/>
            <a:ext cx="7380288" cy="5832475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spcAft>
                <a:spcPct val="35000"/>
              </a:spcAft>
              <a:buFont typeface="Wingdings" panose="05000000000000000000" pitchFamily="2" charset="2"/>
              <a:buNone/>
            </a:pPr>
            <a:r>
              <a:rPr lang="pt-BR" altLang="pt-BR" sz="1600" b="1">
                <a:latin typeface="Courier New" panose="02070309020205020404" pitchFamily="49" charset="0"/>
              </a:rPr>
              <a:t>Possibilidades:</a:t>
            </a:r>
          </a:p>
          <a:p>
            <a:pPr marL="0" indent="0" eaLnBrk="1" hangingPunct="1">
              <a:lnSpc>
                <a:spcPct val="80000"/>
              </a:lnSpc>
              <a:spcAft>
                <a:spcPct val="35000"/>
              </a:spcAft>
              <a:buFont typeface="Wingdings" panose="05000000000000000000" pitchFamily="2" charset="2"/>
              <a:buNone/>
            </a:pPr>
            <a:r>
              <a:rPr lang="pt-BR" altLang="pt-BR" sz="1600" b="1">
                <a:latin typeface="Courier New" panose="02070309020205020404" pitchFamily="49" charset="0"/>
              </a:rPr>
              <a:t>1- Inserir no inicio</a:t>
            </a:r>
          </a:p>
          <a:p>
            <a:pPr marL="0" indent="0" eaLnBrk="1" hangingPunct="1">
              <a:lnSpc>
                <a:spcPct val="80000"/>
              </a:lnSpc>
              <a:spcAft>
                <a:spcPct val="35000"/>
              </a:spcAft>
              <a:buFont typeface="Wingdings" panose="05000000000000000000" pitchFamily="2" charset="2"/>
              <a:buNone/>
            </a:pPr>
            <a:endParaRPr lang="pt-BR" altLang="pt-BR" sz="1600" b="1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1600" b="1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spcAft>
                <a:spcPct val="35000"/>
              </a:spcAft>
              <a:buFont typeface="Wingdings" panose="05000000000000000000" pitchFamily="2" charset="2"/>
              <a:buNone/>
            </a:pPr>
            <a:endParaRPr lang="pt-BR" altLang="pt-BR" sz="1600" b="1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spcAft>
                <a:spcPct val="35000"/>
              </a:spcAft>
              <a:buFont typeface="Wingdings" panose="05000000000000000000" pitchFamily="2" charset="2"/>
              <a:buNone/>
            </a:pPr>
            <a:endParaRPr lang="pt-BR" altLang="pt-BR" sz="1600" b="1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spcAft>
                <a:spcPct val="35000"/>
              </a:spcAft>
              <a:buFont typeface="Wingdings" panose="05000000000000000000" pitchFamily="2" charset="2"/>
              <a:buNone/>
            </a:pPr>
            <a:endParaRPr lang="pt-BR" altLang="pt-BR" sz="1600" b="1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spcAft>
                <a:spcPct val="35000"/>
              </a:spcAft>
              <a:buFont typeface="Wingdings" panose="05000000000000000000" pitchFamily="2" charset="2"/>
              <a:buNone/>
            </a:pPr>
            <a:endParaRPr lang="pt-BR" altLang="pt-BR" sz="1600" b="1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spcAft>
                <a:spcPct val="35000"/>
              </a:spcAft>
              <a:buFont typeface="Wingdings" panose="05000000000000000000" pitchFamily="2" charset="2"/>
              <a:buNone/>
            </a:pPr>
            <a:r>
              <a:rPr lang="pt-BR" altLang="pt-BR" sz="1600" b="1">
                <a:latin typeface="Courier New" panose="02070309020205020404" pitchFamily="49" charset="0"/>
              </a:rPr>
              <a:t>2- Inserir no meio ou no fim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>
                <a:latin typeface="Courier New" panose="02070309020205020404" pitchFamily="49" charset="0"/>
              </a:rPr>
              <a:t> </a:t>
            </a:r>
          </a:p>
          <a:p>
            <a:pPr marL="0" indent="0" eaLnBrk="1" hangingPunct="1">
              <a:lnSpc>
                <a:spcPct val="80000"/>
              </a:lnSpc>
              <a:spcAft>
                <a:spcPct val="35000"/>
              </a:spcAft>
              <a:buFont typeface="Wingdings" panose="05000000000000000000" pitchFamily="2" charset="2"/>
              <a:buNone/>
            </a:pPr>
            <a:endParaRPr lang="pt-BR" altLang="pt-BR" sz="1600" b="1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spcAft>
                <a:spcPct val="35000"/>
              </a:spcAft>
              <a:buFont typeface="Wingdings" panose="05000000000000000000" pitchFamily="2" charset="2"/>
              <a:buNone/>
            </a:pPr>
            <a:endParaRPr lang="pt-BR" altLang="pt-BR" sz="1600" b="1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spcAft>
                <a:spcPct val="35000"/>
              </a:spcAft>
              <a:buFont typeface="Wingdings" panose="05000000000000000000" pitchFamily="2" charset="2"/>
              <a:buNone/>
            </a:pPr>
            <a:endParaRPr lang="pt-BR" altLang="pt-BR" sz="1600" b="1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spcAft>
                <a:spcPct val="35000"/>
              </a:spcAft>
              <a:buFont typeface="Wingdings" panose="05000000000000000000" pitchFamily="2" charset="2"/>
              <a:buNone/>
            </a:pPr>
            <a:endParaRPr lang="pt-BR" altLang="pt-BR" sz="1600" b="1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spcAft>
                <a:spcPct val="35000"/>
              </a:spcAft>
              <a:buFont typeface="Wingdings" panose="05000000000000000000" pitchFamily="2" charset="2"/>
              <a:buNone/>
            </a:pPr>
            <a:endParaRPr lang="pt-BR" altLang="pt-BR" sz="1600" b="1">
              <a:latin typeface="Courier New" panose="02070309020205020404" pitchFamily="49" charset="0"/>
            </a:endParaRPr>
          </a:p>
        </p:txBody>
      </p:sp>
      <p:sp>
        <p:nvSpPr>
          <p:cNvPr id="18436" name="Espaço Reservado para Número de Slide 5">
            <a:extLst>
              <a:ext uri="{FF2B5EF4-FFF2-40B4-BE49-F238E27FC236}">
                <a16:creationId xmlns:a16="http://schemas.microsoft.com/office/drawing/2014/main" id="{14760D7C-F70C-4301-886A-9C503FA66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3BA1C7-6534-449D-A83A-B4B161C30A8B}" type="slidenum">
              <a:rPr lang="pt-BR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pt-BR" altLang="en-US" sz="1000"/>
          </a:p>
        </p:txBody>
      </p:sp>
      <p:grpSp>
        <p:nvGrpSpPr>
          <p:cNvPr id="18437" name="Agrupar 13">
            <a:extLst>
              <a:ext uri="{FF2B5EF4-FFF2-40B4-BE49-F238E27FC236}">
                <a16:creationId xmlns:a16="http://schemas.microsoft.com/office/drawing/2014/main" id="{DA7FC662-EA37-444D-873B-9884C3439F26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4030663"/>
            <a:ext cx="5513388" cy="1500187"/>
            <a:chOff x="1591178" y="3546339"/>
            <a:chExt cx="5513520" cy="1500655"/>
          </a:xfrm>
        </p:grpSpPr>
        <p:pic>
          <p:nvPicPr>
            <p:cNvPr id="18441" name="Imagem 1">
              <a:extLst>
                <a:ext uri="{FF2B5EF4-FFF2-40B4-BE49-F238E27FC236}">
                  <a16:creationId xmlns:a16="http://schemas.microsoft.com/office/drawing/2014/main" id="{055812C3-3AE3-43CC-BDAB-ECF7BE232F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1178" y="3546339"/>
              <a:ext cx="5513520" cy="1500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F4ED5CC5-CF69-4A85-A373-F9F94279F7C2}"/>
                </a:ext>
              </a:extLst>
            </p:cNvPr>
            <p:cNvCxnSpPr/>
            <p:nvPr/>
          </p:nvCxnSpPr>
          <p:spPr>
            <a:xfrm>
              <a:off x="3780393" y="4213297"/>
              <a:ext cx="215905" cy="3064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28C2EDD3-2277-4091-94C4-BE074290E6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5898" y="4205357"/>
              <a:ext cx="738206" cy="463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8438" name="Imagem 12">
            <a:extLst>
              <a:ext uri="{FF2B5EF4-FFF2-40B4-BE49-F238E27FC236}">
                <a16:creationId xmlns:a16="http://schemas.microsoft.com/office/drawing/2014/main" id="{A89BF35C-584A-4CCD-AA8B-DB3C2192A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541463"/>
            <a:ext cx="54768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81E0B624-CF9F-44D5-BCA8-7CB4DE17DFF1}"/>
              </a:ext>
            </a:extLst>
          </p:cNvPr>
          <p:cNvSpPr/>
          <p:nvPr/>
        </p:nvSpPr>
        <p:spPr>
          <a:xfrm>
            <a:off x="925513" y="2551113"/>
            <a:ext cx="97790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5917E1E5-9D5A-429B-A08A-6FBAE6A2BC56}"/>
              </a:ext>
            </a:extLst>
          </p:cNvPr>
          <p:cNvSpPr/>
          <p:nvPr/>
        </p:nvSpPr>
        <p:spPr>
          <a:xfrm>
            <a:off x="2493963" y="4929188"/>
            <a:ext cx="977900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0FF187B-7F83-46DF-B554-93252DDAF9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7543800" cy="1295400"/>
          </a:xfrm>
        </p:spPr>
        <p:txBody>
          <a:bodyPr/>
          <a:lstStyle/>
          <a:p>
            <a:pPr eaLnBrk="1" hangingPunct="1"/>
            <a:r>
              <a:rPr lang="pt-BR" altLang="pt-BR" dirty="0"/>
              <a:t>Listas encadeadas (liberar os elementos da lista)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8E37571-9C3B-40B2-8F8E-4ECAE5BAC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686800" cy="464661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b="1" dirty="0" err="1">
                <a:latin typeface="Courier New" panose="02070309020205020404" pitchFamily="49" charset="0"/>
              </a:rPr>
              <a:t>void</a:t>
            </a:r>
            <a:r>
              <a:rPr lang="pt-BR" altLang="pt-BR" b="1" dirty="0">
                <a:latin typeface="Courier New" panose="02070309020205020404" pitchFamily="49" charset="0"/>
              </a:rPr>
              <a:t> </a:t>
            </a:r>
            <a:r>
              <a:rPr lang="pt-BR" altLang="pt-BR" b="1" dirty="0" err="1">
                <a:latin typeface="Courier New" panose="02070309020205020404" pitchFamily="49" charset="0"/>
              </a:rPr>
              <a:t>lista_libera</a:t>
            </a:r>
            <a:r>
              <a:rPr lang="pt-BR" altLang="pt-BR" b="1" dirty="0">
                <a:latin typeface="Courier New" panose="02070309020205020404" pitchFamily="49" charset="0"/>
              </a:rPr>
              <a:t>(Lista *l){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b="1" dirty="0">
                <a:latin typeface="Courier New" panose="02070309020205020404" pitchFamily="49" charset="0"/>
              </a:rPr>
              <a:t>     Lista *p,*t;</a:t>
            </a:r>
            <a:r>
              <a:rPr lang="pt-BR" altLang="pt-BR" b="1" dirty="0">
                <a:solidFill>
                  <a:srgbClr val="0070C0"/>
                </a:solidFill>
                <a:latin typeface="Courier New" panose="02070309020205020404" pitchFamily="49" charset="0"/>
              </a:rPr>
              <a:t>//ponteiros auxiliares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b="1" dirty="0">
                <a:latin typeface="Courier New" panose="02070309020205020404" pitchFamily="49" charset="0"/>
              </a:rPr>
              <a:t>     p=l;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b="1" dirty="0">
                <a:latin typeface="Courier New" panose="02070309020205020404" pitchFamily="49" charset="0"/>
              </a:rPr>
              <a:t>     </a:t>
            </a:r>
            <a:r>
              <a:rPr lang="pt-BR" altLang="pt-BR" b="1" dirty="0" err="1">
                <a:latin typeface="Courier New" panose="02070309020205020404" pitchFamily="49" charset="0"/>
              </a:rPr>
              <a:t>while</a:t>
            </a:r>
            <a:r>
              <a:rPr lang="pt-BR" altLang="pt-BR" b="1" dirty="0">
                <a:latin typeface="Courier New" panose="02070309020205020404" pitchFamily="49" charset="0"/>
              </a:rPr>
              <a:t>(p!=NULL){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b="1" dirty="0">
                <a:latin typeface="Courier New" panose="02070309020205020404" pitchFamily="49" charset="0"/>
              </a:rPr>
              <a:t>       t=p-&gt;</a:t>
            </a:r>
            <a:r>
              <a:rPr lang="pt-BR" altLang="pt-BR" b="1" dirty="0" err="1">
                <a:latin typeface="Courier New" panose="02070309020205020404" pitchFamily="49" charset="0"/>
              </a:rPr>
              <a:t>prox</a:t>
            </a:r>
            <a:r>
              <a:rPr lang="pt-BR" altLang="pt-BR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b="1" dirty="0">
                <a:latin typeface="Courier New" panose="02070309020205020404" pitchFamily="49" charset="0"/>
              </a:rPr>
              <a:t>       </a:t>
            </a:r>
            <a:r>
              <a:rPr lang="pt-BR" altLang="pt-BR" b="1" dirty="0" err="1">
                <a:latin typeface="Courier New" panose="02070309020205020404" pitchFamily="49" charset="0"/>
              </a:rPr>
              <a:t>free</a:t>
            </a:r>
            <a:r>
              <a:rPr lang="pt-BR" altLang="pt-BR" b="1" dirty="0">
                <a:latin typeface="Courier New" panose="02070309020205020404" pitchFamily="49" charset="0"/>
              </a:rPr>
              <a:t>(p);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b="1" dirty="0">
                <a:latin typeface="Courier New" panose="02070309020205020404" pitchFamily="49" charset="0"/>
              </a:rPr>
              <a:t>       p=t;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b="1" dirty="0">
                <a:latin typeface="Courier New" panose="02070309020205020404" pitchFamily="49" charset="0"/>
              </a:rPr>
              <a:t>     }                         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317" name="Espaço Reservado para Número de Slide 6">
            <a:extLst>
              <a:ext uri="{FF2B5EF4-FFF2-40B4-BE49-F238E27FC236}">
                <a16:creationId xmlns:a16="http://schemas.microsoft.com/office/drawing/2014/main" id="{5390CE48-D7A1-430E-A5E5-8542FDF8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3AA550-0E25-46AA-B040-2B5BB5038946}" type="slidenum">
              <a:rPr lang="pt-BR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pt-BR" altLang="en-US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D959334-F88D-4E80-AD1B-FB54C7733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Listas 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DC40AF5-B299-47C8-B415-BC2B51B780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São usadas para tratar </a:t>
            </a:r>
            <a:r>
              <a:rPr lang="pt-BR" altLang="pt-BR" b="1"/>
              <a:t>coleções de dados </a:t>
            </a:r>
            <a:r>
              <a:rPr lang="pt-BR" altLang="pt-BR"/>
              <a:t>por meio de uma estrutura (de dados) mais flexível do que um vetor.</a:t>
            </a:r>
          </a:p>
          <a:p>
            <a:pPr eaLnBrk="1" hangingPunct="1"/>
            <a:r>
              <a:rPr lang="pt-BR" altLang="pt-BR"/>
              <a:t>As listas, diferentemente dos vetores, podem crescer ou diminuir quando necessário, por isso são chamadas de </a:t>
            </a:r>
            <a:r>
              <a:rPr lang="pt-BR" altLang="pt-BR" b="1"/>
              <a:t>estruturas dinâmicas</a:t>
            </a:r>
          </a:p>
        </p:txBody>
      </p:sp>
      <p:sp>
        <p:nvSpPr>
          <p:cNvPr id="5124" name="Espaço Reservado para Número de Slide 5">
            <a:extLst>
              <a:ext uri="{FF2B5EF4-FFF2-40B4-BE49-F238E27FC236}">
                <a16:creationId xmlns:a16="http://schemas.microsoft.com/office/drawing/2014/main" id="{3A3AF707-BF58-468C-80EA-DBAC3F54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9C4C7B-8CEC-422B-82E6-B51B554D7D60}" type="slidenum">
              <a:rPr lang="pt-BR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pt-BR" altLang="en-US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CEEA5C4-BECA-4EF3-AB14-11659CBE3F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Listas encadeadas</a:t>
            </a:r>
            <a:br>
              <a:rPr lang="pt-BR" altLang="pt-BR" dirty="0"/>
            </a:br>
            <a:r>
              <a:rPr lang="pt-BR" altLang="pt-BR" dirty="0"/>
              <a:t>Interface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59D1B1D-4A04-4860-AA71-854EEC3A1E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Operações básicas:</a:t>
            </a:r>
          </a:p>
          <a:p>
            <a:pPr lvl="1" eaLnBrk="1" hangingPunct="1"/>
            <a:r>
              <a:rPr lang="pt-BR" altLang="pt-BR" dirty="0"/>
              <a:t>criar uma lista vazia</a:t>
            </a:r>
          </a:p>
          <a:p>
            <a:pPr lvl="1" eaLnBrk="1" hangingPunct="1"/>
            <a:r>
              <a:rPr lang="pt-BR" altLang="pt-BR" dirty="0"/>
              <a:t>inserir um elemento na lista (no inicio ou de forma ordenada)</a:t>
            </a:r>
          </a:p>
          <a:p>
            <a:pPr lvl="1" eaLnBrk="1" hangingPunct="1"/>
            <a:r>
              <a:rPr lang="pt-BR" altLang="pt-BR" dirty="0"/>
              <a:t>mostrar os elementos da lista</a:t>
            </a:r>
          </a:p>
          <a:p>
            <a:pPr lvl="1" eaLnBrk="1" hangingPunct="1"/>
            <a:r>
              <a:rPr lang="pt-BR" altLang="pt-BR" dirty="0"/>
              <a:t>Verificar se a lista está vazia</a:t>
            </a:r>
          </a:p>
          <a:p>
            <a:pPr lvl="1" eaLnBrk="1" hangingPunct="1"/>
            <a:r>
              <a:rPr lang="pt-BR" altLang="pt-BR" dirty="0"/>
              <a:t>buscar um elemento na lista</a:t>
            </a:r>
          </a:p>
          <a:p>
            <a:pPr lvl="1" eaLnBrk="1" hangingPunct="1"/>
            <a:r>
              <a:rPr lang="pt-BR" altLang="pt-BR" dirty="0"/>
              <a:t>retirar um elemento da lista</a:t>
            </a:r>
          </a:p>
          <a:p>
            <a:pPr lvl="1" eaLnBrk="1" hangingPunct="1"/>
            <a:r>
              <a:rPr lang="pt-BR" altLang="pt-BR" dirty="0"/>
              <a:t>liberar a lista</a:t>
            </a:r>
          </a:p>
          <a:p>
            <a:pPr marL="344487" lvl="1" indent="0" eaLnBrk="1" hangingPunct="1">
              <a:buNone/>
            </a:pPr>
            <a:endParaRPr lang="pt-BR" altLang="pt-BR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b="1" dirty="0">
              <a:solidFill>
                <a:srgbClr val="3399FF"/>
              </a:solidFill>
              <a:latin typeface="Courier New" panose="02070309020205020404" pitchFamily="49" charset="0"/>
            </a:endParaRPr>
          </a:p>
        </p:txBody>
      </p:sp>
      <p:sp>
        <p:nvSpPr>
          <p:cNvPr id="6148" name="Espaço Reservado para Número de Slide 5">
            <a:extLst>
              <a:ext uri="{FF2B5EF4-FFF2-40B4-BE49-F238E27FC236}">
                <a16:creationId xmlns:a16="http://schemas.microsoft.com/office/drawing/2014/main" id="{8F87F925-C838-4AA5-B3D1-1A3084B4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72DD17-D9AB-43BC-B6BF-56100E03D9A4}" type="slidenum">
              <a:rPr lang="pt-BR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pt-BR" altLang="en-US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CEEA5C4-BECA-4EF3-AB14-11659CBE3F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Listas encadeadas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59D1B1D-4A04-4860-AA71-854EEC3A1E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/>
              <a:t>Uma lista é chamada encadeada quando um elemento aponta para o seu próximo.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Consideremos: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b="1">
                <a:solidFill>
                  <a:srgbClr val="002060"/>
                </a:solidFill>
                <a:latin typeface="Courier New" panose="02070309020205020404" pitchFamily="49" charset="0"/>
              </a:rPr>
              <a:t>typedef struct lista{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b="1">
                <a:solidFill>
                  <a:srgbClr val="002060"/>
                </a:solidFill>
                <a:latin typeface="Courier New" panose="02070309020205020404" pitchFamily="49" charset="0"/>
              </a:rPr>
              <a:t>    int info;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b="1">
                <a:solidFill>
                  <a:srgbClr val="002060"/>
                </a:solidFill>
                <a:latin typeface="Courier New" panose="02070309020205020404" pitchFamily="49" charset="0"/>
              </a:rPr>
              <a:t>    struct lista *prox;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b="1">
                <a:solidFill>
                  <a:srgbClr val="002060"/>
                </a:solidFill>
                <a:latin typeface="Courier New" panose="02070309020205020404" pitchFamily="49" charset="0"/>
              </a:rPr>
              <a:t>}Lista;</a:t>
            </a:r>
            <a:r>
              <a:rPr lang="pt-BR" altLang="pt-BR" b="1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b="1">
                <a:solidFill>
                  <a:srgbClr val="3399FF"/>
                </a:solidFill>
                <a:latin typeface="Courier New" panose="02070309020205020404" pitchFamily="49" charset="0"/>
              </a:rPr>
              <a:t>//definição da lista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b="1">
              <a:solidFill>
                <a:srgbClr val="3399FF"/>
              </a:solidFill>
              <a:latin typeface="Courier New" panose="02070309020205020404" pitchFamily="49" charset="0"/>
            </a:endParaRPr>
          </a:p>
        </p:txBody>
      </p:sp>
      <p:sp>
        <p:nvSpPr>
          <p:cNvPr id="6148" name="Espaço Reservado para Número de Slide 5">
            <a:extLst>
              <a:ext uri="{FF2B5EF4-FFF2-40B4-BE49-F238E27FC236}">
                <a16:creationId xmlns:a16="http://schemas.microsoft.com/office/drawing/2014/main" id="{8F87F925-C838-4AA5-B3D1-1A3084B4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72DD17-D9AB-43BC-B6BF-56100E03D9A4}" type="slidenum">
              <a:rPr lang="pt-BR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pt-BR" altLang="en-US" sz="1000"/>
          </a:p>
        </p:txBody>
      </p:sp>
    </p:spTree>
    <p:extLst>
      <p:ext uri="{BB962C8B-B14F-4D97-AF65-F5344CB8AC3E}">
        <p14:creationId xmlns:p14="http://schemas.microsoft.com/office/powerpoint/2010/main" val="306820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3F1F766-2CD2-48DE-81DA-D62A5748B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Listas encadeadas (criação)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95D69B0-5DE9-4335-8B86-EC997C79DF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Criar uma lista vazia: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b="1" dirty="0">
                <a:solidFill>
                  <a:srgbClr val="3399FF"/>
                </a:solidFill>
                <a:latin typeface="Courier New" panose="02070309020205020404" pitchFamily="49" charset="0"/>
              </a:rPr>
              <a:t>/* retorna uma lista vazia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</a:t>
            </a:r>
            <a:r>
              <a:rPr lang="pt-BR" altLang="pt-BR" b="1" dirty="0">
                <a:solidFill>
                  <a:srgbClr val="002060"/>
                </a:solidFill>
                <a:latin typeface="Courier New" panose="02070309020205020404" pitchFamily="49" charset="0"/>
              </a:rPr>
              <a:t>Lista * </a:t>
            </a:r>
            <a:r>
              <a:rPr lang="pt-BR" altLang="pt-BR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cria_lista</a:t>
            </a:r>
            <a:r>
              <a:rPr lang="pt-BR" altLang="pt-BR" b="1" dirty="0">
                <a:solidFill>
                  <a:srgbClr val="002060"/>
                </a:solidFill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b="1" dirty="0">
                <a:solidFill>
                  <a:srgbClr val="002060"/>
                </a:solidFill>
                <a:latin typeface="Courier New" panose="02070309020205020404" pitchFamily="49" charset="0"/>
              </a:rPr>
              <a:t>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3000" b="1" dirty="0">
                <a:solidFill>
                  <a:srgbClr val="002060"/>
                </a:solidFill>
                <a:latin typeface="Courier New" panose="02070309020205020404" pitchFamily="49" charset="0"/>
              </a:rPr>
              <a:t>    </a:t>
            </a:r>
            <a:r>
              <a:rPr lang="pt-BR" altLang="pt-BR" sz="3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return</a:t>
            </a:r>
            <a:r>
              <a:rPr lang="pt-BR" altLang="pt-BR" sz="3000" b="1" dirty="0">
                <a:solidFill>
                  <a:srgbClr val="002060"/>
                </a:solidFill>
                <a:latin typeface="Courier New" panose="02070309020205020404" pitchFamily="49" charset="0"/>
              </a:rPr>
              <a:t> NULL;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3000" b="1" dirty="0">
                <a:solidFill>
                  <a:srgbClr val="002060"/>
                </a:solidFill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 b="1" dirty="0">
              <a:solidFill>
                <a:srgbClr val="3399FF"/>
              </a:solidFill>
              <a:latin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 b="1" dirty="0">
              <a:solidFill>
                <a:srgbClr val="3399FF"/>
              </a:solidFill>
              <a:latin typeface="Courier New" panose="02070309020205020404" pitchFamily="49" charset="0"/>
            </a:endParaRPr>
          </a:p>
        </p:txBody>
      </p:sp>
      <p:sp>
        <p:nvSpPr>
          <p:cNvPr id="7172" name="Espaço Reservado para Número de Slide 5">
            <a:extLst>
              <a:ext uri="{FF2B5EF4-FFF2-40B4-BE49-F238E27FC236}">
                <a16:creationId xmlns:a16="http://schemas.microsoft.com/office/drawing/2014/main" id="{797DF808-401B-4799-A5F7-D2FBD9872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83751E-A752-4478-A040-CD1EB923D2FD}" type="slidenum">
              <a:rPr lang="pt-BR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pt-BR" altLang="en-US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4F2456A-5DD4-4B2D-AC0D-C9C999772F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Listas encadeadas (inserção)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8441B82-426C-44E1-8A4A-1E3CBB4240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6563" y="1398588"/>
            <a:ext cx="8686800" cy="4411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Função de inserção (no início):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600" b="1" dirty="0">
                <a:solidFill>
                  <a:srgbClr val="3399FF"/>
                </a:solidFill>
                <a:latin typeface="Courier New" panose="02070309020205020404" pitchFamily="49" charset="0"/>
              </a:rPr>
              <a:t>/* insere o novo dado no início da lista , e retorna a lista atualizada*/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Lista * </a:t>
            </a:r>
            <a:r>
              <a:rPr lang="pt-BR" altLang="pt-BR" sz="24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insere_lista</a:t>
            </a:r>
            <a:r>
              <a:rPr lang="pt-BR" altLang="pt-BR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(Lista *li, </a:t>
            </a:r>
            <a:r>
              <a:rPr lang="pt-BR" altLang="pt-BR" sz="24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 dado){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Lista *novo=(Lista*) </a:t>
            </a:r>
            <a:r>
              <a:rPr lang="pt-BR" altLang="pt-BR" sz="24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malloc</a:t>
            </a:r>
            <a:r>
              <a:rPr lang="pt-BR" altLang="pt-BR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 (</a:t>
            </a:r>
            <a:r>
              <a:rPr lang="pt-BR" altLang="pt-BR" sz="24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sizeof</a:t>
            </a:r>
            <a:r>
              <a:rPr lang="pt-BR" altLang="pt-BR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(Lista));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novo-&gt;</a:t>
            </a:r>
            <a:r>
              <a:rPr lang="pt-BR" altLang="pt-BR" sz="24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info</a:t>
            </a:r>
            <a:r>
              <a:rPr lang="pt-BR" altLang="pt-BR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 =dado;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novo-&gt;</a:t>
            </a:r>
            <a:r>
              <a:rPr lang="pt-BR" altLang="pt-BR" sz="24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prox</a:t>
            </a:r>
            <a:r>
              <a:rPr lang="pt-BR" altLang="pt-BR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=li;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return</a:t>
            </a:r>
            <a:r>
              <a:rPr lang="pt-BR" altLang="pt-BR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 novo;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400" b="1" dirty="0">
              <a:solidFill>
                <a:srgbClr val="3399FF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4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Atenção!!! A função não é </a:t>
            </a:r>
            <a:r>
              <a:rPr lang="pt-BR" altLang="pt-BR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void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!!!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b="1" dirty="0">
              <a:solidFill>
                <a:srgbClr val="3399FF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b="1" dirty="0">
              <a:solidFill>
                <a:srgbClr val="3399FF"/>
              </a:solidFill>
              <a:latin typeface="Courier New" panose="02070309020205020404" pitchFamily="49" charset="0"/>
            </a:endParaRPr>
          </a:p>
        </p:txBody>
      </p:sp>
      <p:sp>
        <p:nvSpPr>
          <p:cNvPr id="8196" name="Espaço Reservado para Número de Slide 5">
            <a:extLst>
              <a:ext uri="{FF2B5EF4-FFF2-40B4-BE49-F238E27FC236}">
                <a16:creationId xmlns:a16="http://schemas.microsoft.com/office/drawing/2014/main" id="{49AB7ECA-9904-4129-9F53-715ED127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9F2FAC-C3B4-443D-B9D3-C0D4E0714E68}" type="slidenum">
              <a:rPr lang="pt-BR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pt-BR" altLang="en-US" sz="1000"/>
          </a:p>
        </p:txBody>
      </p:sp>
      <p:pic>
        <p:nvPicPr>
          <p:cNvPr id="8197" name="Imagem 4">
            <a:extLst>
              <a:ext uri="{FF2B5EF4-FFF2-40B4-BE49-F238E27FC236}">
                <a16:creationId xmlns:a16="http://schemas.microsoft.com/office/drawing/2014/main" id="{11D66B68-3ADC-431F-9B08-9AC62B338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938" y="3613150"/>
            <a:ext cx="33845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42EFEBF-5742-49F8-B463-7F537691FC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Listas encadeadas (exibição)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D773D95-24E0-419E-ADD0-0F1F8F5E2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Função de exibição: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600" b="1" dirty="0">
                <a:solidFill>
                  <a:srgbClr val="3399FF"/>
                </a:solidFill>
                <a:latin typeface="Courier New" panose="02070309020205020404" pitchFamily="49" charset="0"/>
              </a:rPr>
              <a:t>/* percorre a lista do inicio até o fim mostrando os elementos*/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void</a:t>
            </a:r>
            <a:r>
              <a:rPr lang="pt-BR" altLang="pt-BR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lista_mostra</a:t>
            </a:r>
            <a:r>
              <a:rPr lang="pt-BR" altLang="pt-BR" b="1" dirty="0">
                <a:solidFill>
                  <a:srgbClr val="002060"/>
                </a:solidFill>
                <a:latin typeface="Courier New" panose="02070309020205020404" pitchFamily="49" charset="0"/>
              </a:rPr>
              <a:t>(Lista* li){   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b="1" dirty="0">
                <a:solidFill>
                  <a:srgbClr val="3399FF"/>
                </a:solidFill>
                <a:latin typeface="Courier New" panose="02070309020205020404" pitchFamily="49" charset="0"/>
              </a:rPr>
              <a:t>//variável usada para percorrer a lista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b="1" dirty="0">
                <a:solidFill>
                  <a:srgbClr val="002060"/>
                </a:solidFill>
                <a:latin typeface="Courier New" panose="02070309020205020404" pitchFamily="49" charset="0"/>
              </a:rPr>
              <a:t>Lista *</a:t>
            </a:r>
            <a:r>
              <a:rPr lang="pt-BR" altLang="pt-BR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aux</a:t>
            </a:r>
            <a:r>
              <a:rPr lang="pt-BR" altLang="pt-BR" b="1" dirty="0">
                <a:solidFill>
                  <a:srgbClr val="002060"/>
                </a:solidFill>
                <a:latin typeface="Courier New" panose="02070309020205020404" pitchFamily="49" charset="0"/>
              </a:rPr>
              <a:t>;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b="1" dirty="0">
                <a:solidFill>
                  <a:srgbClr val="002060"/>
                </a:solidFill>
                <a:latin typeface="Courier New" panose="02070309020205020404" pitchFamily="49" charset="0"/>
              </a:rPr>
              <a:t>for(</a:t>
            </a:r>
            <a:r>
              <a:rPr lang="pt-BR" altLang="pt-BR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aux</a:t>
            </a:r>
            <a:r>
              <a:rPr lang="pt-BR" altLang="pt-BR" b="1" dirty="0">
                <a:solidFill>
                  <a:srgbClr val="002060"/>
                </a:solidFill>
                <a:latin typeface="Courier New" panose="02070309020205020404" pitchFamily="49" charset="0"/>
              </a:rPr>
              <a:t>=</a:t>
            </a:r>
            <a:r>
              <a:rPr lang="pt-BR" altLang="pt-BR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li;aux</a:t>
            </a:r>
            <a:r>
              <a:rPr lang="pt-BR" altLang="pt-BR" b="1" dirty="0">
                <a:solidFill>
                  <a:srgbClr val="002060"/>
                </a:solidFill>
                <a:latin typeface="Courier New" panose="02070309020205020404" pitchFamily="49" charset="0"/>
              </a:rPr>
              <a:t>!=</a:t>
            </a:r>
            <a:r>
              <a:rPr lang="pt-BR" altLang="pt-BR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NULL;aux</a:t>
            </a:r>
            <a:r>
              <a:rPr lang="pt-BR" altLang="pt-BR" b="1" dirty="0">
                <a:solidFill>
                  <a:srgbClr val="002060"/>
                </a:solidFill>
                <a:latin typeface="Courier New" panose="02070309020205020404" pitchFamily="49" charset="0"/>
              </a:rPr>
              <a:t>=</a:t>
            </a:r>
            <a:r>
              <a:rPr lang="pt-BR" altLang="pt-BR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aux</a:t>
            </a:r>
            <a:r>
              <a:rPr lang="pt-BR" altLang="pt-BR" b="1" dirty="0">
                <a:solidFill>
                  <a:srgbClr val="002060"/>
                </a:solidFill>
                <a:latin typeface="Courier New" panose="02070309020205020404" pitchFamily="49" charset="0"/>
              </a:rPr>
              <a:t>-&gt;</a:t>
            </a:r>
            <a:r>
              <a:rPr lang="pt-BR" altLang="pt-BR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prox</a:t>
            </a:r>
            <a:r>
              <a:rPr lang="pt-BR" altLang="pt-BR" b="1" dirty="0">
                <a:solidFill>
                  <a:srgbClr val="002060"/>
                </a:solidFill>
                <a:latin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b="1" dirty="0">
                <a:solidFill>
                  <a:srgbClr val="002060"/>
                </a:solidFill>
                <a:latin typeface="Courier New" panose="02070309020205020404" pitchFamily="49" charset="0"/>
              </a:rPr>
              <a:t>         </a:t>
            </a:r>
            <a:r>
              <a:rPr lang="pt-BR" altLang="pt-BR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printf</a:t>
            </a:r>
            <a:r>
              <a:rPr lang="pt-BR" altLang="pt-BR" b="1" dirty="0">
                <a:solidFill>
                  <a:srgbClr val="002060"/>
                </a:solidFill>
                <a:latin typeface="Courier New" panose="02070309020205020404" pitchFamily="49" charset="0"/>
              </a:rPr>
              <a:t>("%d\t", </a:t>
            </a:r>
            <a:r>
              <a:rPr lang="pt-BR" altLang="pt-BR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aux</a:t>
            </a:r>
            <a:r>
              <a:rPr lang="pt-BR" altLang="pt-BR" b="1" dirty="0">
                <a:solidFill>
                  <a:srgbClr val="002060"/>
                </a:solidFill>
                <a:latin typeface="Courier New" panose="02070309020205020404" pitchFamily="49" charset="0"/>
              </a:rPr>
              <a:t>-&gt;</a:t>
            </a:r>
            <a:r>
              <a:rPr lang="pt-BR" altLang="pt-BR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info</a:t>
            </a:r>
            <a:r>
              <a:rPr lang="pt-BR" altLang="pt-BR" b="1" dirty="0">
                <a:solidFill>
                  <a:srgbClr val="002060"/>
                </a:solidFill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b="1" dirty="0">
                <a:solidFill>
                  <a:srgbClr val="002060"/>
                </a:solidFill>
                <a:latin typeface="Courier New" panose="02070309020205020404" pitchFamily="49" charset="0"/>
              </a:rPr>
              <a:t>}       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4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b="1" dirty="0">
              <a:solidFill>
                <a:srgbClr val="3399FF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b="1" dirty="0">
              <a:solidFill>
                <a:srgbClr val="3399FF"/>
              </a:solidFill>
              <a:latin typeface="Courier New" panose="02070309020205020404" pitchFamily="49" charset="0"/>
            </a:endParaRPr>
          </a:p>
        </p:txBody>
      </p:sp>
      <p:sp>
        <p:nvSpPr>
          <p:cNvPr id="9220" name="Espaço Reservado para Número de Slide 5">
            <a:extLst>
              <a:ext uri="{FF2B5EF4-FFF2-40B4-BE49-F238E27FC236}">
                <a16:creationId xmlns:a16="http://schemas.microsoft.com/office/drawing/2014/main" id="{C4083A2F-B59E-47B2-9E71-3ACB8EB9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969380-CA9C-4F41-ABC7-62E13F7543D5}" type="slidenum">
              <a:rPr lang="pt-BR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pt-BR" altLang="en-US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11A2EBE-9F8F-4B7D-AA97-C25B35BD8E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Lista encadeada (main)</a:t>
            </a:r>
            <a:br>
              <a:rPr lang="pt-BR" altLang="pt-BR"/>
            </a:br>
            <a:endParaRPr lang="pt-BR" altLang="pt-BR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853EB0F-FB2F-4FE0-881C-4C56BF148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0525" y="801688"/>
            <a:ext cx="8362950" cy="52546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400" dirty="0"/>
              <a:t>Como seria o trecho do </a:t>
            </a:r>
            <a:r>
              <a:rPr lang="pt-BR" altLang="pt-BR" sz="2400" dirty="0" err="1"/>
              <a:t>main</a:t>
            </a:r>
            <a:r>
              <a:rPr lang="pt-BR" altLang="pt-BR" sz="2400" dirty="0"/>
              <a:t> correspondente à criação e inserção de valores na lista</a:t>
            </a:r>
            <a:r>
              <a:rPr lang="pt-BR" altLang="pt-BR" sz="1700" dirty="0"/>
              <a:t>?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17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2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200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22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main</a:t>
            </a:r>
            <a:r>
              <a:rPr lang="pt-BR" altLang="pt-BR" sz="2200" b="1" dirty="0">
                <a:solidFill>
                  <a:srgbClr val="002060"/>
                </a:solidFill>
                <a:latin typeface="Courier New" panose="02070309020205020404" pitchFamily="49" charset="0"/>
              </a:rPr>
              <a:t>(){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200" b="1" dirty="0">
                <a:solidFill>
                  <a:srgbClr val="002060"/>
                </a:solidFill>
                <a:latin typeface="Courier New" panose="02070309020205020404" pitchFamily="49" charset="0"/>
              </a:rPr>
              <a:t>    Lista *</a:t>
            </a:r>
            <a:r>
              <a:rPr lang="pt-BR" altLang="pt-BR" sz="22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lst</a:t>
            </a:r>
            <a:r>
              <a:rPr lang="pt-BR" altLang="pt-BR" sz="2200" b="1" dirty="0">
                <a:solidFill>
                  <a:srgbClr val="002060"/>
                </a:solidFill>
                <a:latin typeface="Courier New" panose="02070309020205020404" pitchFamily="49" charset="0"/>
              </a:rPr>
              <a:t>; </a:t>
            </a:r>
            <a:r>
              <a:rPr lang="pt-BR" altLang="pt-BR" sz="1800" b="1" dirty="0">
                <a:solidFill>
                  <a:srgbClr val="3399FF"/>
                </a:solidFill>
                <a:latin typeface="Courier New" panose="02070309020205020404" pitchFamily="49" charset="0"/>
              </a:rPr>
              <a:t>//declara uma lista não inicializada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2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  </a:t>
            </a:r>
            <a:r>
              <a:rPr lang="pt-BR" altLang="pt-BR" sz="22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lst</a:t>
            </a:r>
            <a:r>
              <a:rPr lang="pt-BR" altLang="pt-BR" sz="2200" b="1" dirty="0">
                <a:solidFill>
                  <a:srgbClr val="002060"/>
                </a:solidFill>
                <a:latin typeface="Courier New" panose="02070309020205020404" pitchFamily="49" charset="0"/>
              </a:rPr>
              <a:t>=</a:t>
            </a:r>
            <a:r>
              <a:rPr lang="pt-BR" altLang="pt-BR" sz="22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cria_lista</a:t>
            </a:r>
            <a:r>
              <a:rPr lang="pt-BR" altLang="pt-BR" sz="2200" b="1" dirty="0">
                <a:solidFill>
                  <a:srgbClr val="002060"/>
                </a:solidFill>
                <a:latin typeface="Courier New" panose="02070309020205020404" pitchFamily="49" charset="0"/>
              </a:rPr>
              <a:t>(); </a:t>
            </a:r>
            <a:r>
              <a:rPr lang="pt-BR" altLang="pt-BR" sz="1800" b="1" dirty="0">
                <a:solidFill>
                  <a:srgbClr val="3399FF"/>
                </a:solidFill>
                <a:latin typeface="Courier New" panose="02070309020205020404" pitchFamily="49" charset="0"/>
              </a:rPr>
              <a:t>//inicializa a lista</a:t>
            </a:r>
            <a:endParaRPr lang="pt-BR" altLang="pt-BR" sz="22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2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  </a:t>
            </a:r>
            <a:r>
              <a:rPr lang="pt-BR" altLang="pt-BR" sz="22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lst</a:t>
            </a:r>
            <a:r>
              <a:rPr lang="pt-BR" altLang="pt-BR" sz="2200" b="1" dirty="0">
                <a:solidFill>
                  <a:srgbClr val="002060"/>
                </a:solidFill>
                <a:latin typeface="Courier New" panose="02070309020205020404" pitchFamily="49" charset="0"/>
              </a:rPr>
              <a:t>=</a:t>
            </a:r>
            <a:r>
              <a:rPr lang="pt-BR" altLang="pt-BR" sz="22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insere_lista</a:t>
            </a:r>
            <a:r>
              <a:rPr lang="pt-BR" altLang="pt-BR" sz="2200" b="1" dirty="0">
                <a:solidFill>
                  <a:srgbClr val="002060"/>
                </a:solidFill>
                <a:latin typeface="Courier New" panose="02070309020205020404" pitchFamily="49" charset="0"/>
              </a:rPr>
              <a:t>(lst,10); </a:t>
            </a:r>
            <a:r>
              <a:rPr lang="pt-BR" altLang="pt-BR" sz="1800" b="1" dirty="0">
                <a:solidFill>
                  <a:srgbClr val="3399FF"/>
                </a:solidFill>
                <a:latin typeface="Courier New" panose="02070309020205020404" pitchFamily="49" charset="0"/>
              </a:rPr>
              <a:t>//insere o elemento 10</a:t>
            </a:r>
            <a:r>
              <a:rPr lang="pt-BR" altLang="pt-BR" sz="22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2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  </a:t>
            </a:r>
            <a:r>
              <a:rPr lang="pt-BR" altLang="pt-BR" sz="22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lst</a:t>
            </a:r>
            <a:r>
              <a:rPr lang="pt-BR" altLang="pt-BR" sz="2200" b="1" dirty="0">
                <a:solidFill>
                  <a:srgbClr val="002060"/>
                </a:solidFill>
                <a:latin typeface="Courier New" panose="02070309020205020404" pitchFamily="49" charset="0"/>
              </a:rPr>
              <a:t>=</a:t>
            </a:r>
            <a:r>
              <a:rPr lang="pt-BR" altLang="pt-BR" sz="22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insere_lista</a:t>
            </a:r>
            <a:r>
              <a:rPr lang="pt-BR" altLang="pt-BR" sz="2200" b="1" dirty="0">
                <a:solidFill>
                  <a:srgbClr val="002060"/>
                </a:solidFill>
                <a:latin typeface="Courier New" panose="02070309020205020404" pitchFamily="49" charset="0"/>
              </a:rPr>
              <a:t>(lst,20); </a:t>
            </a:r>
            <a:r>
              <a:rPr lang="pt-BR" altLang="pt-BR" sz="1800" b="1" dirty="0">
                <a:solidFill>
                  <a:srgbClr val="3399FF"/>
                </a:solidFill>
                <a:latin typeface="Courier New" panose="02070309020205020404" pitchFamily="49" charset="0"/>
              </a:rPr>
              <a:t>//insere o elemento 20</a:t>
            </a:r>
            <a:endParaRPr lang="pt-BR" altLang="pt-BR" sz="22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2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  </a:t>
            </a:r>
            <a:r>
              <a:rPr lang="pt-BR" altLang="pt-BR" sz="22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lst</a:t>
            </a:r>
            <a:r>
              <a:rPr lang="pt-BR" altLang="pt-BR" sz="2200" b="1" dirty="0">
                <a:solidFill>
                  <a:srgbClr val="002060"/>
                </a:solidFill>
                <a:latin typeface="Courier New" panose="02070309020205020404" pitchFamily="49" charset="0"/>
              </a:rPr>
              <a:t>=</a:t>
            </a:r>
            <a:r>
              <a:rPr lang="pt-BR" altLang="pt-BR" sz="22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insere_lista</a:t>
            </a:r>
            <a:r>
              <a:rPr lang="pt-BR" altLang="pt-BR" sz="2200" b="1" dirty="0">
                <a:solidFill>
                  <a:srgbClr val="002060"/>
                </a:solidFill>
                <a:latin typeface="Courier New" panose="02070309020205020404" pitchFamily="49" charset="0"/>
              </a:rPr>
              <a:t>(lst,30); </a:t>
            </a:r>
            <a:r>
              <a:rPr lang="pt-BR" altLang="pt-BR" sz="1800" b="1" dirty="0">
                <a:solidFill>
                  <a:srgbClr val="3399FF"/>
                </a:solidFill>
                <a:latin typeface="Courier New" panose="02070309020205020404" pitchFamily="49" charset="0"/>
              </a:rPr>
              <a:t>//insere o elemento 30</a:t>
            </a:r>
            <a:endParaRPr lang="pt-BR" altLang="pt-BR" sz="22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2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  </a:t>
            </a:r>
            <a:r>
              <a:rPr lang="pt-BR" altLang="pt-BR" sz="22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lista_mostra</a:t>
            </a:r>
            <a:r>
              <a:rPr lang="pt-BR" altLang="pt-BR" sz="2200" b="1" dirty="0">
                <a:solidFill>
                  <a:srgbClr val="002060"/>
                </a:solidFill>
                <a:latin typeface="Courier New" panose="02070309020205020404" pitchFamily="49" charset="0"/>
              </a:rPr>
              <a:t>(</a:t>
            </a:r>
            <a:r>
              <a:rPr lang="pt-BR" altLang="pt-BR" sz="22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lst</a:t>
            </a:r>
            <a:r>
              <a:rPr lang="pt-BR" altLang="pt-BR" sz="2200" b="1" dirty="0">
                <a:solidFill>
                  <a:srgbClr val="002060"/>
                </a:solidFill>
                <a:latin typeface="Courier New" panose="02070309020205020404" pitchFamily="49" charset="0"/>
              </a:rPr>
              <a:t>); </a:t>
            </a:r>
            <a:r>
              <a:rPr lang="pt-BR" altLang="pt-BR" sz="1800" b="1" dirty="0">
                <a:solidFill>
                  <a:srgbClr val="3399FF"/>
                </a:solidFill>
                <a:latin typeface="Courier New" panose="02070309020205020404" pitchFamily="49" charset="0"/>
              </a:rPr>
              <a:t>//mostra o conteúdo da lista</a:t>
            </a:r>
            <a:endParaRPr lang="pt-BR" altLang="pt-BR" sz="22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2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  </a:t>
            </a:r>
            <a:r>
              <a:rPr lang="pt-BR" altLang="pt-BR" sz="22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printf</a:t>
            </a:r>
            <a:r>
              <a:rPr lang="pt-BR" altLang="pt-BR" sz="2200" b="1" dirty="0">
                <a:solidFill>
                  <a:srgbClr val="002060"/>
                </a:solidFill>
                <a:latin typeface="Courier New" panose="02070309020205020404" pitchFamily="49" charset="0"/>
              </a:rPr>
              <a:t>("\n\n");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200" b="1" dirty="0">
                <a:solidFill>
                  <a:srgbClr val="002060"/>
                </a:solidFill>
                <a:latin typeface="Courier New" panose="02070309020205020404" pitchFamily="49" charset="0"/>
              </a:rPr>
              <a:t>    system("pause");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200" b="1" dirty="0">
                <a:solidFill>
                  <a:srgbClr val="002060"/>
                </a:solidFill>
                <a:latin typeface="Courier New" panose="02070309020205020404" pitchFamily="49" charset="0"/>
              </a:rPr>
              <a:t>    </a:t>
            </a:r>
            <a:r>
              <a:rPr lang="pt-BR" altLang="pt-BR" sz="22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return</a:t>
            </a:r>
            <a:r>
              <a:rPr lang="pt-BR" altLang="pt-BR" sz="2200" b="1" dirty="0">
                <a:solidFill>
                  <a:srgbClr val="002060"/>
                </a:solidFill>
                <a:latin typeface="Courier New" panose="02070309020205020404" pitchFamily="49" charset="0"/>
              </a:rPr>
              <a:t>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200" b="1" dirty="0">
                <a:solidFill>
                  <a:srgbClr val="002060"/>
                </a:solidFill>
                <a:latin typeface="Courier New" panose="02070309020205020404" pitchFamily="49" charset="0"/>
              </a:rPr>
              <a:t>}      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22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2200" dirty="0">
              <a:latin typeface="Courier New" panose="02070309020205020404" pitchFamily="49" charset="0"/>
            </a:endParaRPr>
          </a:p>
        </p:txBody>
      </p:sp>
      <p:sp>
        <p:nvSpPr>
          <p:cNvPr id="10244" name="Espaço Reservado para Número de Slide 5">
            <a:extLst>
              <a:ext uri="{FF2B5EF4-FFF2-40B4-BE49-F238E27FC236}">
                <a16:creationId xmlns:a16="http://schemas.microsoft.com/office/drawing/2014/main" id="{4C49367F-A9CE-4795-997F-513336B4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F15E01-D3AF-4EEC-A9E3-D20F0B361D58}" type="slidenum">
              <a:rPr lang="pt-BR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pt-BR" altLang="en-US" sz="1000"/>
          </a:p>
        </p:txBody>
      </p:sp>
      <p:pic>
        <p:nvPicPr>
          <p:cNvPr id="10245" name="Imagem 4">
            <a:extLst>
              <a:ext uri="{FF2B5EF4-FFF2-40B4-BE49-F238E27FC236}">
                <a16:creationId xmlns:a16="http://schemas.microsoft.com/office/drawing/2014/main" id="{05C70071-494D-45A4-8772-20199B0C8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38" y="4268788"/>
            <a:ext cx="33845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FB47819-ED63-444C-8B79-7C42AB0F5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7543800" cy="1295400"/>
          </a:xfrm>
        </p:spPr>
        <p:txBody>
          <a:bodyPr/>
          <a:lstStyle/>
          <a:p>
            <a:pPr eaLnBrk="1" hangingPunct="1"/>
            <a:r>
              <a:rPr lang="pt-BR" altLang="pt-BR"/>
              <a:t>Listas encadeadas (lista vazia)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0233ED4-957B-4ADC-A174-25FD87AF37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pPr eaLnBrk="1" hangingPunct="1"/>
            <a:r>
              <a:rPr lang="pt-BR" altLang="pt-BR"/>
              <a:t>Função de verificação de lista vazia: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600" b="1">
                <a:solidFill>
                  <a:srgbClr val="3399FF"/>
                </a:solidFill>
                <a:latin typeface="Courier New" panose="02070309020205020404" pitchFamily="49" charset="0"/>
              </a:rPr>
              <a:t>/* retorna 1 se vazia ou zero se falso*/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b="1">
                <a:solidFill>
                  <a:srgbClr val="002060"/>
                </a:solidFill>
                <a:latin typeface="Courier New" panose="02070309020205020404" pitchFamily="49" charset="0"/>
              </a:rPr>
              <a:t>int lista_vazia(Lista* li){   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b="1">
                <a:solidFill>
                  <a:srgbClr val="002060"/>
                </a:solidFill>
                <a:latin typeface="Courier New" panose="02070309020205020404" pitchFamily="49" charset="0"/>
              </a:rPr>
              <a:t>    return (li==NULL</a:t>
            </a:r>
            <a:r>
              <a:rPr lang="pt-BR" altLang="pt-BR" b="1">
                <a:solidFill>
                  <a:srgbClr val="3399FF"/>
                </a:solidFill>
                <a:latin typeface="Courier New" panose="02070309020205020404" pitchFamily="49" charset="0"/>
              </a:rPr>
              <a:t>);//retorna o //resultado da comparação de l com NULL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b="1">
                <a:solidFill>
                  <a:srgbClr val="002060"/>
                </a:solidFill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b="1">
                <a:solidFill>
                  <a:srgbClr val="002060"/>
                </a:solidFill>
                <a:latin typeface="Courier New" panose="02070309020205020404" pitchFamily="49" charset="0"/>
              </a:rPr>
              <a:t>          </a:t>
            </a:r>
            <a:endParaRPr lang="pt-BR" altLang="pt-BR" sz="2400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 b="1">
              <a:solidFill>
                <a:srgbClr val="3399FF"/>
              </a:solidFill>
              <a:latin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 b="1">
              <a:solidFill>
                <a:srgbClr val="3399FF"/>
              </a:solidFill>
              <a:latin typeface="Courier New" panose="02070309020205020404" pitchFamily="49" charset="0"/>
            </a:endParaRPr>
          </a:p>
        </p:txBody>
      </p:sp>
      <p:sp>
        <p:nvSpPr>
          <p:cNvPr id="11268" name="Espaço Reservado para Número de Slide 5">
            <a:extLst>
              <a:ext uri="{FF2B5EF4-FFF2-40B4-BE49-F238E27FC236}">
                <a16:creationId xmlns:a16="http://schemas.microsoft.com/office/drawing/2014/main" id="{C36E18C1-280E-4341-8AA8-053D4728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C9992A-A86E-4331-95F4-AB9A1FE73E12}" type="slidenum">
              <a:rPr lang="pt-BR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pt-BR" alt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de">
  <a:themeElements>
    <a:clrScheme name="Rede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Red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ede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e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e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e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e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e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e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e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e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e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8FF1102BDD21C4895612862EFA9ABE0" ma:contentTypeVersion="0" ma:contentTypeDescription="Crie um novo documento." ma:contentTypeScope="" ma:versionID="edff83e2d48c4ae71c678c405b2a8c7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78f746c3a1c47dbaea02d3be93aa98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65FD11-A8F4-4358-A272-7BEE9FEC73EB}"/>
</file>

<file path=customXml/itemProps2.xml><?xml version="1.0" encoding="utf-8"?>
<ds:datastoreItem xmlns:ds="http://schemas.openxmlformats.org/officeDocument/2006/customXml" ds:itemID="{CCD8A588-2A1E-499F-A3D3-E36AD197F768}"/>
</file>

<file path=customXml/itemProps3.xml><?xml version="1.0" encoding="utf-8"?>
<ds:datastoreItem xmlns:ds="http://schemas.openxmlformats.org/officeDocument/2006/customXml" ds:itemID="{598C7569-BD44-439C-9CA5-128FAA98AB0F}"/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679</TotalTime>
  <Words>1094</Words>
  <Application>Microsoft Office PowerPoint</Application>
  <PresentationFormat>Apresentação na tela (4:3)</PresentationFormat>
  <Paragraphs>194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Wingdings</vt:lpstr>
      <vt:lpstr>Calibri</vt:lpstr>
      <vt:lpstr>Courier New</vt:lpstr>
      <vt:lpstr>Rede</vt:lpstr>
      <vt:lpstr>Listas encadeadas</vt:lpstr>
      <vt:lpstr>Listas </vt:lpstr>
      <vt:lpstr>Listas encadeadas Interface</vt:lpstr>
      <vt:lpstr>Listas encadeadas</vt:lpstr>
      <vt:lpstr>Listas encadeadas (criação)</vt:lpstr>
      <vt:lpstr>Listas encadeadas (inserção)</vt:lpstr>
      <vt:lpstr>Listas encadeadas (exibição)</vt:lpstr>
      <vt:lpstr>Lista encadeada (main) </vt:lpstr>
      <vt:lpstr>Listas encadeadas (lista vazia)</vt:lpstr>
      <vt:lpstr>Listas encadeadas (busca)</vt:lpstr>
      <vt:lpstr>Listas encadeadas (remoção)</vt:lpstr>
      <vt:lpstr>Listas encadeadas (remoção) </vt:lpstr>
      <vt:lpstr>Listas encadeadas (remoção) </vt:lpstr>
      <vt:lpstr> Lista encadeadas – (inserção ordenada)</vt:lpstr>
      <vt:lpstr>Listas encadeadas (inserção ordenada) </vt:lpstr>
      <vt:lpstr>Listas encadeadas (liberar os elementos da lista)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Listas encadeadas</dc:title>
  <dc:creator>Rosana</dc:creator>
  <cp:lastModifiedBy>Rosana Traversa</cp:lastModifiedBy>
  <cp:revision>22</cp:revision>
  <dcterms:created xsi:type="dcterms:W3CDTF">2009-03-12T18:06:22Z</dcterms:created>
  <dcterms:modified xsi:type="dcterms:W3CDTF">2020-05-01T18:34:52Z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0x01010098FF1102BDD21C4895612862EFA9ABE0</vt:lpwstr>
  </property>
</Properties>
</file>