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2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9CC9-8C58-444A-952F-ADD5B2536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6C313-0F46-4415-9D86-2E618FE7E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C3E72-3A8A-481A-B6AA-99A8B0C4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A8DA-3E72-4ED1-BC53-492A31A4F54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FB4F8-E280-4BBA-A78D-9159555C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FF71A-1BB1-452C-A423-247D39EE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33C4-987A-4817-84EB-559073DF2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45A8-D78D-47B4-BF4F-4C18A795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0DA60-0E44-4034-9F00-6C79F51A5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204D-5F81-4C5B-82F8-83848C74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A8DA-3E72-4ED1-BC53-492A31A4F54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64852-F8BF-4DD9-A86F-CDBCA0B4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F8CD-66AE-4685-9252-B508AF95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33C4-987A-4817-84EB-559073DF2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1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AE0A50-8438-41F3-A4F9-EE3B74663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07CCF-2E7B-40E9-A349-D94992329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2A779-0E21-45BA-B677-CEAFA2609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A8DA-3E72-4ED1-BC53-492A31A4F54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EAD9E-39E6-4CC2-9FEE-06B4E050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B8CE-8910-4CB9-944F-0D3FCB31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33C4-987A-4817-84EB-559073DF2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7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7B0D-A0B3-4724-A985-8152DFDC3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D6A07-ED84-45FD-89D9-82000A95E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D5971-4773-4392-B84C-A7AC092D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A8DA-3E72-4ED1-BC53-492A31A4F54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0774A-68B8-47A3-93A4-AB4D1B78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64E7B-E7D8-4E6D-A365-51753C9B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33C4-987A-4817-84EB-559073DF2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6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2DBB-4809-45DC-9266-63AF3CF3D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0BACA-00B5-44C2-BF09-AC19A9253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4A3C9-0839-4E1B-BCEE-C4208AA1E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A8DA-3E72-4ED1-BC53-492A31A4F54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53AF6-1AE8-460C-84D1-D793E78F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EDF22-6091-483D-8409-24A5448D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33C4-987A-4817-84EB-559073DF2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7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649D-8767-4EC2-BF94-55AE6D27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30017-2D21-4C68-A66F-C5E6841E1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918A8-1AF3-45C7-BCB7-4E576057A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2821A-C0C4-4203-B45E-8847046E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A8DA-3E72-4ED1-BC53-492A31A4F54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C6C02-79CA-4D57-9A94-E5812ACF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B6DE1-B06E-459E-93AB-8F62B1E2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33C4-987A-4817-84EB-559073DF2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1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E064-58F7-427E-AE71-06E4E578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D8051-F1EE-4BB2-986C-841AD2341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F4B1F-4E49-47B5-8709-78791837F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966118-0E7A-4E40-8C9A-F37AECEAD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86CAF-C717-4D78-9706-7B961F594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8AD878-4599-4BDF-9EDE-89B5FCAC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A8DA-3E72-4ED1-BC53-492A31A4F54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000DC-4BC7-4201-BA66-DFE8A47E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97D376-F86F-4456-9807-79CB1D911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33C4-987A-4817-84EB-559073DF2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1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5B6A3-F008-4557-9DB0-FD79A41C9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9DF041-5009-4047-A2BB-83E3FEB3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A8DA-3E72-4ED1-BC53-492A31A4F54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D09C8-8E75-4ED0-B0C0-45073798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C3E7C-99C8-4E6D-9D6A-CE5B194BD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33C4-987A-4817-84EB-559073DF2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7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3AB966-0D37-47A6-9909-E2D070774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A8DA-3E72-4ED1-BC53-492A31A4F54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3EA5B-2BBB-49FE-94F4-CF5833D01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0D1D8-59A1-46B5-B776-BC1B15E74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33C4-987A-4817-84EB-559073DF2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4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6C46-EC43-4E75-8D3C-A5EB3BC8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CC325-43D2-4C08-ACD3-6EEBBDF9F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2254D-C4DE-42D0-B42D-152DEDF17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CFDC6-8956-4C5C-AAFB-B087D29C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A8DA-3E72-4ED1-BC53-492A31A4F54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4E32C-E463-49B7-B3B2-89CAAB2C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94566-A3DF-4674-8BD1-02C581EA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33C4-987A-4817-84EB-559073DF2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02EED-4B60-43D4-9323-A4EFCD034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B36E23-A8BA-4C56-BF07-09DA37894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77B7C-1323-4288-ADE4-8487CD556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B2E8D-6EFF-4720-B5F3-3B785D349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A8DA-3E72-4ED1-BC53-492A31A4F54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27194-C3F3-45AA-A11A-CC2F766C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EFA4A-2D6F-431C-9B1F-512A21EB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33C4-987A-4817-84EB-559073DF2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2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FEF269-C4BA-4C59-B1FF-EEE829B0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7E765-4EBA-4FD3-AEEE-E8AC3741A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EF056-B0FC-4FF4-B8FF-DFFA36EBC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1A8DA-3E72-4ED1-BC53-492A31A4F54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00CB7-C8DB-4C8C-ABEB-9356BEECE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5ED0B-2054-46FC-8A12-4490A8D81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433C4-987A-4817-84EB-559073DF2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5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2FAF8-1F4F-48E7-86B8-4A49E0533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42EC4-93CA-422E-AB87-C2D81AD2C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2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36E9BF43-BF7E-471B-AA8B-AA1A6434CEAA}"/>
              </a:ext>
            </a:extLst>
          </p:cNvPr>
          <p:cNvSpPr/>
          <p:nvPr/>
        </p:nvSpPr>
        <p:spPr>
          <a:xfrm>
            <a:off x="9735274" y="1957029"/>
            <a:ext cx="959729" cy="474562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Day n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26A00286-BDD2-4271-9AAB-E1797225827E}"/>
              </a:ext>
            </a:extLst>
          </p:cNvPr>
          <p:cNvSpPr/>
          <p:nvPr/>
        </p:nvSpPr>
        <p:spPr>
          <a:xfrm>
            <a:off x="8349988" y="1921382"/>
            <a:ext cx="959729" cy="474562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Day 1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69EAC5B2-14E2-4111-8794-E179DCE6279D}"/>
              </a:ext>
            </a:extLst>
          </p:cNvPr>
          <p:cNvSpPr/>
          <p:nvPr/>
        </p:nvSpPr>
        <p:spPr>
          <a:xfrm>
            <a:off x="6018675" y="1940349"/>
            <a:ext cx="959729" cy="265060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Day n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653F2B32-31A1-4FB7-B20B-E3EF9ACD7DB8}"/>
              </a:ext>
            </a:extLst>
          </p:cNvPr>
          <p:cNvSpPr/>
          <p:nvPr/>
        </p:nvSpPr>
        <p:spPr>
          <a:xfrm>
            <a:off x="4769557" y="1940349"/>
            <a:ext cx="959729" cy="265060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Day 1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29A43BFD-0FB3-4437-9553-6D038DA4E548}"/>
              </a:ext>
            </a:extLst>
          </p:cNvPr>
          <p:cNvSpPr/>
          <p:nvPr/>
        </p:nvSpPr>
        <p:spPr>
          <a:xfrm>
            <a:off x="2245966" y="1962433"/>
            <a:ext cx="959729" cy="265060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Day 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14E742D-01DB-4B17-884D-93A445089FEB}"/>
              </a:ext>
            </a:extLst>
          </p:cNvPr>
          <p:cNvSpPr/>
          <p:nvPr/>
        </p:nvSpPr>
        <p:spPr>
          <a:xfrm>
            <a:off x="520861" y="1940349"/>
            <a:ext cx="959729" cy="265060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Day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795679-F3C2-4327-906B-D9C2E1BBF4BF}"/>
              </a:ext>
            </a:extLst>
          </p:cNvPr>
          <p:cNvSpPr/>
          <p:nvPr/>
        </p:nvSpPr>
        <p:spPr>
          <a:xfrm>
            <a:off x="2014249" y="944800"/>
            <a:ext cx="1758461" cy="61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LiDAR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970564-B01E-4344-AD4D-502DE8EFFF71}"/>
              </a:ext>
            </a:extLst>
          </p:cNvPr>
          <p:cNvSpPr/>
          <p:nvPr/>
        </p:nvSpPr>
        <p:spPr>
          <a:xfrm>
            <a:off x="5641704" y="944800"/>
            <a:ext cx="1758461" cy="61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CC4530-775C-4B40-8CA8-37861FBC4FD5}"/>
              </a:ext>
            </a:extLst>
          </p:cNvPr>
          <p:cNvSpPr/>
          <p:nvPr/>
        </p:nvSpPr>
        <p:spPr>
          <a:xfrm>
            <a:off x="9389740" y="944800"/>
            <a:ext cx="1758461" cy="61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LiDAR &amp; MSI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9AB93B-4A06-4DE9-8CFB-FA41B7314308}"/>
              </a:ext>
            </a:extLst>
          </p:cNvPr>
          <p:cNvSpPr/>
          <p:nvPr/>
        </p:nvSpPr>
        <p:spPr>
          <a:xfrm>
            <a:off x="2371262" y="2070215"/>
            <a:ext cx="698066" cy="231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h_90pct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9F37AF4-D251-4F1A-B2A1-AFCEF7E77A6F}"/>
              </a:ext>
            </a:extLst>
          </p:cNvPr>
          <p:cNvSpPr/>
          <p:nvPr/>
        </p:nvSpPr>
        <p:spPr>
          <a:xfrm>
            <a:off x="2371262" y="2374595"/>
            <a:ext cx="698066" cy="231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sumZ</a:t>
            </a:r>
            <a:endParaRPr lang="en-US" sz="11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768B-FDB3-46C1-84CB-3390ECDFF701}"/>
              </a:ext>
            </a:extLst>
          </p:cNvPr>
          <p:cNvSpPr/>
          <p:nvPr/>
        </p:nvSpPr>
        <p:spPr>
          <a:xfrm>
            <a:off x="2371262" y="2678975"/>
            <a:ext cx="698066" cy="231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num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4780BFB-8A26-42A5-88B3-D80EE17B40AE}"/>
              </a:ext>
            </a:extLst>
          </p:cNvPr>
          <p:cNvSpPr/>
          <p:nvPr/>
        </p:nvSpPr>
        <p:spPr>
          <a:xfrm>
            <a:off x="2371262" y="2983355"/>
            <a:ext cx="698066" cy="231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cumInt</a:t>
            </a:r>
            <a:endParaRPr lang="en-US" sz="11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BB71FE1-4F0D-41C7-B17C-F5895AE79BA9}"/>
              </a:ext>
            </a:extLst>
          </p:cNvPr>
          <p:cNvSpPr/>
          <p:nvPr/>
        </p:nvSpPr>
        <p:spPr>
          <a:xfrm>
            <a:off x="2371262" y="3287735"/>
            <a:ext cx="698066" cy="231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topArea</a:t>
            </a:r>
            <a:endParaRPr lang="en-US" sz="11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CCD9AD8-994A-4C39-A440-2C9FC4631CFF}"/>
              </a:ext>
            </a:extLst>
          </p:cNvPr>
          <p:cNvSpPr/>
          <p:nvPr/>
        </p:nvSpPr>
        <p:spPr>
          <a:xfrm>
            <a:off x="2371262" y="3592115"/>
            <a:ext cx="698066" cy="231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poissonVol</a:t>
            </a:r>
            <a:endParaRPr lang="en-US" sz="1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3A722D0-48FD-417A-AB19-DD2B8E0B61DD}"/>
              </a:ext>
            </a:extLst>
          </p:cNvPr>
          <p:cNvSpPr/>
          <p:nvPr/>
        </p:nvSpPr>
        <p:spPr>
          <a:xfrm>
            <a:off x="2371262" y="3896494"/>
            <a:ext cx="698066" cy="231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VolRatio</a:t>
            </a:r>
            <a:endParaRPr lang="en-US" sz="1000" dirty="0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F9942124-FEAE-4E97-97A4-EC02D30ECB39}"/>
              </a:ext>
            </a:extLst>
          </p:cNvPr>
          <p:cNvSpPr/>
          <p:nvPr/>
        </p:nvSpPr>
        <p:spPr>
          <a:xfrm>
            <a:off x="3296444" y="2182532"/>
            <a:ext cx="337201" cy="18262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0950047-10CC-49FD-91F1-C370D3E5FF63}"/>
              </a:ext>
            </a:extLst>
          </p:cNvPr>
          <p:cNvSpPr/>
          <p:nvPr/>
        </p:nvSpPr>
        <p:spPr>
          <a:xfrm>
            <a:off x="3679156" y="2962508"/>
            <a:ext cx="698066" cy="2311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Yield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A6093E5-B8EE-4466-AAEF-F150E5002F83}"/>
              </a:ext>
            </a:extLst>
          </p:cNvPr>
          <p:cNvSpPr/>
          <p:nvPr/>
        </p:nvSpPr>
        <p:spPr>
          <a:xfrm>
            <a:off x="6188460" y="2045857"/>
            <a:ext cx="663191" cy="2311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8225B8D-5059-409E-A7E2-1B3EB94E2976}"/>
              </a:ext>
            </a:extLst>
          </p:cNvPr>
          <p:cNvSpPr/>
          <p:nvPr/>
        </p:nvSpPr>
        <p:spPr>
          <a:xfrm>
            <a:off x="6188460" y="2350237"/>
            <a:ext cx="663191" cy="2311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VI2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B72879C-CDAC-442A-A74C-8467E1D27798}"/>
              </a:ext>
            </a:extLst>
          </p:cNvPr>
          <p:cNvSpPr/>
          <p:nvPr/>
        </p:nvSpPr>
        <p:spPr>
          <a:xfrm>
            <a:off x="6188460" y="2654617"/>
            <a:ext cx="663191" cy="2311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VI3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4CCE20-0FFD-4F59-9BC5-EB22CB5EA45E}"/>
              </a:ext>
            </a:extLst>
          </p:cNvPr>
          <p:cNvSpPr/>
          <p:nvPr/>
        </p:nvSpPr>
        <p:spPr>
          <a:xfrm>
            <a:off x="6188460" y="2958997"/>
            <a:ext cx="663191" cy="2311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VI4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F1F0E7F-71D3-43B7-B031-48CDE618F89E}"/>
              </a:ext>
            </a:extLst>
          </p:cNvPr>
          <p:cNvSpPr/>
          <p:nvPr/>
        </p:nvSpPr>
        <p:spPr>
          <a:xfrm>
            <a:off x="6188460" y="3263377"/>
            <a:ext cx="663191" cy="2311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VI5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E6F42AD-2583-4EED-B1B8-C135B0EFBE54}"/>
              </a:ext>
            </a:extLst>
          </p:cNvPr>
          <p:cNvSpPr/>
          <p:nvPr/>
        </p:nvSpPr>
        <p:spPr>
          <a:xfrm>
            <a:off x="6188460" y="3567757"/>
            <a:ext cx="663191" cy="2311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VI6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2370E5D-0F42-493A-ABBD-10FED4EF8603}"/>
              </a:ext>
            </a:extLst>
          </p:cNvPr>
          <p:cNvSpPr/>
          <p:nvPr/>
        </p:nvSpPr>
        <p:spPr>
          <a:xfrm>
            <a:off x="6188460" y="3872136"/>
            <a:ext cx="663191" cy="2311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VI7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80F28176-2863-47E0-A91E-38AAF865126C}"/>
              </a:ext>
            </a:extLst>
          </p:cNvPr>
          <p:cNvSpPr/>
          <p:nvPr/>
        </p:nvSpPr>
        <p:spPr>
          <a:xfrm>
            <a:off x="7087121" y="2186131"/>
            <a:ext cx="320355" cy="18262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37855AC-B527-446A-8AE2-EDD897518267}"/>
              </a:ext>
            </a:extLst>
          </p:cNvPr>
          <p:cNvSpPr/>
          <p:nvPr/>
        </p:nvSpPr>
        <p:spPr>
          <a:xfrm>
            <a:off x="7433475" y="3008063"/>
            <a:ext cx="663191" cy="2311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Yield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C3DD706-7ABD-456D-88EB-9CE15E4C1076}"/>
              </a:ext>
            </a:extLst>
          </p:cNvPr>
          <p:cNvSpPr/>
          <p:nvPr/>
        </p:nvSpPr>
        <p:spPr>
          <a:xfrm>
            <a:off x="8466200" y="2045857"/>
            <a:ext cx="745868" cy="231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h_90pct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B8E50E5-0D0D-4A92-B848-A3755D7C4DA8}"/>
              </a:ext>
            </a:extLst>
          </p:cNvPr>
          <p:cNvSpPr/>
          <p:nvPr/>
        </p:nvSpPr>
        <p:spPr>
          <a:xfrm>
            <a:off x="8466200" y="2350237"/>
            <a:ext cx="745868" cy="231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sumZ</a:t>
            </a:r>
            <a:endParaRPr lang="en-US" sz="12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C213BBF-0D10-4803-A281-C3B73AFD2298}"/>
              </a:ext>
            </a:extLst>
          </p:cNvPr>
          <p:cNvSpPr/>
          <p:nvPr/>
        </p:nvSpPr>
        <p:spPr>
          <a:xfrm>
            <a:off x="8466200" y="2654617"/>
            <a:ext cx="745868" cy="231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num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CD368AB-2DDF-4E93-B90E-8A9A6793A92C}"/>
              </a:ext>
            </a:extLst>
          </p:cNvPr>
          <p:cNvSpPr/>
          <p:nvPr/>
        </p:nvSpPr>
        <p:spPr>
          <a:xfrm>
            <a:off x="8466200" y="2958997"/>
            <a:ext cx="745868" cy="231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cumInt</a:t>
            </a:r>
            <a:endParaRPr lang="en-US" sz="12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8952D99-9131-40FD-9B87-3E82D6738449}"/>
              </a:ext>
            </a:extLst>
          </p:cNvPr>
          <p:cNvSpPr/>
          <p:nvPr/>
        </p:nvSpPr>
        <p:spPr>
          <a:xfrm>
            <a:off x="8466200" y="3263377"/>
            <a:ext cx="745868" cy="231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topArea</a:t>
            </a:r>
            <a:endParaRPr lang="en-US" sz="12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E226D8B-C136-454F-A238-1A42A4CE6164}"/>
              </a:ext>
            </a:extLst>
          </p:cNvPr>
          <p:cNvSpPr/>
          <p:nvPr/>
        </p:nvSpPr>
        <p:spPr>
          <a:xfrm>
            <a:off x="8466200" y="3567757"/>
            <a:ext cx="745868" cy="231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poissonVol</a:t>
            </a:r>
            <a:endParaRPr lang="en-US" sz="105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3F8AA30-F84A-4374-AAD3-5EDFCECB95A2}"/>
              </a:ext>
            </a:extLst>
          </p:cNvPr>
          <p:cNvSpPr/>
          <p:nvPr/>
        </p:nvSpPr>
        <p:spPr>
          <a:xfrm>
            <a:off x="8466200" y="3872136"/>
            <a:ext cx="745868" cy="231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VolRatio</a:t>
            </a:r>
            <a:endParaRPr lang="en-US" sz="1050" dirty="0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40BDC332-D846-4E5F-940A-BF71C1059CE7}"/>
              </a:ext>
            </a:extLst>
          </p:cNvPr>
          <p:cNvSpPr/>
          <p:nvPr/>
        </p:nvSpPr>
        <p:spPr>
          <a:xfrm>
            <a:off x="10739165" y="2151871"/>
            <a:ext cx="360292" cy="39515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28009B4-9EAD-4E32-B4E1-6056BFB7DA66}"/>
              </a:ext>
            </a:extLst>
          </p:cNvPr>
          <p:cNvSpPr/>
          <p:nvPr/>
        </p:nvSpPr>
        <p:spPr>
          <a:xfrm>
            <a:off x="11128195" y="3998736"/>
            <a:ext cx="745868" cy="2311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Yield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A63204A-3073-49C7-8D45-8B9277773C9D}"/>
              </a:ext>
            </a:extLst>
          </p:cNvPr>
          <p:cNvSpPr/>
          <p:nvPr/>
        </p:nvSpPr>
        <p:spPr>
          <a:xfrm>
            <a:off x="8472899" y="4178628"/>
            <a:ext cx="745868" cy="2311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VI1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D917C03-3E8A-4326-9E33-F002C28958A4}"/>
              </a:ext>
            </a:extLst>
          </p:cNvPr>
          <p:cNvSpPr/>
          <p:nvPr/>
        </p:nvSpPr>
        <p:spPr>
          <a:xfrm>
            <a:off x="8472899" y="4483008"/>
            <a:ext cx="745868" cy="2311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VI2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BF91625-F575-439B-8E3B-1BB0FEE47332}"/>
              </a:ext>
            </a:extLst>
          </p:cNvPr>
          <p:cNvSpPr/>
          <p:nvPr/>
        </p:nvSpPr>
        <p:spPr>
          <a:xfrm>
            <a:off x="8472899" y="4787388"/>
            <a:ext cx="745868" cy="2311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VI3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85DED11-3062-480E-B095-69852814FCAB}"/>
              </a:ext>
            </a:extLst>
          </p:cNvPr>
          <p:cNvSpPr/>
          <p:nvPr/>
        </p:nvSpPr>
        <p:spPr>
          <a:xfrm>
            <a:off x="8472899" y="5091768"/>
            <a:ext cx="745868" cy="2311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VI4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F8A2932-4B10-41CC-9CC8-FA5EC898B806}"/>
              </a:ext>
            </a:extLst>
          </p:cNvPr>
          <p:cNvSpPr/>
          <p:nvPr/>
        </p:nvSpPr>
        <p:spPr>
          <a:xfrm>
            <a:off x="8472899" y="5396148"/>
            <a:ext cx="745868" cy="2311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VI5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8BC0B3D-B3B8-473C-9429-1502937676DB}"/>
              </a:ext>
            </a:extLst>
          </p:cNvPr>
          <p:cNvSpPr/>
          <p:nvPr/>
        </p:nvSpPr>
        <p:spPr>
          <a:xfrm>
            <a:off x="8472899" y="5700528"/>
            <a:ext cx="745868" cy="2311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VI6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D7EEE72-6837-475E-85C7-AB191262F6A7}"/>
              </a:ext>
            </a:extLst>
          </p:cNvPr>
          <p:cNvSpPr/>
          <p:nvPr/>
        </p:nvSpPr>
        <p:spPr>
          <a:xfrm>
            <a:off x="8472899" y="6004907"/>
            <a:ext cx="745868" cy="2311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533E54-2676-4498-82F1-BB869E267F11}"/>
              </a:ext>
            </a:extLst>
          </p:cNvPr>
          <p:cNvSpPr txBox="1"/>
          <p:nvPr/>
        </p:nvSpPr>
        <p:spPr>
          <a:xfrm>
            <a:off x="2924070" y="200967"/>
            <a:ext cx="6113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LSTM model for predicting yield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3EEDFA2-ECA1-4AAF-AC05-424EF4D42075}"/>
              </a:ext>
            </a:extLst>
          </p:cNvPr>
          <p:cNvSpPr/>
          <p:nvPr/>
        </p:nvSpPr>
        <p:spPr>
          <a:xfrm>
            <a:off x="632894" y="2070215"/>
            <a:ext cx="698066" cy="231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h_90pct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77537B1-9D21-4C85-9132-30CA65C7B689}"/>
              </a:ext>
            </a:extLst>
          </p:cNvPr>
          <p:cNvSpPr/>
          <p:nvPr/>
        </p:nvSpPr>
        <p:spPr>
          <a:xfrm>
            <a:off x="632894" y="2374595"/>
            <a:ext cx="698066" cy="231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sumZ</a:t>
            </a:r>
            <a:endParaRPr lang="en-US" sz="1100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3CC68A8-DD10-4416-8C72-9A72B7DEFC00}"/>
              </a:ext>
            </a:extLst>
          </p:cNvPr>
          <p:cNvSpPr/>
          <p:nvPr/>
        </p:nvSpPr>
        <p:spPr>
          <a:xfrm>
            <a:off x="632894" y="2678975"/>
            <a:ext cx="698066" cy="231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num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414B93A-7807-42CF-8D0B-1596B9ECB01E}"/>
              </a:ext>
            </a:extLst>
          </p:cNvPr>
          <p:cNvSpPr/>
          <p:nvPr/>
        </p:nvSpPr>
        <p:spPr>
          <a:xfrm>
            <a:off x="632894" y="2983355"/>
            <a:ext cx="698066" cy="231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cumInt</a:t>
            </a:r>
            <a:endParaRPr lang="en-US" sz="11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B39F09B-0DDC-492C-A826-1247BF95DB08}"/>
              </a:ext>
            </a:extLst>
          </p:cNvPr>
          <p:cNvSpPr/>
          <p:nvPr/>
        </p:nvSpPr>
        <p:spPr>
          <a:xfrm>
            <a:off x="632894" y="3287735"/>
            <a:ext cx="698066" cy="231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topArea</a:t>
            </a:r>
            <a:endParaRPr lang="en-US" sz="11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7CA01DD-8066-4767-AA6D-91DE899B1071}"/>
              </a:ext>
            </a:extLst>
          </p:cNvPr>
          <p:cNvSpPr/>
          <p:nvPr/>
        </p:nvSpPr>
        <p:spPr>
          <a:xfrm>
            <a:off x="632894" y="3592115"/>
            <a:ext cx="698066" cy="231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poissonVol</a:t>
            </a:r>
            <a:endParaRPr lang="en-US" sz="10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F9C8AF2-6411-43DE-8DDF-EDC026329EEA}"/>
              </a:ext>
            </a:extLst>
          </p:cNvPr>
          <p:cNvSpPr/>
          <p:nvPr/>
        </p:nvSpPr>
        <p:spPr>
          <a:xfrm>
            <a:off x="632894" y="3896494"/>
            <a:ext cx="698066" cy="231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VolRatio</a:t>
            </a:r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28FF7D-A968-4B2F-B419-DEC8FFFEE1C3}"/>
              </a:ext>
            </a:extLst>
          </p:cNvPr>
          <p:cNvSpPr txBox="1"/>
          <p:nvPr/>
        </p:nvSpPr>
        <p:spPr>
          <a:xfrm>
            <a:off x="1690219" y="3077446"/>
            <a:ext cx="35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8354F53-EF2A-4A3D-AE71-A0A4C75F1CA9}"/>
              </a:ext>
            </a:extLst>
          </p:cNvPr>
          <p:cNvSpPr/>
          <p:nvPr/>
        </p:nvSpPr>
        <p:spPr>
          <a:xfrm>
            <a:off x="4917990" y="2032534"/>
            <a:ext cx="663191" cy="2311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VI1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1F62C66-7D38-47AE-839D-44746587CC70}"/>
              </a:ext>
            </a:extLst>
          </p:cNvPr>
          <p:cNvSpPr/>
          <p:nvPr/>
        </p:nvSpPr>
        <p:spPr>
          <a:xfrm>
            <a:off x="4917990" y="2336914"/>
            <a:ext cx="663191" cy="2311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VI2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1E36C8D-03C1-4532-AC47-91CCBDACFBCF}"/>
              </a:ext>
            </a:extLst>
          </p:cNvPr>
          <p:cNvSpPr/>
          <p:nvPr/>
        </p:nvSpPr>
        <p:spPr>
          <a:xfrm>
            <a:off x="4917990" y="2641294"/>
            <a:ext cx="663191" cy="2311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VI3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4BA07A96-E1BE-4BF8-BCB8-AFC50CB04971}"/>
              </a:ext>
            </a:extLst>
          </p:cNvPr>
          <p:cNvSpPr/>
          <p:nvPr/>
        </p:nvSpPr>
        <p:spPr>
          <a:xfrm>
            <a:off x="4917990" y="2945674"/>
            <a:ext cx="663191" cy="2311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VI4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F113CB3-8E85-4BDD-8517-3281B5DDF9E2}"/>
              </a:ext>
            </a:extLst>
          </p:cNvPr>
          <p:cNvSpPr/>
          <p:nvPr/>
        </p:nvSpPr>
        <p:spPr>
          <a:xfrm>
            <a:off x="4917990" y="3250054"/>
            <a:ext cx="663191" cy="2311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VI5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F4CC7B2-31C6-4065-A4EF-1DEB4F07CEED}"/>
              </a:ext>
            </a:extLst>
          </p:cNvPr>
          <p:cNvSpPr/>
          <p:nvPr/>
        </p:nvSpPr>
        <p:spPr>
          <a:xfrm>
            <a:off x="4917990" y="3554434"/>
            <a:ext cx="663191" cy="2311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VI6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53EC572D-CC19-4DEB-AF6E-F7E418FF6D9C}"/>
              </a:ext>
            </a:extLst>
          </p:cNvPr>
          <p:cNvSpPr/>
          <p:nvPr/>
        </p:nvSpPr>
        <p:spPr>
          <a:xfrm>
            <a:off x="4917990" y="3858813"/>
            <a:ext cx="663191" cy="2311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VI7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283327A-84D1-4EE7-9557-DECF444A2E6A}"/>
              </a:ext>
            </a:extLst>
          </p:cNvPr>
          <p:cNvSpPr txBox="1"/>
          <p:nvPr/>
        </p:nvSpPr>
        <p:spPr>
          <a:xfrm>
            <a:off x="5718135" y="3105618"/>
            <a:ext cx="35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C25FE356-0EF6-4896-8547-ACFC24B8DC36}"/>
              </a:ext>
            </a:extLst>
          </p:cNvPr>
          <p:cNvSpPr/>
          <p:nvPr/>
        </p:nvSpPr>
        <p:spPr>
          <a:xfrm>
            <a:off x="9843542" y="2045857"/>
            <a:ext cx="745868" cy="231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h_90pct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1C55AEC0-4971-4A72-9377-869467C70218}"/>
              </a:ext>
            </a:extLst>
          </p:cNvPr>
          <p:cNvSpPr/>
          <p:nvPr/>
        </p:nvSpPr>
        <p:spPr>
          <a:xfrm>
            <a:off x="9843542" y="2350237"/>
            <a:ext cx="745868" cy="231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sumZ</a:t>
            </a:r>
            <a:endParaRPr lang="en-US" sz="1200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6C8B290F-B956-4179-B4AC-7F6C2C2BC5EB}"/>
              </a:ext>
            </a:extLst>
          </p:cNvPr>
          <p:cNvSpPr/>
          <p:nvPr/>
        </p:nvSpPr>
        <p:spPr>
          <a:xfrm>
            <a:off x="9843542" y="2654617"/>
            <a:ext cx="745868" cy="231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num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2F916C1E-A4EA-4074-B3A8-D356058402D3}"/>
              </a:ext>
            </a:extLst>
          </p:cNvPr>
          <p:cNvSpPr/>
          <p:nvPr/>
        </p:nvSpPr>
        <p:spPr>
          <a:xfrm>
            <a:off x="9843542" y="2958997"/>
            <a:ext cx="745868" cy="231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cumInt</a:t>
            </a:r>
            <a:endParaRPr lang="en-US" sz="1200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05FE15C-7647-486F-A419-0016A99BFCB7}"/>
              </a:ext>
            </a:extLst>
          </p:cNvPr>
          <p:cNvSpPr/>
          <p:nvPr/>
        </p:nvSpPr>
        <p:spPr>
          <a:xfrm>
            <a:off x="9843542" y="3263377"/>
            <a:ext cx="745868" cy="231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topArea</a:t>
            </a:r>
            <a:endParaRPr lang="en-US" sz="1200" dirty="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D0635C6D-F85C-4360-8485-25DD79F9B3E9}"/>
              </a:ext>
            </a:extLst>
          </p:cNvPr>
          <p:cNvSpPr/>
          <p:nvPr/>
        </p:nvSpPr>
        <p:spPr>
          <a:xfrm>
            <a:off x="9843542" y="3567757"/>
            <a:ext cx="745868" cy="231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poissonVol</a:t>
            </a:r>
            <a:endParaRPr lang="en-US" sz="1050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44049612-CAD3-4DEB-B9EB-57172063311F}"/>
              </a:ext>
            </a:extLst>
          </p:cNvPr>
          <p:cNvSpPr/>
          <p:nvPr/>
        </p:nvSpPr>
        <p:spPr>
          <a:xfrm>
            <a:off x="9843542" y="3872136"/>
            <a:ext cx="745868" cy="231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VolRatio</a:t>
            </a:r>
            <a:endParaRPr lang="en-US" sz="1050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3108F06F-6E8E-4B46-A59F-5CAC7EEF150F}"/>
              </a:ext>
            </a:extLst>
          </p:cNvPr>
          <p:cNvSpPr/>
          <p:nvPr/>
        </p:nvSpPr>
        <p:spPr>
          <a:xfrm>
            <a:off x="9850241" y="4178628"/>
            <a:ext cx="745868" cy="2311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VI1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8DC3EE41-C18F-4B43-A5F9-119B1F380756}"/>
              </a:ext>
            </a:extLst>
          </p:cNvPr>
          <p:cNvSpPr/>
          <p:nvPr/>
        </p:nvSpPr>
        <p:spPr>
          <a:xfrm>
            <a:off x="9850241" y="4483008"/>
            <a:ext cx="745868" cy="2311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VI2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9B4CC31F-280F-40C3-97A5-AD2D568CD76B}"/>
              </a:ext>
            </a:extLst>
          </p:cNvPr>
          <p:cNvSpPr/>
          <p:nvPr/>
        </p:nvSpPr>
        <p:spPr>
          <a:xfrm>
            <a:off x="9850241" y="4787388"/>
            <a:ext cx="745868" cy="2311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VI3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289781D-3D51-4825-AF89-DDA19AEB77FF}"/>
              </a:ext>
            </a:extLst>
          </p:cNvPr>
          <p:cNvSpPr/>
          <p:nvPr/>
        </p:nvSpPr>
        <p:spPr>
          <a:xfrm>
            <a:off x="9850241" y="5091768"/>
            <a:ext cx="745868" cy="2311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VI4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8F4E131F-4F8D-4AC3-9025-F853FDAC3B05}"/>
              </a:ext>
            </a:extLst>
          </p:cNvPr>
          <p:cNvSpPr/>
          <p:nvPr/>
        </p:nvSpPr>
        <p:spPr>
          <a:xfrm>
            <a:off x="9850241" y="5396148"/>
            <a:ext cx="745868" cy="2311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VI5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257FE0F-651C-4679-B260-7E772C5917B2}"/>
              </a:ext>
            </a:extLst>
          </p:cNvPr>
          <p:cNvSpPr/>
          <p:nvPr/>
        </p:nvSpPr>
        <p:spPr>
          <a:xfrm>
            <a:off x="9850241" y="5700528"/>
            <a:ext cx="745868" cy="2311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VI6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4A8F7C2-7B8C-4FA5-8FC4-63D67822EDC6}"/>
              </a:ext>
            </a:extLst>
          </p:cNvPr>
          <p:cNvSpPr/>
          <p:nvPr/>
        </p:nvSpPr>
        <p:spPr>
          <a:xfrm>
            <a:off x="9850241" y="6004907"/>
            <a:ext cx="745868" cy="2311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VI7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A92E2DE-EACE-411D-A8AC-A0615BE07072}"/>
              </a:ext>
            </a:extLst>
          </p:cNvPr>
          <p:cNvSpPr txBox="1"/>
          <p:nvPr/>
        </p:nvSpPr>
        <p:spPr>
          <a:xfrm>
            <a:off x="9335848" y="4329840"/>
            <a:ext cx="35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42983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0816-4080-4EFC-8D10-1E0F98BF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3017-E141-4EE6-B018-B91A1AEB1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4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4D56-CBE7-41AC-AF5D-67B01FE1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97B0-22A1-43E2-9986-20A9989F5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what dates of GT data we have, which also means the pre-processed data we need;</a:t>
            </a:r>
          </a:p>
          <a:p>
            <a:r>
              <a:rPr lang="en-US" dirty="0"/>
              <a:t>Complete the workflow of pre-processing</a:t>
            </a:r>
          </a:p>
          <a:p>
            <a:r>
              <a:rPr lang="en-US" dirty="0"/>
              <a:t>Deal with LiDAR first.</a:t>
            </a:r>
          </a:p>
        </p:txBody>
      </p:sp>
    </p:spTree>
    <p:extLst>
      <p:ext uri="{BB962C8B-B14F-4D97-AF65-F5344CB8AC3E}">
        <p14:creationId xmlns:p14="http://schemas.microsoft.com/office/powerpoint/2010/main" val="241941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4D56-CBE7-41AC-AF5D-67B01FE1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97B0-22A1-43E2-9986-20A9989F5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what dates of GT data we have, which also means the pre-processed data we need;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094965-7B9B-4389-88FF-04349A778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370420"/>
              </p:ext>
            </p:extLst>
          </p:nvPr>
        </p:nvGraphicFramePr>
        <p:xfrm>
          <a:off x="2032000" y="2980545"/>
          <a:ext cx="5418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643172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71466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08/16 (only Venture)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13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08/20 (6 cultivars)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163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08/22 (6 cultivars)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08/26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3628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B341020-89C7-4B05-B042-F3F942CD4124}"/>
              </a:ext>
            </a:extLst>
          </p:cNvPr>
          <p:cNvSpPr txBox="1"/>
          <p:nvPr/>
        </p:nvSpPr>
        <p:spPr>
          <a:xfrm>
            <a:off x="994787" y="4598842"/>
            <a:ext cx="4481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yield unit: kg/ha</a:t>
            </a:r>
          </a:p>
          <a:p>
            <a:r>
              <a:rPr lang="en-US" dirty="0"/>
              <a:t>plant count: plants per acre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25F3B1-5F12-4966-A947-6B74562E6890}"/>
              </a:ext>
            </a:extLst>
          </p:cNvPr>
          <p:cNvSpPr txBox="1"/>
          <p:nvPr/>
        </p:nvSpPr>
        <p:spPr>
          <a:xfrm>
            <a:off x="994787" y="5324624"/>
            <a:ext cx="10671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Question: Were the GT yield data collected on the same date as the predicted data?</a:t>
            </a:r>
          </a:p>
          <a:p>
            <a:r>
              <a:rPr lang="en-US" dirty="0"/>
              <a:t>Answer: No. In Li et al. (2022), they tested data on Flowering and Grain Filling stages, and they found that the data from Grain Filling was better for prediction. In You et al. (2017), they learned a model of CNN and a model of LSTM from a sequence of multispectral images. Feng et al. (2020) used features from multispectral images collected 9 days ahead of the harvest date. Yang et al. (2019) used data from multiple dates ahead of harvest.</a:t>
            </a:r>
          </a:p>
        </p:txBody>
      </p:sp>
    </p:spTree>
    <p:extLst>
      <p:ext uri="{BB962C8B-B14F-4D97-AF65-F5344CB8AC3E}">
        <p14:creationId xmlns:p14="http://schemas.microsoft.com/office/powerpoint/2010/main" val="120003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AA5B-56B7-4740-9934-60D6D056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7DFB30-BBFC-4E10-AD7A-8BE3EA91B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88360"/>
            <a:ext cx="10515600" cy="447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7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8667-FB81-4339-9E75-B900424D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F0E36-5F83-4E2B-B08E-8F8F6B351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yield estimation from all the stages separately and compare the results to find the stage which provides the most accurate estimation;</a:t>
            </a:r>
          </a:p>
          <a:p>
            <a:r>
              <a:rPr lang="en-US" dirty="0"/>
              <a:t>Build up time sequence data and apply LSTM, as in You et al. (2017); however, it’s not clear if we have enough data points.</a:t>
            </a:r>
          </a:p>
        </p:txBody>
      </p:sp>
    </p:spTree>
    <p:extLst>
      <p:ext uri="{BB962C8B-B14F-4D97-AF65-F5344CB8AC3E}">
        <p14:creationId xmlns:p14="http://schemas.microsoft.com/office/powerpoint/2010/main" val="177770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8667-FB81-4339-9E75-B900424D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ED6BF1-A849-449D-B58B-264405138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092" y="1518646"/>
            <a:ext cx="7754432" cy="47250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BDDBF5-E3A6-448F-BBE3-4E3CC36B7DF7}"/>
              </a:ext>
            </a:extLst>
          </p:cNvPr>
          <p:cNvSpPr txBox="1"/>
          <p:nvPr/>
        </p:nvSpPr>
        <p:spPr>
          <a:xfrm>
            <a:off x="1155560" y="6308209"/>
            <a:ext cx="727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 32*9*30; output: yield; Number of data points: 8945.</a:t>
            </a:r>
          </a:p>
        </p:txBody>
      </p:sp>
    </p:spTree>
    <p:extLst>
      <p:ext uri="{BB962C8B-B14F-4D97-AF65-F5344CB8AC3E}">
        <p14:creationId xmlns:p14="http://schemas.microsoft.com/office/powerpoint/2010/main" val="15313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8667-FB81-4339-9E75-B900424D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ED6BF1-A849-449D-B58B-264405138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092" y="1518646"/>
            <a:ext cx="7754432" cy="47250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23B19C5-E312-47EC-9FBC-845A5B2F7411}"/>
              </a:ext>
            </a:extLst>
          </p:cNvPr>
          <p:cNvSpPr/>
          <p:nvPr/>
        </p:nvSpPr>
        <p:spPr>
          <a:xfrm>
            <a:off x="1725465" y="1795377"/>
            <a:ext cx="585656" cy="3543977"/>
          </a:xfrm>
          <a:prstGeom prst="rect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LAI</a:t>
            </a:r>
          </a:p>
          <a:p>
            <a:pPr algn="ctr">
              <a:lnSpc>
                <a:spcPct val="200000"/>
              </a:lnSpc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CH</a:t>
            </a:r>
          </a:p>
          <a:p>
            <a:pPr algn="ctr">
              <a:lnSpc>
                <a:spcPct val="200000"/>
              </a:lnSpc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CW</a:t>
            </a:r>
          </a:p>
          <a:p>
            <a:pPr algn="ctr">
              <a:lnSpc>
                <a:spcPct val="200000"/>
              </a:lnSpc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CV</a:t>
            </a:r>
          </a:p>
          <a:p>
            <a:pPr algn="ctr">
              <a:lnSpc>
                <a:spcPct val="200000"/>
              </a:lnSpc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</a:t>
            </a:r>
          </a:p>
          <a:p>
            <a:pPr algn="ctr">
              <a:lnSpc>
                <a:spcPct val="200000"/>
              </a:lnSpc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#P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C3CADB-614B-429A-AC98-DFB52070EDB9}"/>
              </a:ext>
            </a:extLst>
          </p:cNvPr>
          <p:cNvSpPr txBox="1"/>
          <p:nvPr/>
        </p:nvSpPr>
        <p:spPr>
          <a:xfrm>
            <a:off x="1155560" y="6308209"/>
            <a:ext cx="727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 32*6*5; output: yield; Number of data points: (48+36)*n.</a:t>
            </a:r>
          </a:p>
        </p:txBody>
      </p:sp>
    </p:spTree>
    <p:extLst>
      <p:ext uri="{BB962C8B-B14F-4D97-AF65-F5344CB8AC3E}">
        <p14:creationId xmlns:p14="http://schemas.microsoft.com/office/powerpoint/2010/main" val="19670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56F0-3273-4241-A43B-F93D1D38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9450F-7286-4EDE-B7FF-5AEA6C061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intervals between two seasons</a:t>
            </a:r>
          </a:p>
          <a:p>
            <a:r>
              <a:rPr lang="en-US" dirty="0"/>
              <a:t>one for each season and one combines both with intervals corresponding 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8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795679-F3C2-4327-906B-D9C2E1BBF4BF}"/>
              </a:ext>
            </a:extLst>
          </p:cNvPr>
          <p:cNvSpPr/>
          <p:nvPr/>
        </p:nvSpPr>
        <p:spPr>
          <a:xfrm>
            <a:off x="1979525" y="1296238"/>
            <a:ext cx="1758461" cy="61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LiDAR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970564-B01E-4344-AD4D-502DE8EFFF71}"/>
              </a:ext>
            </a:extLst>
          </p:cNvPr>
          <p:cNvSpPr/>
          <p:nvPr/>
        </p:nvSpPr>
        <p:spPr>
          <a:xfrm>
            <a:off x="5606980" y="1296238"/>
            <a:ext cx="1758461" cy="61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CC4530-775C-4B40-8CA8-37861FBC4FD5}"/>
              </a:ext>
            </a:extLst>
          </p:cNvPr>
          <p:cNvSpPr/>
          <p:nvPr/>
        </p:nvSpPr>
        <p:spPr>
          <a:xfrm>
            <a:off x="9355016" y="1296238"/>
            <a:ext cx="1758461" cy="61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LiDAR &amp; MSI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9AB93B-4A06-4DE9-8CFB-FA41B7314308}"/>
              </a:ext>
            </a:extLst>
          </p:cNvPr>
          <p:cNvSpPr/>
          <p:nvPr/>
        </p:nvSpPr>
        <p:spPr>
          <a:xfrm>
            <a:off x="1266092" y="2421653"/>
            <a:ext cx="1185706" cy="231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h_90pct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9F37AF4-D251-4F1A-B2A1-AFCEF7E77A6F}"/>
              </a:ext>
            </a:extLst>
          </p:cNvPr>
          <p:cNvSpPr/>
          <p:nvPr/>
        </p:nvSpPr>
        <p:spPr>
          <a:xfrm>
            <a:off x="1266092" y="2726033"/>
            <a:ext cx="1185706" cy="231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sumZ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768B-FDB3-46C1-84CB-3390ECDFF701}"/>
              </a:ext>
            </a:extLst>
          </p:cNvPr>
          <p:cNvSpPr/>
          <p:nvPr/>
        </p:nvSpPr>
        <p:spPr>
          <a:xfrm>
            <a:off x="1266092" y="3030413"/>
            <a:ext cx="1185706" cy="231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4780BFB-8A26-42A5-88B3-D80EE17B40AE}"/>
              </a:ext>
            </a:extLst>
          </p:cNvPr>
          <p:cNvSpPr/>
          <p:nvPr/>
        </p:nvSpPr>
        <p:spPr>
          <a:xfrm>
            <a:off x="1266092" y="3334793"/>
            <a:ext cx="1185706" cy="231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cumInt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BB71FE1-4F0D-41C7-B17C-F5895AE79BA9}"/>
              </a:ext>
            </a:extLst>
          </p:cNvPr>
          <p:cNvSpPr/>
          <p:nvPr/>
        </p:nvSpPr>
        <p:spPr>
          <a:xfrm>
            <a:off x="1266092" y="3639173"/>
            <a:ext cx="1185706" cy="231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topArea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CCD9AD8-994A-4C39-A440-2C9FC4631CFF}"/>
              </a:ext>
            </a:extLst>
          </p:cNvPr>
          <p:cNvSpPr/>
          <p:nvPr/>
        </p:nvSpPr>
        <p:spPr>
          <a:xfrm>
            <a:off x="1266092" y="3943553"/>
            <a:ext cx="1185706" cy="231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poissonVol</a:t>
            </a:r>
            <a:endParaRPr lang="en-US" sz="1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3A722D0-48FD-417A-AB19-DD2B8E0B61DD}"/>
              </a:ext>
            </a:extLst>
          </p:cNvPr>
          <p:cNvSpPr/>
          <p:nvPr/>
        </p:nvSpPr>
        <p:spPr>
          <a:xfrm>
            <a:off x="1266092" y="4247932"/>
            <a:ext cx="1185706" cy="231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VolRatio</a:t>
            </a:r>
            <a:endParaRPr lang="en-US" sz="1400" dirty="0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F9942124-FEAE-4E97-97A4-EC02D30ECB39}"/>
              </a:ext>
            </a:extLst>
          </p:cNvPr>
          <p:cNvSpPr/>
          <p:nvPr/>
        </p:nvSpPr>
        <p:spPr>
          <a:xfrm>
            <a:off x="2451798" y="2537218"/>
            <a:ext cx="572756" cy="18262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0950047-10CC-49FD-91F1-C370D3E5FF63}"/>
              </a:ext>
            </a:extLst>
          </p:cNvPr>
          <p:cNvSpPr/>
          <p:nvPr/>
        </p:nvSpPr>
        <p:spPr>
          <a:xfrm>
            <a:off x="3145133" y="3334792"/>
            <a:ext cx="1185706" cy="2311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Yield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A6093E5-B8EE-4466-AAEF-F150E5002F83}"/>
              </a:ext>
            </a:extLst>
          </p:cNvPr>
          <p:cNvSpPr/>
          <p:nvPr/>
        </p:nvSpPr>
        <p:spPr>
          <a:xfrm>
            <a:off x="5014127" y="2421653"/>
            <a:ext cx="1185706" cy="2311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8225B8D-5059-409E-A7E2-1B3EB94E2976}"/>
              </a:ext>
            </a:extLst>
          </p:cNvPr>
          <p:cNvSpPr/>
          <p:nvPr/>
        </p:nvSpPr>
        <p:spPr>
          <a:xfrm>
            <a:off x="5014127" y="2726033"/>
            <a:ext cx="1185706" cy="2311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VI2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B72879C-CDAC-442A-A74C-8467E1D27798}"/>
              </a:ext>
            </a:extLst>
          </p:cNvPr>
          <p:cNvSpPr/>
          <p:nvPr/>
        </p:nvSpPr>
        <p:spPr>
          <a:xfrm>
            <a:off x="5014127" y="3030413"/>
            <a:ext cx="1185706" cy="2311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VI3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4CCE20-0FFD-4F59-9BC5-EB22CB5EA45E}"/>
              </a:ext>
            </a:extLst>
          </p:cNvPr>
          <p:cNvSpPr/>
          <p:nvPr/>
        </p:nvSpPr>
        <p:spPr>
          <a:xfrm>
            <a:off x="5014127" y="3334793"/>
            <a:ext cx="1185706" cy="2311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VI4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F1F0E7F-71D3-43B7-B031-48CDE618F89E}"/>
              </a:ext>
            </a:extLst>
          </p:cNvPr>
          <p:cNvSpPr/>
          <p:nvPr/>
        </p:nvSpPr>
        <p:spPr>
          <a:xfrm>
            <a:off x="5014127" y="3639173"/>
            <a:ext cx="1185706" cy="2311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VI5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E6F42AD-2583-4EED-B1B8-C135B0EFBE54}"/>
              </a:ext>
            </a:extLst>
          </p:cNvPr>
          <p:cNvSpPr/>
          <p:nvPr/>
        </p:nvSpPr>
        <p:spPr>
          <a:xfrm>
            <a:off x="5014127" y="3943553"/>
            <a:ext cx="1185706" cy="2311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VI6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2370E5D-0F42-493A-ABBD-10FED4EF8603}"/>
              </a:ext>
            </a:extLst>
          </p:cNvPr>
          <p:cNvSpPr/>
          <p:nvPr/>
        </p:nvSpPr>
        <p:spPr>
          <a:xfrm>
            <a:off x="5014127" y="4247932"/>
            <a:ext cx="1185706" cy="2311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VI7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80F28176-2863-47E0-A91E-38AAF865126C}"/>
              </a:ext>
            </a:extLst>
          </p:cNvPr>
          <p:cNvSpPr/>
          <p:nvPr/>
        </p:nvSpPr>
        <p:spPr>
          <a:xfrm>
            <a:off x="6199833" y="2537218"/>
            <a:ext cx="572756" cy="18262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37855AC-B527-446A-8AE2-EDD897518267}"/>
              </a:ext>
            </a:extLst>
          </p:cNvPr>
          <p:cNvSpPr/>
          <p:nvPr/>
        </p:nvSpPr>
        <p:spPr>
          <a:xfrm>
            <a:off x="6893168" y="3334792"/>
            <a:ext cx="1185706" cy="2311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Yield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C3DD706-7ABD-456D-88EB-9CE15E4C1076}"/>
              </a:ext>
            </a:extLst>
          </p:cNvPr>
          <p:cNvSpPr/>
          <p:nvPr/>
        </p:nvSpPr>
        <p:spPr>
          <a:xfrm>
            <a:off x="8641583" y="2383972"/>
            <a:ext cx="1185706" cy="231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h_90pct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B8E50E5-0D0D-4A92-B848-A3755D7C4DA8}"/>
              </a:ext>
            </a:extLst>
          </p:cNvPr>
          <p:cNvSpPr/>
          <p:nvPr/>
        </p:nvSpPr>
        <p:spPr>
          <a:xfrm>
            <a:off x="8641583" y="2688352"/>
            <a:ext cx="1185706" cy="231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sumZ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C213BBF-0D10-4803-A281-C3B73AFD2298}"/>
              </a:ext>
            </a:extLst>
          </p:cNvPr>
          <p:cNvSpPr/>
          <p:nvPr/>
        </p:nvSpPr>
        <p:spPr>
          <a:xfrm>
            <a:off x="8641583" y="2992732"/>
            <a:ext cx="1185706" cy="231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CD368AB-2DDF-4E93-B90E-8A9A6793A92C}"/>
              </a:ext>
            </a:extLst>
          </p:cNvPr>
          <p:cNvSpPr/>
          <p:nvPr/>
        </p:nvSpPr>
        <p:spPr>
          <a:xfrm>
            <a:off x="8641583" y="3297112"/>
            <a:ext cx="1185706" cy="231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cumInt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8952D99-9131-40FD-9B87-3E82D6738449}"/>
              </a:ext>
            </a:extLst>
          </p:cNvPr>
          <p:cNvSpPr/>
          <p:nvPr/>
        </p:nvSpPr>
        <p:spPr>
          <a:xfrm>
            <a:off x="8641583" y="3601492"/>
            <a:ext cx="1185706" cy="231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topArea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E226D8B-C136-454F-A238-1A42A4CE6164}"/>
              </a:ext>
            </a:extLst>
          </p:cNvPr>
          <p:cNvSpPr/>
          <p:nvPr/>
        </p:nvSpPr>
        <p:spPr>
          <a:xfrm>
            <a:off x="8641583" y="3905872"/>
            <a:ext cx="1185706" cy="231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poissonVol</a:t>
            </a:r>
            <a:endParaRPr lang="en-US" sz="14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3F8AA30-F84A-4374-AAD3-5EDFCECB95A2}"/>
              </a:ext>
            </a:extLst>
          </p:cNvPr>
          <p:cNvSpPr/>
          <p:nvPr/>
        </p:nvSpPr>
        <p:spPr>
          <a:xfrm>
            <a:off x="8641583" y="4210251"/>
            <a:ext cx="1185706" cy="231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VolRatio</a:t>
            </a:r>
            <a:endParaRPr lang="en-US" sz="1400" dirty="0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40BDC332-D846-4E5F-940A-BF71C1059CE7}"/>
              </a:ext>
            </a:extLst>
          </p:cNvPr>
          <p:cNvSpPr/>
          <p:nvPr/>
        </p:nvSpPr>
        <p:spPr>
          <a:xfrm>
            <a:off x="9827289" y="2499537"/>
            <a:ext cx="572756" cy="39515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28009B4-9EAD-4E32-B4E1-6056BFB7DA66}"/>
              </a:ext>
            </a:extLst>
          </p:cNvPr>
          <p:cNvSpPr/>
          <p:nvPr/>
        </p:nvSpPr>
        <p:spPr>
          <a:xfrm>
            <a:off x="10510577" y="4325816"/>
            <a:ext cx="1185706" cy="2311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Yield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A63204A-3073-49C7-8D45-8B9277773C9D}"/>
              </a:ext>
            </a:extLst>
          </p:cNvPr>
          <p:cNvSpPr/>
          <p:nvPr/>
        </p:nvSpPr>
        <p:spPr>
          <a:xfrm>
            <a:off x="8648282" y="4516743"/>
            <a:ext cx="1185706" cy="2311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VI1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D917C03-3E8A-4326-9E33-F002C28958A4}"/>
              </a:ext>
            </a:extLst>
          </p:cNvPr>
          <p:cNvSpPr/>
          <p:nvPr/>
        </p:nvSpPr>
        <p:spPr>
          <a:xfrm>
            <a:off x="8648282" y="4821123"/>
            <a:ext cx="1185706" cy="2311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VI2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BF91625-F575-439B-8E3B-1BB0FEE47332}"/>
              </a:ext>
            </a:extLst>
          </p:cNvPr>
          <p:cNvSpPr/>
          <p:nvPr/>
        </p:nvSpPr>
        <p:spPr>
          <a:xfrm>
            <a:off x="8648282" y="5125503"/>
            <a:ext cx="1185706" cy="2311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VI3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85DED11-3062-480E-B095-69852814FCAB}"/>
              </a:ext>
            </a:extLst>
          </p:cNvPr>
          <p:cNvSpPr/>
          <p:nvPr/>
        </p:nvSpPr>
        <p:spPr>
          <a:xfrm>
            <a:off x="8648282" y="5429883"/>
            <a:ext cx="1185706" cy="2311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VI4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F8A2932-4B10-41CC-9CC8-FA5EC898B806}"/>
              </a:ext>
            </a:extLst>
          </p:cNvPr>
          <p:cNvSpPr/>
          <p:nvPr/>
        </p:nvSpPr>
        <p:spPr>
          <a:xfrm>
            <a:off x="8648282" y="5734263"/>
            <a:ext cx="1185706" cy="2311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VI5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8BC0B3D-B3B8-473C-9429-1502937676DB}"/>
              </a:ext>
            </a:extLst>
          </p:cNvPr>
          <p:cNvSpPr/>
          <p:nvPr/>
        </p:nvSpPr>
        <p:spPr>
          <a:xfrm>
            <a:off x="8648282" y="6038643"/>
            <a:ext cx="1185706" cy="2311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VI6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D7EEE72-6837-475E-85C7-AB191262F6A7}"/>
              </a:ext>
            </a:extLst>
          </p:cNvPr>
          <p:cNvSpPr/>
          <p:nvPr/>
        </p:nvSpPr>
        <p:spPr>
          <a:xfrm>
            <a:off x="8648282" y="6343022"/>
            <a:ext cx="1185706" cy="2311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533E54-2676-4498-82F1-BB869E267F11}"/>
              </a:ext>
            </a:extLst>
          </p:cNvPr>
          <p:cNvSpPr txBox="1"/>
          <p:nvPr/>
        </p:nvSpPr>
        <p:spPr>
          <a:xfrm>
            <a:off x="2924070" y="200967"/>
            <a:ext cx="53055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Multivariate regression on each day</a:t>
            </a:r>
          </a:p>
        </p:txBody>
      </p:sp>
    </p:spTree>
    <p:extLst>
      <p:ext uri="{BB962C8B-B14F-4D97-AF65-F5344CB8AC3E}">
        <p14:creationId xmlns:p14="http://schemas.microsoft.com/office/powerpoint/2010/main" val="175819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5683</TotalTime>
  <Words>448</Words>
  <Application>Microsoft Office PowerPoint</Application>
  <PresentationFormat>Widescreen</PresentationFormat>
  <Paragraphs>204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Step 1</vt:lpstr>
      <vt:lpstr>Step 1</vt:lpstr>
      <vt:lpstr>Pipeline</vt:lpstr>
      <vt:lpstr>Strategies</vt:lpstr>
      <vt:lpstr>Strategies</vt:lpstr>
      <vt:lpstr>Strategies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Fei Zhang (RIT Student)</dc:creator>
  <cp:lastModifiedBy>Fei Zhang (RIT Student)</cp:lastModifiedBy>
  <cp:revision>26</cp:revision>
  <dcterms:created xsi:type="dcterms:W3CDTF">2022-01-31T17:30:21Z</dcterms:created>
  <dcterms:modified xsi:type="dcterms:W3CDTF">2022-04-19T18:44:05Z</dcterms:modified>
</cp:coreProperties>
</file>