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6B05-C8C5-41B3-9BB6-31FCDCCECE39}" type="datetimeFigureOut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4EE6E-A627-42F7-945D-9DCC9E6A00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1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4EE6E-A627-42F7-945D-9DCC9E6A008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5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65E5-CE63-4DB8-BFF5-7B3BBFFBE2F8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3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2D7A-B004-4014-BAD5-EBD62694FC05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53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4010-27ED-4659-B626-4395BCA8A62F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84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3846-2F17-418A-B86B-0FD8CA850240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51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C3EE-0F7B-4DB9-9DC3-8D9BD6203774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16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E347-8CB3-4B2C-BBF4-05C0FF87FA86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7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64DA-5AD9-4148-9EFD-A3254ABFF08A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72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0F8D-B439-49F7-9A02-EA8E51C74447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30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B56E-457A-41AA-B54A-2A67660285DE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78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1BD9-51AA-46FD-B834-91EB67825425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71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D539-0249-424C-B07C-D17540F16D52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46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62BD-204D-4E1A-B6CE-9E761F028C15}" type="datetime1">
              <a:rPr lang="zh-TW" altLang="en-US" smtClean="0"/>
              <a:t>2014/3/1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3874-B0D1-4F6C-8E3F-23E768F2E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24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Conditional value at risk, </a:t>
            </a:r>
            <a:r>
              <a:rPr lang="en-US" altLang="zh-TW" dirty="0" err="1" smtClean="0"/>
              <a:t>CVaR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Mar. 1, 2014, Hung-</a:t>
            </a:r>
            <a:r>
              <a:rPr lang="en-US" altLang="zh-TW" dirty="0" err="1" smtClean="0"/>
              <a:t>Hsin</a:t>
            </a:r>
            <a:r>
              <a:rPr lang="en-US" altLang="zh-TW" dirty="0" smtClean="0"/>
              <a:t>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850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[1]	N. </a:t>
            </a:r>
            <a:r>
              <a:rPr lang="en-US" altLang="zh-TW" dirty="0" err="1"/>
              <a:t>Topaloglou</a:t>
            </a:r>
            <a:r>
              <a:rPr lang="en-US" altLang="zh-TW" dirty="0"/>
              <a:t>, H. </a:t>
            </a:r>
            <a:r>
              <a:rPr lang="en-US" altLang="zh-TW" dirty="0" err="1"/>
              <a:t>Vladimirou</a:t>
            </a:r>
            <a:r>
              <a:rPr lang="en-US" altLang="zh-TW" dirty="0"/>
              <a:t>, and S. A. </a:t>
            </a:r>
            <a:r>
              <a:rPr lang="en-US" altLang="zh-TW" dirty="0" err="1"/>
              <a:t>Zenios</a:t>
            </a:r>
            <a:r>
              <a:rPr lang="en-US" altLang="zh-TW" dirty="0"/>
              <a:t>, "</a:t>
            </a:r>
            <a:r>
              <a:rPr lang="en-US" altLang="zh-TW" dirty="0" err="1"/>
              <a:t>CVaR</a:t>
            </a:r>
            <a:r>
              <a:rPr lang="en-US" altLang="zh-TW" dirty="0"/>
              <a:t> models with selective hedging for international asset allocation," </a:t>
            </a:r>
            <a:r>
              <a:rPr lang="en-US" altLang="zh-TW" i="1" dirty="0"/>
              <a:t>Journal of Banking &amp; Finance, </a:t>
            </a:r>
            <a:r>
              <a:rPr lang="en-US" altLang="zh-TW" dirty="0"/>
              <a:t>vol. 26, pp. 1535-1561, 2002.</a:t>
            </a:r>
            <a:endParaRPr lang="zh-TW" altLang="zh-TW" dirty="0"/>
          </a:p>
          <a:p>
            <a:r>
              <a:rPr lang="en-US" altLang="zh-TW" dirty="0"/>
              <a:t>[2]	N. </a:t>
            </a:r>
            <a:r>
              <a:rPr lang="en-US" altLang="zh-TW" dirty="0" err="1"/>
              <a:t>Topaloglou</a:t>
            </a:r>
            <a:r>
              <a:rPr lang="en-US" altLang="zh-TW" dirty="0"/>
              <a:t>, H. </a:t>
            </a:r>
            <a:r>
              <a:rPr lang="en-US" altLang="zh-TW" dirty="0" err="1"/>
              <a:t>Vladimirou</a:t>
            </a:r>
            <a:r>
              <a:rPr lang="en-US" altLang="zh-TW" dirty="0"/>
              <a:t>, and S. A. </a:t>
            </a:r>
            <a:r>
              <a:rPr lang="en-US" altLang="zh-TW" dirty="0" err="1"/>
              <a:t>Zenios</a:t>
            </a:r>
            <a:r>
              <a:rPr lang="en-US" altLang="zh-TW" dirty="0"/>
              <a:t>, "A dynamic stochastic programming model for international portfolio management," </a:t>
            </a:r>
            <a:r>
              <a:rPr lang="en-US" altLang="zh-TW" i="1" dirty="0"/>
              <a:t>European Journal of Operational Research, </a:t>
            </a:r>
            <a:r>
              <a:rPr lang="en-US" altLang="zh-TW" dirty="0"/>
              <a:t>vol. 185, pp. 1501-1524, 3/16/ 2008.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35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Definition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192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𝑢𝑛𝑐𝑒𝑟𝑡𝑎𝑛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</m:oMath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</a:rPr>
                  <a:t>, mean vector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</a:rPr>
                  <a:t>, uncertain return of the portfolio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altLang="zh-TW" b="0" i="1" dirty="0" smtClean="0">
                    <a:latin typeface="Cambria Math" panose="02040503050406030204" pitchFamily="18" charset="0"/>
                  </a:rPr>
                  <a:t>, allocation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</m:oMath>
                </a14:m>
                <a:endParaRPr lang="en-US" altLang="zh-TW" b="0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假設為</a:t>
                </a:r>
                <a:r>
                  <a:rPr lang="en-US" altLang="zh-TW" dirty="0" smtClean="0"/>
                  <a:t>2-stage SP</a:t>
                </a:r>
                <a:r>
                  <a:rPr lang="zh-TW" altLang="en-US" dirty="0" smtClean="0"/>
                  <a:t>，抽樣出</a:t>
                </a:r>
                <a:r>
                  <a:rPr lang="en-US" altLang="zh-TW" dirty="0" smtClean="0"/>
                  <a:t>portfolio next period return(scenario)</a:t>
                </a:r>
                <a:r>
                  <a:rPr lang="zh-TW" altLang="en-US" dirty="0" smtClean="0"/>
                  <a:t>置於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TW" altLang="en-US" dirty="0" smtClean="0"/>
                  <a:t>中</a:t>
                </a:r>
                <a:r>
                  <a:rPr lang="en-US" altLang="zh-TW" dirty="0" smtClean="0"/>
                  <a:t>,</a:t>
                </a:r>
                <a:r>
                  <a:rPr lang="zh-TW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dirty="0" smtClean="0"/>
                  <a:t>個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在</a:t>
                </a:r>
                <a:r>
                  <a:rPr lang="en-US" altLang="zh-TW" dirty="0" smtClean="0"/>
                  <a:t>scenario s</a:t>
                </a:r>
                <a:r>
                  <a:rPr lang="zh-TW" altLang="en-US" dirty="0" smtClean="0"/>
                  <a:t>中</a:t>
                </a:r>
                <a:r>
                  <a:rPr lang="en-US" altLang="zh-TW" dirty="0" smtClean="0"/>
                  <a:t>, return</a:t>
                </a:r>
                <a:r>
                  <a:rPr lang="zh-TW" altLang="en-US" dirty="0" smtClean="0"/>
                  <a:t>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𝑝𝑟𝑜𝑏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Mean return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The portfolio return of a particular realization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</m:sub>
                        </m:sSub>
                      </m:e>
                    </m:nary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192"/>
                <a:ext cx="10515600" cy="4351338"/>
              </a:xfrm>
              <a:blipFill rotWithShape="0">
                <a:blip r:embed="rId2"/>
                <a:stretch>
                  <a:fillRect l="-1391" t="-840" r="-522" b="-116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62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VaR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𝑟𝑖𝑠𝑘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𝑚𝑒𝑎𝑠𝑢𝑟𝑒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</m:oMath>
                </a14:m>
                <a:endParaRPr lang="en-US" altLang="zh-TW" b="0" dirty="0" smtClean="0"/>
              </a:p>
              <a:p>
                <a:r>
                  <a:rPr lang="en-US" altLang="zh-TW" b="0" dirty="0" smtClean="0"/>
                  <a:t>u is expected portfolio return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𝕏</m:t>
                            </m:r>
                          </m:lim>
                        </m:limLow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acc>
                              <m:accPr>
                                <m:chr m:val="̃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en-US" altLang="zh-TW" dirty="0" smtClean="0"/>
              </a:p>
              <a:p>
                <a:r>
                  <a:rPr lang="en-US" altLang="zh-TW" dirty="0" err="1" smtClean="0"/>
                  <a:t>s.t.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𝑉𝑎𝑅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u=0,</a:t>
                </a:r>
                <a:r>
                  <a:rPr lang="zh-TW" altLang="en-US" dirty="0" smtClean="0"/>
                  <a:t>且所有的</a:t>
                </a:r>
                <a:r>
                  <a:rPr lang="en-US" altLang="zh-TW" dirty="0" smtClean="0"/>
                  <a:t>scenario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TW" altLang="en-US" dirty="0" smtClean="0"/>
                  <a:t>均已知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09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CVaR</a:t>
            </a:r>
            <a:r>
              <a:rPr lang="en-US" altLang="zh-TW" dirty="0" smtClean="0"/>
              <a:t> of continuous random variable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32012" y="1429839"/>
                <a:ext cx="11121788" cy="5107439"/>
              </a:xfrm>
            </p:spPr>
            <p:txBody>
              <a:bodyPr>
                <a:normAutofit/>
              </a:bodyPr>
              <a:lstStyle/>
              <a:p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𝐶𝑉𝑎𝑅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𝑉𝑎𝑅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012" y="1429839"/>
                <a:ext cx="11121788" cy="510743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72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CVaR</a:t>
            </a:r>
            <a:r>
              <a:rPr lang="en-US" altLang="zh-TW" dirty="0" smtClean="0"/>
              <a:t> of discrete </a:t>
            </a:r>
            <a:r>
              <a:rPr lang="en-US" altLang="zh-TW" dirty="0" err="1" smtClean="0"/>
              <a:t>r.v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00251" y="1825625"/>
                <a:ext cx="11053549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𝐶𝑉𝑎𝑅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TW" b="0" dirty="0" smtClean="0"/>
              </a:p>
              <a:p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𝑉𝑎𝑅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zh-TW" altLang="en-US" dirty="0" smtClean="0"/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TW" altLang="en-US" dirty="0" smtClean="0"/>
                  <a:t>，</a:t>
                </a:r>
                <a:r>
                  <a:rPr lang="zh-TW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之值低於</a:t>
                </a:r>
                <a:r>
                  <a:rPr lang="en-US" altLang="zh-TW" dirty="0" smtClean="0"/>
                  <a:t>z</a:t>
                </a:r>
                <a:r>
                  <a:rPr lang="zh-TW" altLang="en-US" dirty="0" smtClean="0"/>
                  <a:t>時才列入計算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251" y="1825625"/>
                <a:ext cx="11053549" cy="4351338"/>
              </a:xfrm>
              <a:blipFill rotWithShape="0">
                <a:blip r:embed="rId2"/>
                <a:stretch>
                  <a:fillRect l="-2922" b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3874-B0D1-4F6C-8E3F-23E768F2EE9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7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46</Words>
  <Application>Microsoft Office PowerPoint</Application>
  <PresentationFormat>寬螢幕</PresentationFormat>
  <Paragraphs>41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Cambria Math</vt:lpstr>
      <vt:lpstr>Office 佈景主題</vt:lpstr>
      <vt:lpstr>Conditional value at risk, CVaR</vt:lpstr>
      <vt:lpstr>Reference</vt:lpstr>
      <vt:lpstr>Definition</vt:lpstr>
      <vt:lpstr>VaR</vt:lpstr>
      <vt:lpstr>CVaR of continuous random variable</vt:lpstr>
      <vt:lpstr>CVaR of discrete r.v.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value at risk, CVaR</dc:title>
  <dc:creator>陳紘昕</dc:creator>
  <cp:lastModifiedBy>陳紘昕</cp:lastModifiedBy>
  <cp:revision>32</cp:revision>
  <dcterms:created xsi:type="dcterms:W3CDTF">2014-03-01T09:07:55Z</dcterms:created>
  <dcterms:modified xsi:type="dcterms:W3CDTF">2014-03-01T12:44:17Z</dcterms:modified>
</cp:coreProperties>
</file>