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62" r:id="rId10"/>
    <p:sldId id="263" r:id="rId11"/>
    <p:sldId id="264" r:id="rId12"/>
    <p:sldId id="272" r:id="rId13"/>
    <p:sldId id="275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8"/>
    <p:restoredTop sz="93750"/>
  </p:normalViewPr>
  <p:slideViewPr>
    <p:cSldViewPr snapToGrid="0" snapToObjects="1">
      <p:cViewPr varScale="1">
        <p:scale>
          <a:sx n="134" d="100"/>
          <a:sy n="134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Julia: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Why are we doing this to you?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(Spring 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2" y="3116534"/>
            <a:ext cx="8591346" cy="188640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Steven G. Johnson, MIT Applied Math</a:t>
            </a:r>
          </a:p>
          <a:p>
            <a:endParaRPr lang="en-US" dirty="0"/>
          </a:p>
          <a:p>
            <a:r>
              <a:rPr lang="en-US" dirty="0"/>
              <a:t>MIT classes </a:t>
            </a:r>
            <a:r>
              <a:rPr lang="en-US" dirty="0">
                <a:solidFill>
                  <a:schemeClr val="tx1"/>
                </a:solidFill>
              </a:rPr>
              <a:t>18.06, 18.303, 18.330, 18.08[56],</a:t>
            </a:r>
          </a:p>
          <a:p>
            <a:r>
              <a:rPr lang="en-US" dirty="0">
                <a:solidFill>
                  <a:schemeClr val="tx1"/>
                </a:solidFill>
              </a:rPr>
              <a:t>18.335, 18.337, …</a:t>
            </a: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3965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</a:t>
            </a:r>
            <a:r>
              <a:rPr lang="en-US" dirty="0"/>
              <a:t> </a:t>
            </a:r>
            <a:r>
              <a:rPr lang="en-US" i="1" dirty="0"/>
              <a:t>[follow links]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831" y="3395124"/>
            <a:ext cx="8126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function </a:t>
            </a:r>
            <a:r>
              <a:rPr lang="en-US" sz="1600" dirty="0" err="1">
                <a:latin typeface="Monaco"/>
                <a:cs typeface="Monaco"/>
              </a:rPr>
              <a:t>vander</a:t>
            </a:r>
            <a:r>
              <a:rPr lang="en-US" sz="1600" dirty="0">
                <a:latin typeface="Monaco"/>
                <a:cs typeface="Monaco"/>
              </a:rPr>
              <a:t>(x, n=length(x))</a:t>
            </a:r>
          </a:p>
          <a:p>
            <a:r>
              <a:rPr lang="en-US" sz="1600" dirty="0">
                <a:latin typeface="Monaco"/>
                <a:cs typeface="Monaco"/>
              </a:rPr>
              <a:t>    m = length(x)</a:t>
            </a:r>
          </a:p>
          <a:p>
            <a:r>
              <a:rPr lang="en-US" sz="1600" dirty="0">
                <a:latin typeface="Monaco"/>
                <a:cs typeface="Monaco"/>
              </a:rPr>
              <a:t>    V = Array(</a:t>
            </a:r>
            <a:r>
              <a:rPr lang="en-US" sz="1600" dirty="0" err="1">
                <a:latin typeface="Monaco"/>
                <a:cs typeface="Monaco"/>
              </a:rPr>
              <a:t>eltype</a:t>
            </a:r>
            <a:r>
              <a:rPr lang="en-US" sz="1600" dirty="0">
                <a:latin typeface="Monaco"/>
                <a:cs typeface="Monaco"/>
              </a:rPr>
              <a:t>(x), m, n)</a:t>
            </a:r>
          </a:p>
          <a:p>
            <a:r>
              <a:rPr lang="en-US" sz="1600" dirty="0">
                <a:latin typeface="Monaco"/>
                <a:cs typeface="Monaco"/>
              </a:rPr>
              <a:t>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for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2:n</a:t>
            </a:r>
          </a:p>
          <a:p>
            <a:r>
              <a:rPr lang="en-US" sz="1600" dirty="0">
                <a:latin typeface="Monaco"/>
                <a:cs typeface="Monaco"/>
              </a:rPr>
              <a:t>    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    V[</a:t>
            </a:r>
            <a:r>
              <a:rPr lang="en-US" sz="1600" dirty="0" err="1">
                <a:latin typeface="Monaco"/>
                <a:cs typeface="Monaco"/>
              </a:rPr>
              <a:t>j,i</a:t>
            </a:r>
            <a:r>
              <a:rPr lang="en-US" sz="1600" dirty="0">
                <a:latin typeface="Monaco"/>
                <a:cs typeface="Monaco"/>
              </a:rPr>
              <a:t>] = x[j] * V[j,i-1]</a:t>
            </a:r>
          </a:p>
          <a:p>
            <a:r>
              <a:rPr lang="en-US" sz="1600" dirty="0">
                <a:latin typeface="Monaco"/>
                <a:cs typeface="Monaco"/>
              </a:rPr>
              <a:t>        end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return V</a:t>
            </a:r>
          </a:p>
          <a:p>
            <a:r>
              <a:rPr lang="en-US" sz="1600" dirty="0">
                <a:latin typeface="Monaco"/>
                <a:cs typeface="Monaco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351" y="3770400"/>
            <a:ext cx="3965388" cy="308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831" y="2890424"/>
            <a:ext cx="4210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Julia (type-generic code):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727513"/>
            <a:ext cx="7839278" cy="610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2428" y="1044645"/>
            <a:ext cx="6141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function </a:t>
            </a:r>
            <a:r>
              <a:rPr lang="en-US" sz="1400" dirty="0" err="1">
                <a:latin typeface="Monaco"/>
                <a:cs typeface="Monaco"/>
              </a:rPr>
              <a:t>vander</a:t>
            </a:r>
            <a:r>
              <a:rPr lang="en-US" sz="1400" dirty="0">
                <a:latin typeface="Monaco"/>
                <a:cs typeface="Monaco"/>
              </a:rPr>
              <a:t>(x, n=length(x))</a:t>
            </a:r>
          </a:p>
          <a:p>
            <a:r>
              <a:rPr lang="en-US" sz="1400" dirty="0">
                <a:latin typeface="Monaco"/>
                <a:cs typeface="Monaco"/>
              </a:rPr>
              <a:t>    m = length(x)</a:t>
            </a:r>
          </a:p>
          <a:p>
            <a:r>
              <a:rPr lang="en-US" sz="1400" dirty="0">
                <a:latin typeface="Monaco"/>
                <a:cs typeface="Monaco"/>
              </a:rPr>
              <a:t>    V = Array(</a:t>
            </a:r>
            <a:r>
              <a:rPr lang="en-US" sz="1400" dirty="0" err="1">
                <a:latin typeface="Monaco"/>
                <a:cs typeface="Monaco"/>
              </a:rPr>
              <a:t>eltype</a:t>
            </a:r>
            <a:r>
              <a:rPr lang="en-US" sz="1400">
                <a:latin typeface="Monaco"/>
                <a:cs typeface="Monaco"/>
              </a:rPr>
              <a:t>(x), </a:t>
            </a:r>
            <a:r>
              <a:rPr lang="en-US" sz="1400" dirty="0">
                <a:latin typeface="Monaco"/>
                <a:cs typeface="Monaco"/>
              </a:rPr>
              <a:t>m, n)</a:t>
            </a:r>
          </a:p>
          <a:p>
            <a:r>
              <a:rPr lang="en-US" sz="1400" dirty="0">
                <a:latin typeface="Monaco"/>
                <a:cs typeface="Monaco"/>
              </a:rPr>
              <a:t>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for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2:n</a:t>
            </a:r>
          </a:p>
          <a:p>
            <a:r>
              <a:rPr lang="en-US" sz="1400" dirty="0">
                <a:latin typeface="Monaco"/>
                <a:cs typeface="Monaco"/>
              </a:rPr>
              <a:t>    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    V[</a:t>
            </a:r>
            <a:r>
              <a:rPr lang="en-US" sz="1400" dirty="0" err="1">
                <a:latin typeface="Monaco"/>
                <a:cs typeface="Monaco"/>
              </a:rPr>
              <a:t>j,i</a:t>
            </a:r>
            <a:r>
              <a:rPr lang="en-US" sz="1400" dirty="0">
                <a:latin typeface="Monaco"/>
                <a:cs typeface="Monaco"/>
              </a:rPr>
              <a:t>] = x[j] * V[j,i-1]</a:t>
            </a:r>
          </a:p>
          <a:p>
            <a:r>
              <a:rPr lang="en-US" sz="1400" dirty="0">
                <a:latin typeface="Monaco"/>
                <a:cs typeface="Monaco"/>
              </a:rPr>
              <a:t>        end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return V</a:t>
            </a:r>
          </a:p>
          <a:p>
            <a:r>
              <a:rPr lang="en-US" sz="1400" dirty="0">
                <a:latin typeface="Monaco"/>
                <a:cs typeface="Monaco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263" y="1514652"/>
            <a:ext cx="3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note: works for any  container</a:t>
            </a:r>
          </a:p>
          <a:p>
            <a:r>
              <a:rPr lang="en-US" dirty="0">
                <a:solidFill>
                  <a:srgbClr val="0000FF"/>
                </a:solidFill>
              </a:rPr>
              <a:t>of any type with “*” operation</a:t>
            </a:r>
          </a:p>
          <a:p>
            <a:r>
              <a:rPr lang="en-US" dirty="0">
                <a:solidFill>
                  <a:srgbClr val="0000FF"/>
                </a:solidFill>
              </a:rPr>
              <a:t>… performance ≠ inflexibility</a:t>
            </a:r>
          </a:p>
        </p:txBody>
      </p:sp>
    </p:spTree>
    <p:extLst>
      <p:ext uri="{BB962C8B-B14F-4D97-AF65-F5344CB8AC3E}">
        <p14:creationId xmlns:p14="http://schemas.microsoft.com/office/powerpoint/2010/main" val="143055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But I don’t “</a:t>
            </a:r>
            <a:r>
              <a:rPr lang="en-US" dirty="0">
                <a:solidFill>
                  <a:srgbClr val="FF0000"/>
                </a:solidFill>
              </a:rPr>
              <a:t>need</a:t>
            </a:r>
            <a:r>
              <a:rPr lang="en-US" dirty="0"/>
              <a:t>” performance!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95" y="1713752"/>
            <a:ext cx="8809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lots of problems, especially “toy” problems in courses, </a:t>
            </a:r>
            <a:r>
              <a:rPr lang="en-US" sz="2800" dirty="0" err="1"/>
              <a:t>Matlab</a:t>
            </a:r>
            <a:r>
              <a:rPr lang="en-US" sz="2800" dirty="0"/>
              <a:t>/Python performance is </a:t>
            </a:r>
            <a:r>
              <a:rPr lang="en-US" sz="2800" dirty="0">
                <a:solidFill>
                  <a:srgbClr val="0000FF"/>
                </a:solidFill>
              </a:rPr>
              <a:t>good enough.</a:t>
            </a:r>
          </a:p>
          <a:p>
            <a:endParaRPr lang="en-US" sz="2800" dirty="0"/>
          </a:p>
          <a:p>
            <a:r>
              <a:rPr lang="en-US" sz="2800" dirty="0"/>
              <a:t>But if use those languages for all of your “easy” problems, then </a:t>
            </a:r>
            <a:r>
              <a:rPr lang="en-US" sz="2800" dirty="0">
                <a:solidFill>
                  <a:srgbClr val="0000FF"/>
                </a:solidFill>
              </a:rPr>
              <a:t>you won’t be prepared to switch when you hit a hard problem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When you </a:t>
            </a:r>
            <a:r>
              <a:rPr lang="en-US" sz="2800" b="1" dirty="0">
                <a:solidFill>
                  <a:srgbClr val="FF0000"/>
                </a:solidFill>
              </a:rPr>
              <a:t>need</a:t>
            </a:r>
            <a:r>
              <a:rPr lang="en-US" sz="2800" dirty="0">
                <a:solidFill>
                  <a:srgbClr val="FF0000"/>
                </a:solidFill>
              </a:rPr>
              <a:t> performance, it is too late.</a:t>
            </a:r>
          </a:p>
          <a:p>
            <a:endParaRPr lang="en-US" sz="2800" dirty="0"/>
          </a:p>
          <a:p>
            <a:r>
              <a:rPr lang="en-US" sz="2800" dirty="0"/>
              <a:t>You </a:t>
            </a:r>
            <a:r>
              <a:rPr lang="en-US" sz="2800" dirty="0">
                <a:solidFill>
                  <a:srgbClr val="FF0000"/>
                </a:solidFill>
              </a:rPr>
              <a:t>don’t</a:t>
            </a:r>
            <a:r>
              <a:rPr lang="en-US" sz="2800" dirty="0"/>
              <a:t> want to learn a </a:t>
            </a:r>
            <a:r>
              <a:rPr lang="en-US" sz="2800" dirty="0">
                <a:solidFill>
                  <a:srgbClr val="FF0000"/>
                </a:solidFill>
              </a:rPr>
              <a:t>new language </a:t>
            </a:r>
            <a:r>
              <a:rPr lang="en-US" sz="2800" dirty="0"/>
              <a:t>at the </a:t>
            </a:r>
            <a:r>
              <a:rPr lang="en-US" sz="2800" dirty="0">
                <a:solidFill>
                  <a:srgbClr val="FF0000"/>
                </a:solidFill>
              </a:rPr>
              <a:t>same time</a:t>
            </a:r>
            <a:r>
              <a:rPr lang="en-US" sz="2800" dirty="0"/>
              <a:t> that you are solving </a:t>
            </a:r>
            <a:r>
              <a:rPr lang="en-US" sz="2800" dirty="0">
                <a:solidFill>
                  <a:srgbClr val="FF0000"/>
                </a:solidFill>
              </a:rPr>
              <a:t>your first truly difficult </a:t>
            </a:r>
            <a:r>
              <a:rPr lang="en-US" sz="2800" dirty="0"/>
              <a:t>computational problem.</a:t>
            </a:r>
          </a:p>
        </p:txBody>
      </p:sp>
    </p:spTree>
    <p:extLst>
      <p:ext uri="{BB962C8B-B14F-4D97-AF65-F5344CB8AC3E}">
        <p14:creationId xmlns:p14="http://schemas.microsoft.com/office/powerpoint/2010/main" val="5885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</a:t>
            </a:r>
            <a:r>
              <a:rPr lang="en-US" dirty="0" err="1"/>
              <a:t>vectorize</a:t>
            </a:r>
            <a:r>
              <a:rPr lang="en-US" dirty="0"/>
              <a:t> your code?</a:t>
            </a:r>
            <a:br>
              <a:rPr lang="en-US" dirty="0"/>
            </a:br>
            <a:r>
              <a:rPr lang="en-US" sz="3100" dirty="0"/>
              <a:t>= rely on mature </a:t>
            </a:r>
            <a:r>
              <a:rPr lang="en-US" sz="3100" dirty="0">
                <a:solidFill>
                  <a:srgbClr val="FF0000"/>
                </a:solidFill>
              </a:rPr>
              <a:t>external libraries,</a:t>
            </a:r>
            <a:br>
              <a:rPr lang="en-US" sz="3100" dirty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data,</a:t>
            </a:r>
            <a:br>
              <a:rPr lang="en-US" sz="3100" dirty="0">
                <a:solidFill>
                  <a:srgbClr val="FF0000"/>
                </a:solidFill>
              </a:rPr>
            </a:br>
            <a:r>
              <a:rPr lang="en-US" sz="3100" dirty="0"/>
              <a:t>for performance-critical code</a:t>
            </a:r>
            <a:br>
              <a:rPr lang="en-US" sz="3100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advice!  </a:t>
            </a:r>
            <a:r>
              <a:rPr lang="en-US" sz="3200" dirty="0"/>
              <a:t>But…</a:t>
            </a:r>
          </a:p>
          <a:p>
            <a:endParaRPr lang="en-US" sz="2400" dirty="0"/>
          </a:p>
          <a:p>
            <a:r>
              <a:rPr lang="en-US" sz="2400" dirty="0"/>
              <a:t>	• </a:t>
            </a:r>
            <a:r>
              <a:rPr lang="en-US" sz="2400" dirty="0">
                <a:solidFill>
                  <a:srgbClr val="0000FF"/>
                </a:solidFill>
              </a:rPr>
              <a:t>Someone</a:t>
            </a:r>
            <a:r>
              <a:rPr lang="en-US" sz="2400" dirty="0"/>
              <a:t> has to write those libraries.</a:t>
            </a:r>
          </a:p>
          <a:p>
            <a:endParaRPr lang="en-US" sz="2400" dirty="0"/>
          </a:p>
          <a:p>
            <a:r>
              <a:rPr lang="en-US" sz="2400" dirty="0"/>
              <a:t>	• Eventually that person will be </a:t>
            </a:r>
            <a:r>
              <a:rPr lang="en-US" sz="2400" dirty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		— </a:t>
            </a:r>
            <a:r>
              <a:rPr lang="en-US" sz="2400" dirty="0">
                <a:solidFill>
                  <a:srgbClr val="FF0000"/>
                </a:solidFill>
              </a:rPr>
              <a:t>some problems </a:t>
            </a:r>
            <a:r>
              <a:rPr lang="en-US" sz="2400" dirty="0"/>
              <a:t>are impossible or</a:t>
            </a:r>
          </a:p>
          <a:p>
            <a:r>
              <a:rPr lang="en-US" sz="2400" dirty="0"/>
              <a:t>				just very awkward to </a:t>
            </a:r>
            <a:r>
              <a:rPr lang="en-US" sz="2400" dirty="0" err="1"/>
              <a:t>vectorize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5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everyone else is using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/Python/R/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2397732"/>
            <a:ext cx="7191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Julia is still a young, niche language.  That imposes real costs — lack of </a:t>
            </a:r>
            <a:r>
              <a:rPr lang="en-US" sz="3200" dirty="0">
                <a:solidFill>
                  <a:srgbClr val="0000FF"/>
                </a:solidFill>
              </a:rPr>
              <a:t>familiarity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rough</a:t>
            </a:r>
            <a:r>
              <a:rPr lang="en-US" sz="3200" dirty="0"/>
              <a:t> edges, continual language </a:t>
            </a:r>
            <a:r>
              <a:rPr lang="en-US" sz="3200" dirty="0">
                <a:solidFill>
                  <a:srgbClr val="0000FF"/>
                </a:solidFill>
              </a:rPr>
              <a:t>changes</a:t>
            </a:r>
            <a:r>
              <a:rPr lang="en-US" sz="3200" dirty="0"/>
              <a:t>.  </a:t>
            </a:r>
            <a:r>
              <a:rPr lang="en-US" sz="3200" dirty="0">
                <a:solidFill>
                  <a:srgbClr val="FF0000"/>
                </a:solidFill>
              </a:rPr>
              <a:t>These are real obstacles.</a:t>
            </a:r>
          </a:p>
          <a:p>
            <a:endParaRPr lang="en-US" sz="3200" dirty="0"/>
          </a:p>
          <a:p>
            <a:r>
              <a:rPr lang="en-US" sz="3200" dirty="0"/>
              <a:t>But it also gives you advantages that </a:t>
            </a:r>
            <a:r>
              <a:rPr lang="en-US" sz="3200" dirty="0" err="1"/>
              <a:t>Matlab</a:t>
            </a:r>
            <a:r>
              <a:rPr lang="en-US" sz="3200" dirty="0"/>
              <a:t>/Python users don’t have.</a:t>
            </a:r>
          </a:p>
        </p:txBody>
      </p:sp>
    </p:spTree>
    <p:extLst>
      <p:ext uri="{BB962C8B-B14F-4D97-AF65-F5344CB8AC3E}">
        <p14:creationId xmlns:p14="http://schemas.microsoft.com/office/powerpoint/2010/main" val="130965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I lose access to all the libraries available for other languages?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530" y="3285103"/>
            <a:ext cx="719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Very easy to </a:t>
            </a:r>
            <a:r>
              <a:rPr lang="en-US" sz="3200" dirty="0">
                <a:solidFill>
                  <a:srgbClr val="0000FF"/>
                </a:solidFill>
              </a:rPr>
              <a:t>call C/Fortran </a:t>
            </a:r>
            <a:r>
              <a:rPr lang="en-US" sz="3200" dirty="0"/>
              <a:t>libraries </a:t>
            </a:r>
            <a:r>
              <a:rPr lang="en-US" sz="3200" dirty="0">
                <a:solidFill>
                  <a:srgbClr val="FF0000"/>
                </a:solidFill>
              </a:rPr>
              <a:t>from Julia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0000FF"/>
                </a:solidFill>
              </a:rPr>
              <a:t>also to call Python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91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96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258" y="6280874"/>
            <a:ext cx="14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jupyter.org</a:t>
            </a:r>
            <a:r>
              <a:rPr lang="en-US" dirty="0"/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818867" y="3111796"/>
            <a:ext cx="3083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via </a:t>
            </a:r>
            <a:r>
              <a:rPr lang="en-US" sz="2400" i="1" dirty="0" err="1"/>
              <a:t>IPython</a:t>
            </a:r>
            <a:r>
              <a:rPr lang="en-US" sz="2400" i="1" dirty="0"/>
              <a:t>/</a:t>
            </a:r>
            <a:r>
              <a:rPr lang="en-US" sz="2400" i="1" dirty="0" err="1"/>
              <a:t>Jupyter</a:t>
            </a:r>
            <a:r>
              <a:rPr lang="en-US" sz="2400" i="1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Modern multimedia</a:t>
            </a:r>
          </a:p>
          <a:p>
            <a:r>
              <a:rPr lang="en-US" sz="2400" dirty="0"/>
              <a:t>interactive </a:t>
            </a:r>
            <a:r>
              <a:rPr lang="en-US" sz="2400" dirty="0">
                <a:solidFill>
                  <a:srgbClr val="0000FF"/>
                </a:solidFill>
              </a:rPr>
              <a:t>notebooks</a:t>
            </a:r>
          </a:p>
          <a:p>
            <a:r>
              <a:rPr lang="en-US" sz="2400" dirty="0"/>
              <a:t>mixing </a:t>
            </a:r>
            <a:r>
              <a:rPr lang="en-US" sz="2400" dirty="0">
                <a:solidFill>
                  <a:srgbClr val="0000FF"/>
                </a:solidFill>
              </a:rPr>
              <a:t>code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results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graphics</a:t>
            </a:r>
            <a:r>
              <a:rPr lang="en-US" sz="2400" dirty="0"/>
              <a:t>, rich </a:t>
            </a:r>
            <a:r>
              <a:rPr lang="en-US" sz="2400" dirty="0">
                <a:solidFill>
                  <a:srgbClr val="0000FF"/>
                </a:solidFill>
              </a:rPr>
              <a:t>text</a:t>
            </a:r>
            <a:r>
              <a:rPr lang="en-US" sz="2400" dirty="0"/>
              <a:t>, equations, </a:t>
            </a:r>
            <a:r>
              <a:rPr lang="en-US" sz="2400" dirty="0">
                <a:solidFill>
                  <a:srgbClr val="0000FF"/>
                </a:solidFill>
              </a:rPr>
              <a:t>interaction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“</a:t>
            </a:r>
            <a:r>
              <a:rPr lang="en-US" sz="2400" dirty="0" err="1">
                <a:solidFill>
                  <a:srgbClr val="0000FF"/>
                </a:solidFill>
              </a:rPr>
              <a:t>IJulia</a:t>
            </a:r>
            <a:r>
              <a:rPr lang="en-US" sz="2400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879853"/>
          </a:xfrm>
        </p:spPr>
        <p:txBody>
          <a:bodyPr/>
          <a:lstStyle/>
          <a:p>
            <a:r>
              <a:rPr lang="en-US" dirty="0"/>
              <a:t>Julia leverages Python…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6388" y="2360295"/>
            <a:ext cx="85557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1362" y="1302031"/>
            <a:ext cx="7533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 call Python libraries </a:t>
            </a:r>
            <a:r>
              <a:rPr lang="en-US" sz="2400" dirty="0"/>
              <a:t>(</a:t>
            </a:r>
            <a:r>
              <a:rPr lang="en-US" sz="2400" dirty="0" err="1"/>
              <a:t>PyCall</a:t>
            </a:r>
            <a:r>
              <a:rPr lang="en-US" sz="2400" dirty="0"/>
              <a:t> package),</a:t>
            </a:r>
          </a:p>
          <a:p>
            <a:r>
              <a:rPr lang="en-US" sz="2400" dirty="0"/>
              <a:t>	e.g. to plot with </a:t>
            </a:r>
            <a:r>
              <a:rPr lang="en-US" sz="2400" dirty="0" err="1">
                <a:solidFill>
                  <a:srgbClr val="FF0000"/>
                </a:solidFill>
              </a:rPr>
              <a:t>Matplotlib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PyPlot</a:t>
            </a:r>
            <a:r>
              <a:rPr lang="en-US" sz="2400" dirty="0"/>
              <a:t> package), and also…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4" y="2240353"/>
            <a:ext cx="3145144" cy="13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948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dirty="0"/>
              <a:t>live </a:t>
            </a:r>
            <a:r>
              <a:rPr lang="en-US" dirty="0" err="1">
                <a:solidFill>
                  <a:srgbClr val="FF0000"/>
                </a:solidFill>
              </a:rPr>
              <a:t>IJulia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 demo…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805" y="3735709"/>
            <a:ext cx="8964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Go to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juliabox.org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for install-free </a:t>
            </a:r>
            <a:r>
              <a:rPr lang="en-US" sz="2800" dirty="0" err="1"/>
              <a:t>IJulia</a:t>
            </a:r>
            <a:r>
              <a:rPr lang="en-US" sz="2800" dirty="0"/>
              <a:t> on the Amazon cloud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See also </a:t>
            </a:r>
            <a:r>
              <a:rPr lang="en-US" sz="2800" dirty="0" err="1">
                <a:solidFill>
                  <a:srgbClr val="FF0000"/>
                </a:solidFill>
              </a:rPr>
              <a:t>julialang.org</a:t>
            </a:r>
            <a:r>
              <a:rPr lang="en-US" sz="2800" dirty="0"/>
              <a:t> for more tutorial materials…</a:t>
            </a:r>
          </a:p>
        </p:txBody>
      </p:sp>
    </p:spTree>
    <p:extLst>
      <p:ext uri="{BB962C8B-B14F-4D97-AF65-F5344CB8AC3E}">
        <p14:creationId xmlns:p14="http://schemas.microsoft.com/office/powerpoint/2010/main" val="27930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6" y="3024722"/>
            <a:ext cx="8654639" cy="30378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language for </a:t>
            </a:r>
            <a:r>
              <a:rPr lang="en-US" dirty="0">
                <a:solidFill>
                  <a:srgbClr val="FF0000"/>
                </a:solidFill>
              </a:rPr>
              <a:t>teaching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scientific computing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1531"/>
            <a:ext cx="818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most part, these are </a:t>
            </a:r>
            <a:r>
              <a:rPr lang="en-US" sz="2000" dirty="0">
                <a:solidFill>
                  <a:srgbClr val="0000FF"/>
                </a:solidFill>
              </a:rPr>
              <a:t>not hard-core programming courses</a:t>
            </a:r>
            <a:r>
              <a:rPr lang="en-US" sz="2000" dirty="0"/>
              <a:t>,</a:t>
            </a:r>
          </a:p>
          <a:p>
            <a:r>
              <a:rPr lang="en-US" sz="2000" dirty="0"/>
              <a:t>and we only need </a:t>
            </a:r>
            <a:r>
              <a:rPr lang="en-US" sz="2000" dirty="0">
                <a:solidFill>
                  <a:srgbClr val="0000FF"/>
                </a:solidFill>
              </a:rPr>
              <a:t>little “throw-away” scripts </a:t>
            </a:r>
            <a:r>
              <a:rPr lang="en-US" sz="2000" dirty="0"/>
              <a:t>and toy numerical experiments.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484" y="3181850"/>
            <a:ext cx="8248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Almost any </a:t>
            </a:r>
            <a:r>
              <a:rPr lang="en-US" sz="2800" dirty="0"/>
              <a:t>high-level, interactive </a:t>
            </a:r>
            <a:r>
              <a:rPr lang="en-US" sz="2800" dirty="0">
                <a:solidFill>
                  <a:srgbClr val="FF0000"/>
                </a:solidFill>
              </a:rPr>
              <a:t>(dynamic) language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FF0000"/>
                </a:solidFill>
              </a:rPr>
              <a:t>easy facilities </a:t>
            </a: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linear algebra </a:t>
            </a:r>
            <a:r>
              <a:rPr lang="en-US" sz="2800" dirty="0"/>
              <a:t>(Ax=b, Ax=</a:t>
            </a:r>
            <a:r>
              <a:rPr lang="el-GR" sz="2800" dirty="0"/>
              <a:t>λ</a:t>
            </a:r>
            <a:r>
              <a:rPr lang="en-US" sz="2800" dirty="0"/>
              <a:t>x), </a:t>
            </a:r>
            <a:r>
              <a:rPr lang="en-US" sz="2800" dirty="0">
                <a:solidFill>
                  <a:srgbClr val="0000FF"/>
                </a:solidFill>
              </a:rPr>
              <a:t>plotting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mathematical</a:t>
            </a:r>
            <a:r>
              <a:rPr lang="en-US" sz="2800" dirty="0"/>
              <a:t> functions, and working with large </a:t>
            </a:r>
            <a:r>
              <a:rPr lang="en-US" sz="2800" dirty="0">
                <a:solidFill>
                  <a:srgbClr val="0000FF"/>
                </a:solidFill>
              </a:rPr>
              <a:t>arrays</a:t>
            </a:r>
            <a:r>
              <a:rPr lang="en-US" sz="2800" dirty="0"/>
              <a:t> of data would be fine.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And there are lots of choices…</a:t>
            </a:r>
          </a:p>
        </p:txBody>
      </p:sp>
    </p:spTree>
    <p:extLst>
      <p:ext uri="{BB962C8B-B14F-4D97-AF65-F5344CB8AC3E}">
        <p14:creationId xmlns:p14="http://schemas.microsoft.com/office/powerpoint/2010/main" val="5246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Lots of choices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interactive math…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image: Viral Shah ]</a:t>
            </a:r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1" y="274638"/>
            <a:ext cx="886175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pick the most popular?</a:t>
            </a:r>
            <a:br>
              <a:rPr lang="en-US" dirty="0"/>
            </a:br>
            <a:r>
              <a:rPr lang="en-US" i="1" dirty="0" err="1"/>
              <a:t>Matlab</a:t>
            </a:r>
            <a:r>
              <a:rPr lang="en-US" dirty="0"/>
              <a:t> or </a:t>
            </a:r>
            <a:r>
              <a:rPr lang="en-US" i="1" dirty="0"/>
              <a:t>Python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121" y="1808703"/>
            <a:ext cx="911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We feel </a:t>
            </a:r>
            <a:r>
              <a:rPr lang="en-US" sz="4400" i="1" dirty="0">
                <a:solidFill>
                  <a:srgbClr val="0000FF"/>
                </a:solidFill>
              </a:rPr>
              <a:t>guilty pushing a language </a:t>
            </a:r>
            <a:r>
              <a:rPr lang="en-US" sz="4400" i="1" dirty="0"/>
              <a:t>on you that we</a:t>
            </a:r>
          </a:p>
          <a:p>
            <a:pPr algn="ctr"/>
            <a:r>
              <a:rPr lang="en-US" sz="4400" i="1" dirty="0">
                <a:solidFill>
                  <a:srgbClr val="0000FF"/>
                </a:solidFill>
              </a:rPr>
              <a:t>are starting </a:t>
            </a:r>
            <a:r>
              <a:rPr lang="en-US" sz="4400" i="1" dirty="0"/>
              <a:t>to </a:t>
            </a:r>
            <a:r>
              <a:rPr lang="en-US" sz="4400" i="1" dirty="0">
                <a:solidFill>
                  <a:srgbClr val="0000FF"/>
                </a:solidFill>
              </a:rPr>
              <a:t>abandon ourselves</a:t>
            </a:r>
            <a:r>
              <a:rPr lang="en-US" sz="4400" i="1" dirty="0"/>
              <a:t>.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/>
              <a:t>Traditional HL computing languages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</a:rPr>
              <a:t>hit a performance wall </a:t>
            </a:r>
            <a:r>
              <a:rPr lang="en-US" sz="4400" dirty="0"/>
              <a:t>in “real” work</a:t>
            </a:r>
          </a:p>
          <a:p>
            <a:pPr algn="ctr"/>
            <a:r>
              <a:rPr lang="en-US" sz="4400" dirty="0"/>
              <a:t>… eventually force you to C, </a:t>
            </a:r>
            <a:r>
              <a:rPr lang="en-US" sz="4400" dirty="0" err="1"/>
              <a:t>Cython</a:t>
            </a:r>
            <a:r>
              <a:rPr lang="en-US" sz="4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476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/>
              <a:t>A new programming language?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4949" y="4045691"/>
            <a:ext cx="419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[begun 2009, “0.1” in 2013, ~40k commits,</a:t>
            </a:r>
          </a:p>
          <a:p>
            <a:pPr algn="ctr"/>
            <a:r>
              <a:rPr lang="en-US" dirty="0"/>
              <a:t>1.0 release in Aug. 2018, 1.1 in Jan. 2019 ]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Alan Edelman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Jeff </a:t>
            </a:r>
            <a:r>
              <a:rPr lang="en-US" dirty="0" err="1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Viral Shah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Stefan </a:t>
            </a:r>
            <a:r>
              <a:rPr lang="en-US" dirty="0" err="1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0390" y="4230357"/>
            <a:ext cx="505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1000+ external packages, 6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JuliaCon</a:t>
            </a:r>
            <a:r>
              <a:rPr lang="en-US" dirty="0">
                <a:solidFill>
                  <a:srgbClr val="0000FF"/>
                </a:solidFill>
              </a:rPr>
              <a:t> in 2019 ]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MIT 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high-level and interactive </a:t>
            </a:r>
            <a:r>
              <a:rPr lang="en-US" sz="2400" dirty="0"/>
              <a:t>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Python+IPython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general-purpose </a:t>
            </a:r>
            <a:r>
              <a:rPr lang="en-US" sz="2400" dirty="0"/>
              <a:t>as Python,</a:t>
            </a:r>
          </a:p>
          <a:p>
            <a:pPr algn="ctr"/>
            <a:r>
              <a:rPr lang="en-US" sz="2400" dirty="0"/>
              <a:t>as productive for </a:t>
            </a:r>
            <a:r>
              <a:rPr lang="en-US" sz="2400" dirty="0">
                <a:solidFill>
                  <a:srgbClr val="FF0000"/>
                </a:solidFill>
              </a:rPr>
              <a:t>technical</a:t>
            </a:r>
            <a:r>
              <a:rPr lang="en-US" sz="2400" dirty="0"/>
              <a:t> work 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Python+SciPy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but as </a:t>
            </a:r>
            <a:r>
              <a:rPr lang="en-US" sz="2400" b="1" dirty="0">
                <a:solidFill>
                  <a:srgbClr val="0000FF"/>
                </a:solidFill>
              </a:rPr>
              <a:t>fast as 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/>
              <a:t>Performance on synthetic benchmarks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loops, recursion, etc., implemented in most straightforward style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5367" y="6370555"/>
            <a:ext cx="32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(normalized so that C speed = 1)</a:t>
            </a:r>
          </a:p>
        </p:txBody>
      </p:sp>
    </p:spTree>
    <p:extLst>
      <p:ext uri="{BB962C8B-B14F-4D97-AF65-F5344CB8AC3E}">
        <p14:creationId xmlns:p14="http://schemas.microsoft.com/office/powerpoint/2010/main" val="32428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98"/>
            <a:ext cx="8229600" cy="1143000"/>
          </a:xfrm>
        </p:spPr>
        <p:txBody>
          <a:bodyPr/>
          <a:lstStyle/>
          <a:p>
            <a:r>
              <a:rPr lang="en-US" dirty="0"/>
              <a:t>Special Functions in Julia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113" y="1134998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functions s(x): </a:t>
            </a:r>
            <a:r>
              <a:rPr lang="en-US" dirty="0">
                <a:solidFill>
                  <a:srgbClr val="0000FF"/>
                </a:solidFill>
              </a:rPr>
              <a:t>classic case that cannot be </a:t>
            </a:r>
            <a:r>
              <a:rPr lang="en-US" dirty="0" err="1">
                <a:solidFill>
                  <a:srgbClr val="0000FF"/>
                </a:solidFill>
              </a:rPr>
              <a:t>vectorized</a:t>
            </a:r>
            <a:r>
              <a:rPr lang="en-US" dirty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				… switch between various polynomials depending on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7273" y="2008766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Many of Julia’s special functions come from the usual C/Fortran libraries,</a:t>
            </a:r>
          </a:p>
          <a:p>
            <a:pPr algn="ctr"/>
            <a:r>
              <a:rPr lang="en-US" sz="2400" dirty="0"/>
              <a:t>but </a:t>
            </a:r>
            <a:r>
              <a:rPr lang="en-US" sz="2400" dirty="0">
                <a:solidFill>
                  <a:srgbClr val="0000FF"/>
                </a:solidFill>
              </a:rPr>
              <a:t>some </a:t>
            </a:r>
            <a:r>
              <a:rPr lang="en-US" sz="2400" dirty="0"/>
              <a:t>are written in </a:t>
            </a:r>
            <a:r>
              <a:rPr lang="en-US" sz="2400" dirty="0">
                <a:solidFill>
                  <a:srgbClr val="0000FF"/>
                </a:solidFill>
              </a:rPr>
              <a:t>pure Julia </a:t>
            </a:r>
            <a:r>
              <a:rPr lang="en-US" sz="2400" dirty="0"/>
              <a:t>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86" y="3047954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erfinv</a:t>
            </a:r>
            <a:r>
              <a:rPr lang="en-US" sz="2000" dirty="0">
                <a:solidFill>
                  <a:srgbClr val="0000FF"/>
                </a:solidFill>
              </a:rPr>
              <a:t>(x) </a:t>
            </a:r>
            <a:r>
              <a:rPr lang="en-US" sz="2000" dirty="0"/>
              <a:t>[ = </a:t>
            </a:r>
            <a:r>
              <a:rPr lang="en-US" sz="2000" dirty="0" err="1"/>
              <a:t>erf</a:t>
            </a:r>
            <a:r>
              <a:rPr lang="en-US" sz="2000" baseline="30000" dirty="0"/>
              <a:t>–1</a:t>
            </a:r>
            <a:r>
              <a:rPr lang="en-US" sz="2000" dirty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3–4×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852810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polygamma</a:t>
            </a:r>
            <a:r>
              <a:rPr lang="en-US" sz="2000" dirty="0">
                <a:solidFill>
                  <a:srgbClr val="0000FF"/>
                </a:solidFill>
              </a:rPr>
              <a:t>(m, z) </a:t>
            </a:r>
            <a:r>
              <a:rPr lang="en-US" sz="2000" dirty="0"/>
              <a:t>[ = (m+1)</a:t>
            </a:r>
            <a:r>
              <a:rPr lang="en-US" sz="2000" baseline="30000" dirty="0" err="1"/>
              <a:t>th</a:t>
            </a:r>
            <a:r>
              <a:rPr lang="en-US" sz="2000" dirty="0"/>
              <a:t> derivative of the </a:t>
            </a:r>
            <a:r>
              <a:rPr lang="en-US" sz="2000" dirty="0" err="1"/>
              <a:t>ln</a:t>
            </a:r>
            <a:r>
              <a:rPr lang="en-US" sz="2000" dirty="0"/>
              <a:t> </a:t>
            </a:r>
            <a:r>
              <a:rPr lang="el-GR" sz="2000" dirty="0"/>
              <a:t>Γ</a:t>
            </a:r>
            <a:r>
              <a:rPr lang="en-US" sz="2000" dirty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  ~ 2×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(C/Fortran) for real </a:t>
            </a:r>
            <a:r>
              <a:rPr lang="en-US" sz="2000" i="1" dirty="0"/>
              <a:t>z</a:t>
            </a:r>
            <a:endParaRPr lang="en-US" sz="2000" dirty="0"/>
          </a:p>
          <a:p>
            <a:r>
              <a:rPr lang="en-US" sz="2000" dirty="0"/>
              <a:t>                        … and unlike </a:t>
            </a:r>
            <a:r>
              <a:rPr lang="en-US" sz="2000" dirty="0" err="1"/>
              <a:t>SciPy’s</a:t>
            </a:r>
            <a:r>
              <a:rPr lang="en-US" sz="2000" dirty="0"/>
              <a:t>, </a:t>
            </a:r>
            <a:r>
              <a:rPr lang="en-US" sz="2000" i="1" dirty="0"/>
              <a:t>same</a:t>
            </a:r>
            <a:r>
              <a:rPr lang="en-US" sz="2000" dirty="0"/>
              <a:t> </a:t>
            </a:r>
            <a:r>
              <a:rPr lang="en-US" sz="2000" i="1" dirty="0"/>
              <a:t>code</a:t>
            </a:r>
            <a:r>
              <a:rPr lang="en-US" sz="2000" dirty="0"/>
              <a:t> supports complex argument </a:t>
            </a:r>
            <a:r>
              <a:rPr lang="en-US" sz="2000" i="1" dirty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012571"/>
            <a:ext cx="886290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Julia code can actually be </a:t>
            </a:r>
            <a:r>
              <a:rPr lang="en-US" sz="2800" dirty="0">
                <a:solidFill>
                  <a:srgbClr val="0000FF"/>
                </a:solidFill>
              </a:rPr>
              <a:t>faster</a:t>
            </a:r>
            <a:r>
              <a:rPr lang="en-US" sz="2800" dirty="0"/>
              <a:t> than typical “optimized”</a:t>
            </a:r>
          </a:p>
          <a:p>
            <a:pPr algn="ctr"/>
            <a:r>
              <a:rPr lang="en-US" sz="2800" dirty="0"/>
              <a:t>C/Fortran code, by using </a:t>
            </a:r>
            <a:r>
              <a:rPr lang="en-US" sz="2800" dirty="0">
                <a:solidFill>
                  <a:srgbClr val="0000FF"/>
                </a:solidFill>
              </a:rPr>
              <a:t>techniques </a:t>
            </a:r>
            <a:r>
              <a:rPr lang="en-US" sz="2800" dirty="0"/>
              <a:t>[</a:t>
            </a:r>
            <a:r>
              <a:rPr lang="en-US" sz="2800" dirty="0" err="1"/>
              <a:t>metaprogramming</a:t>
            </a:r>
            <a:r>
              <a:rPr lang="en-US" sz="2800" dirty="0"/>
              <a:t>/</a:t>
            </a:r>
            <a:r>
              <a:rPr lang="en-US" sz="2800" dirty="0" err="1">
                <a:solidFill>
                  <a:srgbClr val="0000FF"/>
                </a:solidFill>
              </a:rPr>
              <a:t>codegen</a:t>
            </a:r>
            <a:r>
              <a:rPr lang="en-US" sz="2800" dirty="0">
                <a:solidFill>
                  <a:srgbClr val="0000FF"/>
                </a:solidFill>
              </a:rPr>
              <a:t> generation</a:t>
            </a:r>
            <a:r>
              <a:rPr lang="en-US" sz="2800" dirty="0"/>
              <a:t>] that are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hard in a low-level language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Pure-Julia FFT </a:t>
            </a:r>
            <a:r>
              <a:rPr lang="en-US" dirty="0"/>
              <a:t>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/>
          </a:p>
          <a:p>
            <a:r>
              <a:rPr lang="en-US" dirty="0"/>
              <a:t>[ probably some tweaks to</a:t>
            </a:r>
          </a:p>
          <a:p>
            <a:r>
              <a:rPr lang="en-US" dirty="0"/>
              <a:t>   </a:t>
            </a:r>
            <a:r>
              <a:rPr lang="en-US" dirty="0" err="1"/>
              <a:t>inlining</a:t>
            </a:r>
            <a:r>
              <a:rPr lang="en-US" dirty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FFTW 1.0-like </a:t>
            </a:r>
            <a:r>
              <a:rPr lang="en-US" dirty="0"/>
              <a:t>code generation</a:t>
            </a:r>
          </a:p>
          <a:p>
            <a:r>
              <a:rPr lang="en-US" dirty="0"/>
              <a:t>       + recursion in </a:t>
            </a:r>
            <a:r>
              <a:rPr lang="en-US" dirty="0">
                <a:solidFill>
                  <a:srgbClr val="0000FF"/>
                </a:solidFill>
              </a:rPr>
              <a:t>Julia</a:t>
            </a:r>
          </a:p>
          <a:p>
            <a:r>
              <a:rPr lang="en-US" dirty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functionality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FFTW</a:t>
            </a:r>
            <a:r>
              <a:rPr lang="en-US" dirty="0"/>
              <a:t>, MKL: “unfair” factor of ~2 from manual SIMD)</a:t>
            </a:r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Julia</a:t>
            </a: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FFTPACK</a:t>
            </a: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FFTW w/o SIMD</a:t>
            </a:r>
          </a:p>
        </p:txBody>
      </p:sp>
    </p:spTree>
    <p:extLst>
      <p:ext uri="{BB962C8B-B14F-4D97-AF65-F5344CB8AC3E}">
        <p14:creationId xmlns:p14="http://schemas.microsoft.com/office/powerpoint/2010/main" val="8788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4087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i="1" dirty="0"/>
              <a:t>[follow links]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52" y="3835478"/>
            <a:ext cx="884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Writing fast code </a:t>
            </a:r>
            <a:r>
              <a:rPr lang="en-US" sz="2400" dirty="0">
                <a:solidFill>
                  <a:srgbClr val="0000FF"/>
                </a:solidFill>
              </a:rPr>
              <a:t>“in” </a:t>
            </a:r>
            <a:r>
              <a:rPr lang="en-US" sz="2400" dirty="0"/>
              <a:t>Python or </a:t>
            </a:r>
            <a:r>
              <a:rPr lang="en-US" sz="2400" dirty="0" err="1"/>
              <a:t>Matlab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mining the standard library</a:t>
            </a:r>
          </a:p>
          <a:p>
            <a:r>
              <a:rPr lang="en-US" sz="2400" dirty="0"/>
              <a:t>for pre-written functions (implemented in C or Fortran).</a:t>
            </a:r>
          </a:p>
          <a:p>
            <a:endParaRPr lang="en-US" sz="2400" dirty="0"/>
          </a:p>
          <a:p>
            <a:r>
              <a:rPr lang="en-US" sz="2400" dirty="0"/>
              <a:t>If the problem doesn’t “</a:t>
            </a:r>
            <a:r>
              <a:rPr lang="en-US" sz="2400" dirty="0" err="1"/>
              <a:t>vectorize</a:t>
            </a:r>
            <a:r>
              <a:rPr lang="en-US" sz="2400" dirty="0"/>
              <a:t>” into built-in functions,</a:t>
            </a:r>
          </a:p>
          <a:p>
            <a:r>
              <a:rPr lang="en-US" sz="2400" dirty="0"/>
              <a:t>if you have to write your </a:t>
            </a:r>
            <a:r>
              <a:rPr lang="en-US" sz="2400" dirty="0">
                <a:solidFill>
                  <a:srgbClr val="0000FF"/>
                </a:solidFill>
              </a:rPr>
              <a:t>own inner loops </a:t>
            </a:r>
            <a:r>
              <a:rPr lang="en-US" sz="2400" dirty="0"/>
              <a:t>… </a:t>
            </a:r>
            <a:r>
              <a:rPr lang="en-US" sz="2400" dirty="0">
                <a:solidFill>
                  <a:srgbClr val="0000FF"/>
                </a:solidFill>
              </a:rPr>
              <a:t>sucks</a:t>
            </a:r>
            <a:r>
              <a:rPr lang="en-US" sz="2400" dirty="0"/>
              <a:t> for you.</a:t>
            </a:r>
          </a:p>
        </p:txBody>
      </p:sp>
    </p:spTree>
    <p:extLst>
      <p:ext uri="{BB962C8B-B14F-4D97-AF65-F5344CB8AC3E}">
        <p14:creationId xmlns:p14="http://schemas.microsoft.com/office/powerpoint/2010/main" val="14865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1035</Words>
  <Application>Microsoft Macintosh PowerPoint</Application>
  <PresentationFormat>On-screen Show (4:3)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Monaco</vt:lpstr>
      <vt:lpstr>Office Theme</vt:lpstr>
      <vt:lpstr>Introduction to Julia: Why are we doing this to you? (Spring 2019)</vt:lpstr>
      <vt:lpstr>What language for teaching scientific computing?</vt:lpstr>
      <vt:lpstr>Lots of choices for interactive math…</vt:lpstr>
      <vt:lpstr>Just pick the most popular? Matlab or Python or R?</vt:lpstr>
      <vt:lpstr>A new programming language?</vt:lpstr>
      <vt:lpstr>Performance on synthetic benchmarks</vt:lpstr>
      <vt:lpstr>Special Functions in Julia</vt:lpstr>
      <vt:lpstr>Pure-Julia FFT performance</vt:lpstr>
      <vt:lpstr>Generating Vandermonde matrices</vt:lpstr>
      <vt:lpstr>Generating Vandermonde matrices</vt:lpstr>
      <vt:lpstr>Generating Vandermonde matrices</vt:lpstr>
      <vt:lpstr>But I don’t “need” performance!</vt:lpstr>
      <vt:lpstr>Just vectorize your code? = rely on mature external libraries, operating on large blocks of data, for performance-critical code </vt:lpstr>
      <vt:lpstr>But everyone else is using Matlab/Python/R/…</vt:lpstr>
      <vt:lpstr>But I lose access to all the libraries available for other languages?</vt:lpstr>
      <vt:lpstr>Julia leverages Python…</vt:lpstr>
      <vt:lpstr>goto live IJulia notebook demo…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Steven G. Johnson</cp:lastModifiedBy>
  <cp:revision>35</cp:revision>
  <dcterms:created xsi:type="dcterms:W3CDTF">2015-09-14T14:01:42Z</dcterms:created>
  <dcterms:modified xsi:type="dcterms:W3CDTF">2019-02-04T20:40:17Z</dcterms:modified>
</cp:coreProperties>
</file>