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80" r:id="rId5"/>
    <p:sldId id="281" r:id="rId6"/>
    <p:sldId id="282" r:id="rId7"/>
    <p:sldId id="279" r:id="rId8"/>
    <p:sldId id="274" r:id="rId9"/>
    <p:sldId id="277" r:id="rId10"/>
    <p:sldId id="275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15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13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44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555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7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6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0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7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9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D6E8C-ABA4-432E-AE22-AD73587291BB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F90217-411D-4A3D-8699-E4AA27939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Google </a:t>
            </a:r>
            <a:r>
              <a:rPr lang="en-US" sz="4000" dirty="0" err="1" smtClean="0"/>
              <a:t>Adwords</a:t>
            </a:r>
            <a:r>
              <a:rPr lang="en-US" sz="4000" dirty="0" smtClean="0"/>
              <a:t> Report</a:t>
            </a:r>
            <a:br>
              <a:rPr lang="en-US" sz="4000" dirty="0" smtClean="0"/>
            </a:br>
            <a:r>
              <a:rPr lang="en-US" sz="4000" dirty="0" smtClean="0"/>
              <a:t>10/13/2017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728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79335" cy="1320800"/>
          </a:xfrm>
        </p:spPr>
        <p:txBody>
          <a:bodyPr>
            <a:normAutofit/>
          </a:bodyPr>
          <a:lstStyle/>
          <a:p>
            <a:r>
              <a:rPr lang="en-US" b="1" dirty="0" smtClean="0"/>
              <a:t>New negative keywords: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14382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9878" y="2124460"/>
            <a:ext cx="10688914" cy="4331204"/>
          </a:xfrm>
        </p:spPr>
        <p:txBody>
          <a:bodyPr numCol="5">
            <a:normAutofit/>
          </a:bodyPr>
          <a:lstStyle/>
          <a:p>
            <a:r>
              <a:rPr lang="en-US" dirty="0" err="1"/>
              <a:t>walden</a:t>
            </a:r>
            <a:r>
              <a:rPr lang="en-US" dirty="0"/>
              <a:t> </a:t>
            </a:r>
          </a:p>
          <a:p>
            <a:r>
              <a:rPr lang="en-US" dirty="0"/>
              <a:t>turf </a:t>
            </a:r>
          </a:p>
          <a:p>
            <a:r>
              <a:rPr lang="en-US" dirty="0" err="1"/>
              <a:t>psg</a:t>
            </a:r>
            <a:endParaRPr lang="en-US" dirty="0"/>
          </a:p>
          <a:p>
            <a:r>
              <a:rPr lang="en-US" dirty="0"/>
              <a:t>kinesiology</a:t>
            </a:r>
          </a:p>
          <a:p>
            <a:r>
              <a:rPr lang="en-US" dirty="0"/>
              <a:t>meteorology </a:t>
            </a:r>
          </a:p>
          <a:p>
            <a:r>
              <a:rPr lang="en-US" dirty="0"/>
              <a:t>welding</a:t>
            </a:r>
          </a:p>
          <a:p>
            <a:r>
              <a:rPr lang="en-US" dirty="0"/>
              <a:t>animation</a:t>
            </a:r>
          </a:p>
          <a:p>
            <a:r>
              <a:rPr lang="en-US" dirty="0"/>
              <a:t>theater</a:t>
            </a:r>
          </a:p>
          <a:p>
            <a:r>
              <a:rPr lang="en-US" dirty="0"/>
              <a:t>cooking </a:t>
            </a:r>
          </a:p>
          <a:p>
            <a:r>
              <a:rPr lang="en-US" dirty="0"/>
              <a:t>chef </a:t>
            </a:r>
          </a:p>
          <a:p>
            <a:r>
              <a:rPr lang="en-US" dirty="0"/>
              <a:t>ranking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associate</a:t>
            </a:r>
          </a:p>
          <a:p>
            <a:r>
              <a:rPr lang="en-US" dirty="0"/>
              <a:t>athletic</a:t>
            </a:r>
          </a:p>
          <a:p>
            <a:r>
              <a:rPr lang="en-US" dirty="0"/>
              <a:t>automotive</a:t>
            </a:r>
          </a:p>
          <a:p>
            <a:r>
              <a:rPr lang="en-US" dirty="0" err="1"/>
              <a:t>bba</a:t>
            </a:r>
            <a:endParaRPr lang="en-US" dirty="0"/>
          </a:p>
          <a:p>
            <a:r>
              <a:rPr lang="en-US" dirty="0"/>
              <a:t>contact</a:t>
            </a:r>
          </a:p>
          <a:p>
            <a:r>
              <a:rPr lang="en-US" dirty="0"/>
              <a:t>control</a:t>
            </a:r>
          </a:p>
          <a:p>
            <a:r>
              <a:rPr lang="en-US" dirty="0" err="1"/>
              <a:t>edwardsville</a:t>
            </a:r>
            <a:endParaRPr lang="en-US" dirty="0"/>
          </a:p>
          <a:p>
            <a:r>
              <a:rPr lang="en-US" dirty="0" err="1"/>
              <a:t>infonstion</a:t>
            </a:r>
            <a:endParaRPr lang="en-US" dirty="0"/>
          </a:p>
          <a:p>
            <a:r>
              <a:rPr lang="en-US" dirty="0"/>
              <a:t>medical</a:t>
            </a:r>
          </a:p>
          <a:p>
            <a:r>
              <a:rPr lang="en-US" dirty="0"/>
              <a:t>radiology</a:t>
            </a:r>
          </a:p>
          <a:p>
            <a:r>
              <a:rPr lang="en-US" dirty="0" err="1"/>
              <a:t>sullivan</a:t>
            </a:r>
            <a:endParaRPr lang="en-US" dirty="0"/>
          </a:p>
          <a:p>
            <a:r>
              <a:rPr lang="en-US" dirty="0"/>
              <a:t>technician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4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419" y="1783851"/>
            <a:ext cx="9543318" cy="1646302"/>
          </a:xfrm>
        </p:spPr>
        <p:txBody>
          <a:bodyPr/>
          <a:lstStyle/>
          <a:p>
            <a:pPr algn="l"/>
            <a:r>
              <a:rPr lang="en-US" sz="4000" dirty="0" smtClean="0"/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9241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Activities: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65" y="1562072"/>
            <a:ext cx="8596668" cy="524328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Setting alert for form submissions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Form submissions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Weekly cost and cost per click</a:t>
            </a:r>
          </a:p>
          <a:p>
            <a:r>
              <a:rPr lang="en-US" sz="2400" b="1" dirty="0" err="1">
                <a:solidFill>
                  <a:schemeClr val="accent1"/>
                </a:solidFill>
              </a:rPr>
              <a:t>Sitelink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Edit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Ads pop-ups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Search terms of this week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New negative keywords: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endParaRPr lang="en-US" sz="2800" b="1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79335" cy="688848"/>
          </a:xfrm>
        </p:spPr>
        <p:txBody>
          <a:bodyPr/>
          <a:lstStyle/>
          <a:p>
            <a:r>
              <a:rPr lang="en-US" b="1" dirty="0"/>
              <a:t>Setting alert for form submissions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7333" y="14382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It is possible to track submissions one by one using alert system</a:t>
            </a:r>
          </a:p>
          <a:p>
            <a:endParaRPr lang="en-US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458402"/>
            <a:ext cx="5657850" cy="3952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37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704"/>
          </a:xfrm>
        </p:spPr>
        <p:txBody>
          <a:bodyPr/>
          <a:lstStyle/>
          <a:p>
            <a:r>
              <a:rPr lang="en-US" b="1" dirty="0"/>
              <a:t>Form </a:t>
            </a:r>
            <a:r>
              <a:rPr lang="en-US" b="1" dirty="0" smtClean="0"/>
              <a:t>submissions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038" y="1776540"/>
            <a:ext cx="8604877" cy="437737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20636153">
            <a:off x="2766637" y="6077808"/>
            <a:ext cx="531073" cy="152207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1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7448"/>
          </a:xfrm>
        </p:spPr>
        <p:txBody>
          <a:bodyPr/>
          <a:lstStyle/>
          <a:p>
            <a:r>
              <a:rPr lang="en-US" b="1" dirty="0"/>
              <a:t>Weekly cost and cost per </a:t>
            </a:r>
            <a:r>
              <a:rPr lang="en-US" b="1" dirty="0" smtClean="0"/>
              <a:t>click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893966"/>
              </p:ext>
            </p:extLst>
          </p:nvPr>
        </p:nvGraphicFramePr>
        <p:xfrm>
          <a:off x="969264" y="1753584"/>
          <a:ext cx="5239512" cy="3805965"/>
        </p:xfrm>
        <a:graphic>
          <a:graphicData uri="http://schemas.openxmlformats.org/drawingml/2006/table">
            <a:tbl>
              <a:tblPr/>
              <a:tblGrid>
                <a:gridCol w="3253423">
                  <a:extLst>
                    <a:ext uri="{9D8B030D-6E8A-4147-A177-3AD203B41FA5}">
                      <a16:colId xmlns:a16="http://schemas.microsoft.com/office/drawing/2014/main" val="3211334823"/>
                    </a:ext>
                  </a:extLst>
                </a:gridCol>
                <a:gridCol w="1986089">
                  <a:extLst>
                    <a:ext uri="{9D8B030D-6E8A-4147-A177-3AD203B41FA5}">
                      <a16:colId xmlns:a16="http://schemas.microsoft.com/office/drawing/2014/main" val="2267046515"/>
                    </a:ext>
                  </a:extLst>
                </a:gridCol>
              </a:tblGrid>
              <a:tr h="422885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Clicks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175855"/>
                  </a:ext>
                </a:extLst>
              </a:tr>
              <a:tr h="422885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33826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04115"/>
                  </a:ext>
                </a:extLst>
              </a:tr>
              <a:tr h="422885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CTR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0.56%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813389"/>
                  </a:ext>
                </a:extLst>
              </a:tr>
              <a:tr h="422885">
                <a:tc>
                  <a:txBody>
                    <a:bodyPr/>
                    <a:lstStyle/>
                    <a:p>
                      <a:pPr marL="285750" indent="-285750" algn="l" defTabSz="457200" rtl="0" eaLnBrk="1" fontAlgn="b" latinLnBrk="0" hangingPunct="1"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Ø"/>
                      </a:pP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Avg. CPC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985238"/>
                  </a:ext>
                </a:extLst>
              </a:tr>
              <a:tr h="422885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368.65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373445"/>
                  </a:ext>
                </a:extLst>
              </a:tr>
              <a:tr h="422885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Avg. position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744941"/>
                  </a:ext>
                </a:extLst>
              </a:tr>
              <a:tr h="422885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Conversions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360873"/>
                  </a:ext>
                </a:extLst>
              </a:tr>
              <a:tr h="422885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Cost / conv.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92.16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083501"/>
                  </a:ext>
                </a:extLst>
              </a:tr>
              <a:tr h="422885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Ø"/>
                      </a:pPr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Conv. 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2.12%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90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81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24"/>
          </a:xfrm>
        </p:spPr>
        <p:txBody>
          <a:bodyPr/>
          <a:lstStyle/>
          <a:p>
            <a:r>
              <a:rPr lang="en-US" dirty="0" smtClean="0"/>
              <a:t>Keywords Status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205573"/>
              </p:ext>
            </p:extLst>
          </p:nvPr>
        </p:nvGraphicFramePr>
        <p:xfrm>
          <a:off x="1507162" y="1483919"/>
          <a:ext cx="5844613" cy="5200344"/>
        </p:xfrm>
        <a:graphic>
          <a:graphicData uri="http://schemas.openxmlformats.org/drawingml/2006/table">
            <a:tbl>
              <a:tblPr/>
              <a:tblGrid>
                <a:gridCol w="3480983">
                  <a:extLst>
                    <a:ext uri="{9D8B030D-6E8A-4147-A177-3AD203B41FA5}">
                      <a16:colId xmlns:a16="http://schemas.microsoft.com/office/drawing/2014/main" val="4135807518"/>
                    </a:ext>
                  </a:extLst>
                </a:gridCol>
                <a:gridCol w="1246278">
                  <a:extLst>
                    <a:ext uri="{9D8B030D-6E8A-4147-A177-3AD203B41FA5}">
                      <a16:colId xmlns:a16="http://schemas.microsoft.com/office/drawing/2014/main" val="2839188207"/>
                    </a:ext>
                  </a:extLst>
                </a:gridCol>
                <a:gridCol w="1117352">
                  <a:extLst>
                    <a:ext uri="{9D8B030D-6E8A-4147-A177-3AD203B41FA5}">
                      <a16:colId xmlns:a16="http://schemas.microsoft.com/office/drawing/2014/main" val="3759498214"/>
                    </a:ext>
                  </a:extLst>
                </a:gridCol>
              </a:tblGrid>
              <a:tr h="2166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 keyword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Clicks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800593"/>
                  </a:ext>
                </a:extLst>
              </a:tr>
              <a:tr h="21668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information security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lvl="2"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1,351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865085"/>
                  </a:ext>
                </a:extLst>
              </a:tr>
              <a:tr h="21668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degree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1,283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447486"/>
                  </a:ext>
                </a:extLst>
              </a:tr>
              <a:tr h="21668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degree program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lvl="2"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795568"/>
                  </a:ext>
                </a:extLst>
              </a:tr>
              <a:tr h="21668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 in it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911975"/>
                  </a:ext>
                </a:extLst>
              </a:tr>
              <a:tr h="21668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 degree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lvl="2"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39756"/>
                  </a:ext>
                </a:extLst>
              </a:tr>
              <a:tr h="21668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IS degree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186590"/>
                  </a:ext>
                </a:extLst>
              </a:tr>
              <a:tr h="21668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 of it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lvl="2"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071909"/>
                  </a:ext>
                </a:extLst>
              </a:tr>
              <a:tr h="21668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developer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88596"/>
                  </a:ext>
                </a:extLst>
              </a:tr>
              <a:tr h="21668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it degree programs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lvl="2"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312284"/>
                  </a:ext>
                </a:extLst>
              </a:tr>
              <a:tr h="21668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degree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71932"/>
                  </a:ext>
                </a:extLst>
              </a:tr>
              <a:tr h="21668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degree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lvl="2"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332242"/>
                  </a:ext>
                </a:extLst>
              </a:tr>
              <a:tr h="21668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degree in IT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967522"/>
                  </a:ext>
                </a:extLst>
              </a:tr>
              <a:tr h="21668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degree program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lvl="2"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516738"/>
                  </a:ext>
                </a:extLst>
              </a:tr>
              <a:tr h="21668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 courses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003821"/>
                  </a:ext>
                </a:extLst>
              </a:tr>
              <a:tr h="21668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lvl="2"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036369"/>
                  </a:ext>
                </a:extLst>
              </a:tr>
              <a:tr h="21668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02692"/>
                  </a:ext>
                </a:extLst>
              </a:tr>
              <a:tr h="21668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degree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lvl="2"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48164"/>
                  </a:ext>
                </a:extLst>
              </a:tr>
              <a:tr h="21668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degree in IT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89808"/>
                  </a:ext>
                </a:extLst>
              </a:tr>
              <a:tr h="21668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degrees online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lvl="2"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393480"/>
                  </a:ext>
                </a:extLst>
              </a:tr>
              <a:tr h="21668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 program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517680"/>
                  </a:ext>
                </a:extLst>
              </a:tr>
              <a:tr h="21668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information technology degree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lvl="2"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489751"/>
                  </a:ext>
                </a:extLst>
              </a:tr>
              <a:tr h="21668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analytics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2"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67855"/>
                  </a:ext>
                </a:extLst>
              </a:tr>
              <a:tr h="21668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university undergraduate degree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lvl="2"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086" marR="8086" marT="8086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Inactive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737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00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353"/>
          </a:xfrm>
        </p:spPr>
        <p:txBody>
          <a:bodyPr>
            <a:normAutofit/>
          </a:bodyPr>
          <a:lstStyle/>
          <a:p>
            <a:r>
              <a:rPr lang="en-US" b="1" smtClean="0"/>
              <a:t>Sitelink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9890"/>
          <a:stretch/>
        </p:blipFill>
        <p:spPr>
          <a:xfrm>
            <a:off x="899538" y="2577846"/>
            <a:ext cx="2476500" cy="25062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3768660" y="3595878"/>
            <a:ext cx="1207008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90" y="2577846"/>
            <a:ext cx="2442798" cy="24330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879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79335" cy="1320800"/>
          </a:xfrm>
        </p:spPr>
        <p:txBody>
          <a:bodyPr/>
          <a:lstStyle/>
          <a:p>
            <a:r>
              <a:rPr lang="en-US" b="1" dirty="0" smtClean="0"/>
              <a:t>Ads </a:t>
            </a:r>
            <a:r>
              <a:rPr lang="en-US" b="1" dirty="0"/>
              <a:t>pop-ups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1438213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085" y="4558788"/>
            <a:ext cx="6253163" cy="107156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38" y="1452993"/>
            <a:ext cx="3667125" cy="2171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006" y="1435100"/>
            <a:ext cx="1619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6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terms of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2261"/>
            <a:ext cx="8596668" cy="3880773"/>
          </a:xfrm>
        </p:spPr>
        <p:txBody>
          <a:bodyPr/>
          <a:lstStyle/>
          <a:p>
            <a:r>
              <a:rPr lang="en-US" dirty="0" err="1"/>
              <a:t>infonstion</a:t>
            </a:r>
            <a:r>
              <a:rPr lang="en-US" dirty="0"/>
              <a:t> </a:t>
            </a:r>
            <a:r>
              <a:rPr lang="en-US" dirty="0" err="1"/>
              <a:t>technolgy</a:t>
            </a:r>
            <a:r>
              <a:rPr lang="en-US" dirty="0"/>
              <a:t> </a:t>
            </a:r>
            <a:r>
              <a:rPr lang="en-US" dirty="0" err="1"/>
              <a:t>siu</a:t>
            </a:r>
            <a:endParaRPr lang="en-US" dirty="0"/>
          </a:p>
          <a:p>
            <a:r>
              <a:rPr lang="en-US" dirty="0"/>
              <a:t>online colleges in </a:t>
            </a:r>
            <a:r>
              <a:rPr lang="en-US" dirty="0" err="1"/>
              <a:t>memphis</a:t>
            </a:r>
            <a:r>
              <a:rPr lang="en-US" dirty="0"/>
              <a:t> </a:t>
            </a:r>
            <a:r>
              <a:rPr lang="en-US" dirty="0" err="1"/>
              <a:t>tn</a:t>
            </a:r>
            <a:endParaRPr lang="en-US" dirty="0"/>
          </a:p>
          <a:p>
            <a:r>
              <a:rPr lang="en-US" dirty="0" err="1"/>
              <a:t>siu</a:t>
            </a:r>
            <a:r>
              <a:rPr lang="en-US" dirty="0"/>
              <a:t> bachelor's degrees</a:t>
            </a:r>
          </a:p>
          <a:p>
            <a:r>
              <a:rPr lang="en-US" dirty="0"/>
              <a:t>online colleges in </a:t>
            </a:r>
            <a:r>
              <a:rPr lang="en-US" dirty="0" err="1"/>
              <a:t>tn</a:t>
            </a:r>
            <a:endParaRPr lang="en-US" dirty="0"/>
          </a:p>
          <a:p>
            <a:r>
              <a:rPr lang="en-US" dirty="0" err="1"/>
              <a:t>siu</a:t>
            </a:r>
            <a:r>
              <a:rPr lang="en-US" dirty="0"/>
              <a:t> majors</a:t>
            </a:r>
          </a:p>
          <a:p>
            <a:r>
              <a:rPr lang="en-US" dirty="0"/>
              <a:t>online university</a:t>
            </a:r>
          </a:p>
          <a:p>
            <a:r>
              <a:rPr lang="en-US" dirty="0" err="1"/>
              <a:t>siu</a:t>
            </a:r>
            <a:r>
              <a:rPr lang="en-US" dirty="0"/>
              <a:t> online degree</a:t>
            </a:r>
          </a:p>
          <a:p>
            <a:r>
              <a:rPr lang="en-US" dirty="0"/>
              <a:t>online colleges in </a:t>
            </a:r>
            <a:r>
              <a:rPr lang="en-US" dirty="0" err="1"/>
              <a:t>illinois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146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</TotalTime>
  <Words>244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</vt:lpstr>
      <vt:lpstr>Google Adwords Report 10/13/2017</vt:lpstr>
      <vt:lpstr>Recent Activities: </vt:lpstr>
      <vt:lpstr>Setting alert for form submissions</vt:lpstr>
      <vt:lpstr>Form submissions</vt:lpstr>
      <vt:lpstr>Weekly cost and cost per click</vt:lpstr>
      <vt:lpstr>Keywords Status</vt:lpstr>
      <vt:lpstr>Sitelink</vt:lpstr>
      <vt:lpstr>Ads pop-ups</vt:lpstr>
      <vt:lpstr>Search terms of this week</vt:lpstr>
      <vt:lpstr>New negative keywords: </vt:lpstr>
      <vt:lpstr>Thank You!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Current Useful Keywords</dc:title>
  <dc:creator>Mahdi Moradi</dc:creator>
  <cp:lastModifiedBy>Mahdi Moradi</cp:lastModifiedBy>
  <cp:revision>43</cp:revision>
  <dcterms:created xsi:type="dcterms:W3CDTF">2017-09-08T04:41:33Z</dcterms:created>
  <dcterms:modified xsi:type="dcterms:W3CDTF">2017-10-12T22:38:21Z</dcterms:modified>
</cp:coreProperties>
</file>